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slideLayouts/slideLayout5.xml" ContentType="application/vnd.openxmlformats-officedocument.presentationml.slideLayout+xml"/>
  <Override PartName="/ppt/theme/theme5.xml" ContentType="application/vnd.openxmlformats-officedocument.theme+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6.xml" ContentType="application/vnd.openxmlformats-officedocument.theme+xml"/>
  <Override PartName="/ppt/slideLayouts/slideLayout21.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ppt/notesSlides/notesSlide144.xml" ContentType="application/vnd.openxmlformats-officedocument.presentationml.notesSlide+xml"/>
  <Override PartName="/ppt/notesSlides/notesSlide145.xml" ContentType="application/vnd.openxmlformats-officedocument.presentationml.notesSlide+xml"/>
  <Override PartName="/ppt/notesSlides/notesSlide146.xml" ContentType="application/vnd.openxmlformats-officedocument.presentationml.notesSlide+xml"/>
  <Override PartName="/ppt/notesSlides/notesSlide147.xml" ContentType="application/vnd.openxmlformats-officedocument.presentationml.notesSlide+xml"/>
  <Override PartName="/ppt/notesSlides/notesSlide148.xml" ContentType="application/vnd.openxmlformats-officedocument.presentationml.notesSlide+xml"/>
  <Override PartName="/ppt/notesSlides/notesSlide149.xml" ContentType="application/vnd.openxmlformats-officedocument.presentationml.notesSlide+xml"/>
  <Override PartName="/ppt/notesSlides/notesSlide150.xml" ContentType="application/vnd.openxmlformats-officedocument.presentationml.notesSlide+xml"/>
  <Override PartName="/ppt/notesSlides/notesSlide151.xml" ContentType="application/vnd.openxmlformats-officedocument.presentationml.notesSlide+xml"/>
  <Override PartName="/ppt/notesSlides/notesSlide152.xml" ContentType="application/vnd.openxmlformats-officedocument.presentationml.notesSlide+xml"/>
  <Override PartName="/ppt/notesSlides/notesSlide153.xml" ContentType="application/vnd.openxmlformats-officedocument.presentationml.notesSlide+xml"/>
  <Override PartName="/ppt/notesSlides/notesSlide154.xml" ContentType="application/vnd.openxmlformats-officedocument.presentationml.notesSlide+xml"/>
  <Override PartName="/ppt/notesSlides/notesSlide155.xml" ContentType="application/vnd.openxmlformats-officedocument.presentationml.notesSlide+xml"/>
  <Override PartName="/ppt/notesSlides/notesSlide156.xml" ContentType="application/vnd.openxmlformats-officedocument.presentationml.notesSlide+xml"/>
  <Override PartName="/ppt/notesSlides/notesSlide157.xml" ContentType="application/vnd.openxmlformats-officedocument.presentationml.notesSlide+xml"/>
  <Override PartName="/ppt/notesSlides/notesSlide158.xml" ContentType="application/vnd.openxmlformats-officedocument.presentationml.notesSlide+xml"/>
  <Override PartName="/ppt/notesSlides/notesSlide159.xml" ContentType="application/vnd.openxmlformats-officedocument.presentationml.notesSlide+xml"/>
  <Override PartName="/ppt/notesSlides/notesSlide160.xml" ContentType="application/vnd.openxmlformats-officedocument.presentationml.notesSlide+xml"/>
  <Override PartName="/ppt/notesSlides/notesSlide161.xml" ContentType="application/vnd.openxmlformats-officedocument.presentationml.notesSlide+xml"/>
  <Override PartName="/ppt/notesSlides/notesSlide162.xml" ContentType="application/vnd.openxmlformats-officedocument.presentationml.notesSlide+xml"/>
  <Override PartName="/ppt/notesSlides/notesSlide163.xml" ContentType="application/vnd.openxmlformats-officedocument.presentationml.notesSlide+xml"/>
  <Override PartName="/ppt/notesSlides/notesSlide164.xml" ContentType="application/vnd.openxmlformats-officedocument.presentationml.notesSlide+xml"/>
  <Override PartName="/ppt/notesSlides/notesSlide165.xml" ContentType="application/vnd.openxmlformats-officedocument.presentationml.notesSlide+xml"/>
  <Override PartName="/ppt/notesSlides/notesSlide166.xml" ContentType="application/vnd.openxmlformats-officedocument.presentationml.notesSlide+xml"/>
  <Override PartName="/ppt/notesSlides/notesSlide167.xml" ContentType="application/vnd.openxmlformats-officedocument.presentationml.notesSlide+xml"/>
  <Override PartName="/ppt/notesSlides/notesSlide168.xml" ContentType="application/vnd.openxmlformats-officedocument.presentationml.notesSlide+xml"/>
  <Override PartName="/ppt/notesSlides/notesSlide169.xml" ContentType="application/vnd.openxmlformats-officedocument.presentationml.notesSlide+xml"/>
  <Override PartName="/ppt/notesSlides/notesSlide170.xml" ContentType="application/vnd.openxmlformats-officedocument.presentationml.notesSlide+xml"/>
  <Override PartName="/ppt/notesSlides/notesSlide171.xml" ContentType="application/vnd.openxmlformats-officedocument.presentationml.notesSlide+xml"/>
  <Override PartName="/ppt/notesSlides/notesSlide172.xml" ContentType="application/vnd.openxmlformats-officedocument.presentationml.notesSlide+xml"/>
  <Override PartName="/ppt/notesSlides/notesSlide173.xml" ContentType="application/vnd.openxmlformats-officedocument.presentationml.notesSlide+xml"/>
  <Override PartName="/ppt/notesSlides/notesSlide174.xml" ContentType="application/vnd.openxmlformats-officedocument.presentationml.notesSlide+xml"/>
  <Override PartName="/ppt/notesSlides/notesSlide175.xml" ContentType="application/vnd.openxmlformats-officedocument.presentationml.notesSlide+xml"/>
  <Override PartName="/ppt/notesSlides/notesSlide176.xml" ContentType="application/vnd.openxmlformats-officedocument.presentationml.notesSlide+xml"/>
  <Override PartName="/ppt/notesSlides/notesSlide177.xml" ContentType="application/vnd.openxmlformats-officedocument.presentationml.notesSlide+xml"/>
  <Override PartName="/ppt/notesSlides/notesSlide178.xml" ContentType="application/vnd.openxmlformats-officedocument.presentationml.notesSlide+xml"/>
  <Override PartName="/ppt/notesSlides/notesSlide179.xml" ContentType="application/vnd.openxmlformats-officedocument.presentationml.notesSlide+xml"/>
  <Override PartName="/ppt/notesSlides/notesSlide1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6" r:id="rId1"/>
    <p:sldMasterId id="2147483665" r:id="rId2"/>
    <p:sldMasterId id="2147483707" r:id="rId3"/>
    <p:sldMasterId id="2147483700" r:id="rId4"/>
    <p:sldMasterId id="2147483698" r:id="rId5"/>
    <p:sldMasterId id="2147483668" r:id="rId6"/>
    <p:sldMasterId id="2147483672" r:id="rId7"/>
  </p:sldMasterIdLst>
  <p:notesMasterIdLst>
    <p:notesMasterId r:id="rId213"/>
  </p:notesMasterIdLst>
  <p:handoutMasterIdLst>
    <p:handoutMasterId r:id="rId214"/>
  </p:handoutMasterIdLst>
  <p:sldIdLst>
    <p:sldId id="462" r:id="rId8"/>
    <p:sldId id="463" r:id="rId9"/>
    <p:sldId id="464" r:id="rId10"/>
    <p:sldId id="466" r:id="rId11"/>
    <p:sldId id="577" r:id="rId12"/>
    <p:sldId id="609" r:id="rId13"/>
    <p:sldId id="610" r:id="rId14"/>
    <p:sldId id="611" r:id="rId15"/>
    <p:sldId id="612" r:id="rId16"/>
    <p:sldId id="613" r:id="rId17"/>
    <p:sldId id="585" r:id="rId18"/>
    <p:sldId id="614" r:id="rId19"/>
    <p:sldId id="615" r:id="rId20"/>
    <p:sldId id="616" r:id="rId21"/>
    <p:sldId id="617" r:id="rId22"/>
    <p:sldId id="618" r:id="rId23"/>
    <p:sldId id="619" r:id="rId24"/>
    <p:sldId id="620" r:id="rId25"/>
    <p:sldId id="621" r:id="rId26"/>
    <p:sldId id="622" r:id="rId27"/>
    <p:sldId id="623" r:id="rId28"/>
    <p:sldId id="624" r:id="rId29"/>
    <p:sldId id="625" r:id="rId30"/>
    <p:sldId id="626" r:id="rId31"/>
    <p:sldId id="627" r:id="rId32"/>
    <p:sldId id="628" r:id="rId33"/>
    <p:sldId id="629" r:id="rId34"/>
    <p:sldId id="630" r:id="rId35"/>
    <p:sldId id="631" r:id="rId36"/>
    <p:sldId id="632" r:id="rId37"/>
    <p:sldId id="633" r:id="rId38"/>
    <p:sldId id="634" r:id="rId39"/>
    <p:sldId id="635" r:id="rId40"/>
    <p:sldId id="636" r:id="rId41"/>
    <p:sldId id="637" r:id="rId42"/>
    <p:sldId id="638" r:id="rId43"/>
    <p:sldId id="639" r:id="rId44"/>
    <p:sldId id="640" r:id="rId45"/>
    <p:sldId id="641" r:id="rId46"/>
    <p:sldId id="642" r:id="rId47"/>
    <p:sldId id="643" r:id="rId48"/>
    <p:sldId id="644" r:id="rId49"/>
    <p:sldId id="645" r:id="rId50"/>
    <p:sldId id="646" r:id="rId51"/>
    <p:sldId id="647" r:id="rId52"/>
    <p:sldId id="648" r:id="rId53"/>
    <p:sldId id="649" r:id="rId54"/>
    <p:sldId id="650" r:id="rId55"/>
    <p:sldId id="651" r:id="rId56"/>
    <p:sldId id="652" r:id="rId57"/>
    <p:sldId id="653" r:id="rId58"/>
    <p:sldId id="654" r:id="rId59"/>
    <p:sldId id="655" r:id="rId60"/>
    <p:sldId id="656" r:id="rId61"/>
    <p:sldId id="657" r:id="rId62"/>
    <p:sldId id="658" r:id="rId63"/>
    <p:sldId id="659" r:id="rId64"/>
    <p:sldId id="660" r:id="rId65"/>
    <p:sldId id="661" r:id="rId66"/>
    <p:sldId id="662" r:id="rId67"/>
    <p:sldId id="663" r:id="rId68"/>
    <p:sldId id="664" r:id="rId69"/>
    <p:sldId id="665" r:id="rId70"/>
    <p:sldId id="666" r:id="rId71"/>
    <p:sldId id="667" r:id="rId72"/>
    <p:sldId id="668" r:id="rId73"/>
    <p:sldId id="669" r:id="rId74"/>
    <p:sldId id="670" r:id="rId75"/>
    <p:sldId id="671" r:id="rId76"/>
    <p:sldId id="672" r:id="rId77"/>
    <p:sldId id="673" r:id="rId78"/>
    <p:sldId id="674" r:id="rId79"/>
    <p:sldId id="675" r:id="rId80"/>
    <p:sldId id="676" r:id="rId81"/>
    <p:sldId id="677" r:id="rId82"/>
    <p:sldId id="678" r:id="rId83"/>
    <p:sldId id="679" r:id="rId84"/>
    <p:sldId id="680" r:id="rId85"/>
    <p:sldId id="681" r:id="rId86"/>
    <p:sldId id="682" r:id="rId87"/>
    <p:sldId id="683" r:id="rId88"/>
    <p:sldId id="684" r:id="rId89"/>
    <p:sldId id="685" r:id="rId90"/>
    <p:sldId id="686" r:id="rId91"/>
    <p:sldId id="687" r:id="rId92"/>
    <p:sldId id="688" r:id="rId93"/>
    <p:sldId id="689" r:id="rId94"/>
    <p:sldId id="690" r:id="rId95"/>
    <p:sldId id="691" r:id="rId96"/>
    <p:sldId id="692" r:id="rId97"/>
    <p:sldId id="693" r:id="rId98"/>
    <p:sldId id="694" r:id="rId99"/>
    <p:sldId id="695" r:id="rId100"/>
    <p:sldId id="697" r:id="rId101"/>
    <p:sldId id="696" r:id="rId102"/>
    <p:sldId id="698" r:id="rId103"/>
    <p:sldId id="699" r:id="rId104"/>
    <p:sldId id="700" r:id="rId105"/>
    <p:sldId id="701" r:id="rId106"/>
    <p:sldId id="702" r:id="rId107"/>
    <p:sldId id="703" r:id="rId108"/>
    <p:sldId id="704" r:id="rId109"/>
    <p:sldId id="705" r:id="rId110"/>
    <p:sldId id="706" r:id="rId111"/>
    <p:sldId id="707" r:id="rId112"/>
    <p:sldId id="708" r:id="rId113"/>
    <p:sldId id="709" r:id="rId114"/>
    <p:sldId id="710" r:id="rId115"/>
    <p:sldId id="711" r:id="rId116"/>
    <p:sldId id="712" r:id="rId117"/>
    <p:sldId id="713" r:id="rId118"/>
    <p:sldId id="714" r:id="rId119"/>
    <p:sldId id="715" r:id="rId120"/>
    <p:sldId id="716" r:id="rId121"/>
    <p:sldId id="717" r:id="rId122"/>
    <p:sldId id="718" r:id="rId123"/>
    <p:sldId id="719" r:id="rId124"/>
    <p:sldId id="720" r:id="rId125"/>
    <p:sldId id="721" r:id="rId126"/>
    <p:sldId id="722" r:id="rId127"/>
    <p:sldId id="723" r:id="rId128"/>
    <p:sldId id="724" r:id="rId129"/>
    <p:sldId id="725" r:id="rId130"/>
    <p:sldId id="726" r:id="rId131"/>
    <p:sldId id="727" r:id="rId132"/>
    <p:sldId id="728" r:id="rId133"/>
    <p:sldId id="729" r:id="rId134"/>
    <p:sldId id="730" r:id="rId135"/>
    <p:sldId id="731" r:id="rId136"/>
    <p:sldId id="732" r:id="rId137"/>
    <p:sldId id="733" r:id="rId138"/>
    <p:sldId id="734" r:id="rId139"/>
    <p:sldId id="735" r:id="rId140"/>
    <p:sldId id="736" r:id="rId141"/>
    <p:sldId id="739" r:id="rId142"/>
    <p:sldId id="737" r:id="rId143"/>
    <p:sldId id="738" r:id="rId144"/>
    <p:sldId id="740" r:id="rId145"/>
    <p:sldId id="741" r:id="rId146"/>
    <p:sldId id="742" r:id="rId147"/>
    <p:sldId id="743" r:id="rId148"/>
    <p:sldId id="744" r:id="rId149"/>
    <p:sldId id="745" r:id="rId150"/>
    <p:sldId id="746" r:id="rId151"/>
    <p:sldId id="747" r:id="rId152"/>
    <p:sldId id="748" r:id="rId153"/>
    <p:sldId id="749" r:id="rId154"/>
    <p:sldId id="750" r:id="rId155"/>
    <p:sldId id="751" r:id="rId156"/>
    <p:sldId id="752" r:id="rId157"/>
    <p:sldId id="753" r:id="rId158"/>
    <p:sldId id="754" r:id="rId159"/>
    <p:sldId id="755" r:id="rId160"/>
    <p:sldId id="756" r:id="rId161"/>
    <p:sldId id="757" r:id="rId162"/>
    <p:sldId id="758" r:id="rId163"/>
    <p:sldId id="759" r:id="rId164"/>
    <p:sldId id="760" r:id="rId165"/>
    <p:sldId id="761" r:id="rId166"/>
    <p:sldId id="762" r:id="rId167"/>
    <p:sldId id="763" r:id="rId168"/>
    <p:sldId id="764" r:id="rId169"/>
    <p:sldId id="765" r:id="rId170"/>
    <p:sldId id="766" r:id="rId171"/>
    <p:sldId id="767" r:id="rId172"/>
    <p:sldId id="768" r:id="rId173"/>
    <p:sldId id="769" r:id="rId174"/>
    <p:sldId id="770" r:id="rId175"/>
    <p:sldId id="771" r:id="rId176"/>
    <p:sldId id="772" r:id="rId177"/>
    <p:sldId id="774" r:id="rId178"/>
    <p:sldId id="773" r:id="rId179"/>
    <p:sldId id="775" r:id="rId180"/>
    <p:sldId id="776" r:id="rId181"/>
    <p:sldId id="777" r:id="rId182"/>
    <p:sldId id="778" r:id="rId183"/>
    <p:sldId id="779" r:id="rId184"/>
    <p:sldId id="780" r:id="rId185"/>
    <p:sldId id="781" r:id="rId186"/>
    <p:sldId id="782" r:id="rId187"/>
    <p:sldId id="783" r:id="rId188"/>
    <p:sldId id="784" r:id="rId189"/>
    <p:sldId id="785" r:id="rId190"/>
    <p:sldId id="786" r:id="rId191"/>
    <p:sldId id="787" r:id="rId192"/>
    <p:sldId id="788" r:id="rId193"/>
    <p:sldId id="789" r:id="rId194"/>
    <p:sldId id="790" r:id="rId195"/>
    <p:sldId id="791" r:id="rId196"/>
    <p:sldId id="793" r:id="rId197"/>
    <p:sldId id="792" r:id="rId198"/>
    <p:sldId id="794" r:id="rId199"/>
    <p:sldId id="795" r:id="rId200"/>
    <p:sldId id="796" r:id="rId201"/>
    <p:sldId id="797" r:id="rId202"/>
    <p:sldId id="798" r:id="rId203"/>
    <p:sldId id="800" r:id="rId204"/>
    <p:sldId id="799" r:id="rId205"/>
    <p:sldId id="801" r:id="rId206"/>
    <p:sldId id="802" r:id="rId207"/>
    <p:sldId id="803" r:id="rId208"/>
    <p:sldId id="804" r:id="rId209"/>
    <p:sldId id="805" r:id="rId210"/>
    <p:sldId id="806" r:id="rId211"/>
    <p:sldId id="264" r:id="rId2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FFFFFF"/>
    <a:srgbClr val="B60206"/>
    <a:srgbClr val="B70006"/>
    <a:srgbClr val="49504F"/>
    <a:srgbClr val="FFFFE4"/>
    <a:srgbClr val="919191"/>
    <a:srgbClr val="333333"/>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45" autoAdjust="0"/>
    <p:restoredTop sz="91940" autoAdjust="0"/>
  </p:normalViewPr>
  <p:slideViewPr>
    <p:cSldViewPr snapToGrid="0">
      <p:cViewPr varScale="1">
        <p:scale>
          <a:sx n="79" d="100"/>
          <a:sy n="79" d="100"/>
        </p:scale>
        <p:origin x="504" y="72"/>
      </p:cViewPr>
      <p:guideLst/>
    </p:cSldViewPr>
  </p:slideViewPr>
  <p:notesTextViewPr>
    <p:cViewPr>
      <p:scale>
        <a:sx n="1" d="1"/>
        <a:sy n="1" d="1"/>
      </p:scale>
      <p:origin x="0" y="0"/>
    </p:cViewPr>
  </p:notesTextViewPr>
  <p:notesViewPr>
    <p:cSldViewPr snapToGrid="0" showGuides="1">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0.xml"/><Relationship Id="rId21" Type="http://schemas.openxmlformats.org/officeDocument/2006/relationships/slide" Target="slides/slide14.xml"/><Relationship Id="rId42" Type="http://schemas.openxmlformats.org/officeDocument/2006/relationships/slide" Target="slides/slide35.xml"/><Relationship Id="rId63" Type="http://schemas.openxmlformats.org/officeDocument/2006/relationships/slide" Target="slides/slide56.xml"/><Relationship Id="rId84" Type="http://schemas.openxmlformats.org/officeDocument/2006/relationships/slide" Target="slides/slide77.xml"/><Relationship Id="rId138" Type="http://schemas.openxmlformats.org/officeDocument/2006/relationships/slide" Target="slides/slide131.xml"/><Relationship Id="rId159" Type="http://schemas.openxmlformats.org/officeDocument/2006/relationships/slide" Target="slides/slide152.xml"/><Relationship Id="rId170" Type="http://schemas.openxmlformats.org/officeDocument/2006/relationships/slide" Target="slides/slide163.xml"/><Relationship Id="rId191" Type="http://schemas.openxmlformats.org/officeDocument/2006/relationships/slide" Target="slides/slide184.xml"/><Relationship Id="rId205" Type="http://schemas.openxmlformats.org/officeDocument/2006/relationships/slide" Target="slides/slide198.xml"/><Relationship Id="rId107" Type="http://schemas.openxmlformats.org/officeDocument/2006/relationships/slide" Target="slides/slide100.xml"/><Relationship Id="rId11" Type="http://schemas.openxmlformats.org/officeDocument/2006/relationships/slide" Target="slides/slide4.xml"/><Relationship Id="rId32" Type="http://schemas.openxmlformats.org/officeDocument/2006/relationships/slide" Target="slides/slide25.xml"/><Relationship Id="rId53" Type="http://schemas.openxmlformats.org/officeDocument/2006/relationships/slide" Target="slides/slide46.xml"/><Relationship Id="rId74" Type="http://schemas.openxmlformats.org/officeDocument/2006/relationships/slide" Target="slides/slide67.xml"/><Relationship Id="rId128" Type="http://schemas.openxmlformats.org/officeDocument/2006/relationships/slide" Target="slides/slide121.xml"/><Relationship Id="rId149" Type="http://schemas.openxmlformats.org/officeDocument/2006/relationships/slide" Target="slides/slide142.xml"/><Relationship Id="rId5" Type="http://schemas.openxmlformats.org/officeDocument/2006/relationships/slideMaster" Target="slideMasters/slideMaster5.xml"/><Relationship Id="rId95" Type="http://schemas.openxmlformats.org/officeDocument/2006/relationships/slide" Target="slides/slide88.xml"/><Relationship Id="rId160" Type="http://schemas.openxmlformats.org/officeDocument/2006/relationships/slide" Target="slides/slide153.xml"/><Relationship Id="rId181" Type="http://schemas.openxmlformats.org/officeDocument/2006/relationships/slide" Target="slides/slide174.xml"/><Relationship Id="rId216" Type="http://schemas.openxmlformats.org/officeDocument/2006/relationships/viewProps" Target="viewProps.xml"/><Relationship Id="rId22" Type="http://schemas.openxmlformats.org/officeDocument/2006/relationships/slide" Target="slides/slide15.xml"/><Relationship Id="rId43" Type="http://schemas.openxmlformats.org/officeDocument/2006/relationships/slide" Target="slides/slide36.xml"/><Relationship Id="rId64" Type="http://schemas.openxmlformats.org/officeDocument/2006/relationships/slide" Target="slides/slide57.xml"/><Relationship Id="rId118" Type="http://schemas.openxmlformats.org/officeDocument/2006/relationships/slide" Target="slides/slide111.xml"/><Relationship Id="rId139" Type="http://schemas.openxmlformats.org/officeDocument/2006/relationships/slide" Target="slides/slide132.xml"/><Relationship Id="rId85" Type="http://schemas.openxmlformats.org/officeDocument/2006/relationships/slide" Target="slides/slide78.xml"/><Relationship Id="rId150" Type="http://schemas.openxmlformats.org/officeDocument/2006/relationships/slide" Target="slides/slide143.xml"/><Relationship Id="rId171" Type="http://schemas.openxmlformats.org/officeDocument/2006/relationships/slide" Target="slides/slide164.xml"/><Relationship Id="rId192" Type="http://schemas.openxmlformats.org/officeDocument/2006/relationships/slide" Target="slides/slide185.xml"/><Relationship Id="rId206" Type="http://schemas.openxmlformats.org/officeDocument/2006/relationships/slide" Target="slides/slide199.xml"/><Relationship Id="rId12" Type="http://schemas.openxmlformats.org/officeDocument/2006/relationships/slide" Target="slides/slide5.xml"/><Relationship Id="rId33" Type="http://schemas.openxmlformats.org/officeDocument/2006/relationships/slide" Target="slides/slide26.xml"/><Relationship Id="rId108" Type="http://schemas.openxmlformats.org/officeDocument/2006/relationships/slide" Target="slides/slide101.xml"/><Relationship Id="rId129" Type="http://schemas.openxmlformats.org/officeDocument/2006/relationships/slide" Target="slides/slide122.xml"/><Relationship Id="rId54" Type="http://schemas.openxmlformats.org/officeDocument/2006/relationships/slide" Target="slides/slide47.xml"/><Relationship Id="rId75" Type="http://schemas.openxmlformats.org/officeDocument/2006/relationships/slide" Target="slides/slide68.xml"/><Relationship Id="rId96" Type="http://schemas.openxmlformats.org/officeDocument/2006/relationships/slide" Target="slides/slide89.xml"/><Relationship Id="rId140" Type="http://schemas.openxmlformats.org/officeDocument/2006/relationships/slide" Target="slides/slide133.xml"/><Relationship Id="rId161" Type="http://schemas.openxmlformats.org/officeDocument/2006/relationships/slide" Target="slides/slide154.xml"/><Relationship Id="rId182" Type="http://schemas.openxmlformats.org/officeDocument/2006/relationships/slide" Target="slides/slide175.xml"/><Relationship Id="rId217" Type="http://schemas.openxmlformats.org/officeDocument/2006/relationships/theme" Target="theme/theme1.xml"/><Relationship Id="rId6" Type="http://schemas.openxmlformats.org/officeDocument/2006/relationships/slideMaster" Target="slideMasters/slideMaster6.xml"/><Relationship Id="rId23" Type="http://schemas.openxmlformats.org/officeDocument/2006/relationships/slide" Target="slides/slide16.xml"/><Relationship Id="rId119" Type="http://schemas.openxmlformats.org/officeDocument/2006/relationships/slide" Target="slides/slide112.xml"/><Relationship Id="rId44" Type="http://schemas.openxmlformats.org/officeDocument/2006/relationships/slide" Target="slides/slide37.xml"/><Relationship Id="rId65" Type="http://schemas.openxmlformats.org/officeDocument/2006/relationships/slide" Target="slides/slide58.xml"/><Relationship Id="rId86" Type="http://schemas.openxmlformats.org/officeDocument/2006/relationships/slide" Target="slides/slide79.xml"/><Relationship Id="rId130" Type="http://schemas.openxmlformats.org/officeDocument/2006/relationships/slide" Target="slides/slide123.xml"/><Relationship Id="rId151" Type="http://schemas.openxmlformats.org/officeDocument/2006/relationships/slide" Target="slides/slide144.xml"/><Relationship Id="rId172" Type="http://schemas.openxmlformats.org/officeDocument/2006/relationships/slide" Target="slides/slide165.xml"/><Relationship Id="rId193" Type="http://schemas.openxmlformats.org/officeDocument/2006/relationships/slide" Target="slides/slide186.xml"/><Relationship Id="rId207" Type="http://schemas.openxmlformats.org/officeDocument/2006/relationships/slide" Target="slides/slide200.xml"/><Relationship Id="rId13" Type="http://schemas.openxmlformats.org/officeDocument/2006/relationships/slide" Target="slides/slide6.xml"/><Relationship Id="rId109" Type="http://schemas.openxmlformats.org/officeDocument/2006/relationships/slide" Target="slides/slide102.xml"/><Relationship Id="rId34" Type="http://schemas.openxmlformats.org/officeDocument/2006/relationships/slide" Target="slides/slide27.xml"/><Relationship Id="rId55" Type="http://schemas.openxmlformats.org/officeDocument/2006/relationships/slide" Target="slides/slide48.xml"/><Relationship Id="rId76" Type="http://schemas.openxmlformats.org/officeDocument/2006/relationships/slide" Target="slides/slide69.xml"/><Relationship Id="rId97" Type="http://schemas.openxmlformats.org/officeDocument/2006/relationships/slide" Target="slides/slide90.xml"/><Relationship Id="rId120" Type="http://schemas.openxmlformats.org/officeDocument/2006/relationships/slide" Target="slides/slide113.xml"/><Relationship Id="rId141" Type="http://schemas.openxmlformats.org/officeDocument/2006/relationships/slide" Target="slides/slide134.xml"/><Relationship Id="rId7" Type="http://schemas.openxmlformats.org/officeDocument/2006/relationships/slideMaster" Target="slideMasters/slideMaster7.xml"/><Relationship Id="rId162" Type="http://schemas.openxmlformats.org/officeDocument/2006/relationships/slide" Target="slides/slide155.xml"/><Relationship Id="rId183" Type="http://schemas.openxmlformats.org/officeDocument/2006/relationships/slide" Target="slides/slide176.xml"/><Relationship Id="rId218" Type="http://schemas.openxmlformats.org/officeDocument/2006/relationships/tableStyles" Target="tableStyles.xml"/><Relationship Id="rId24" Type="http://schemas.openxmlformats.org/officeDocument/2006/relationships/slide" Target="slides/slide17.xml"/><Relationship Id="rId45" Type="http://schemas.openxmlformats.org/officeDocument/2006/relationships/slide" Target="slides/slide38.xml"/><Relationship Id="rId66" Type="http://schemas.openxmlformats.org/officeDocument/2006/relationships/slide" Target="slides/slide59.xml"/><Relationship Id="rId87" Type="http://schemas.openxmlformats.org/officeDocument/2006/relationships/slide" Target="slides/slide80.xml"/><Relationship Id="rId110" Type="http://schemas.openxmlformats.org/officeDocument/2006/relationships/slide" Target="slides/slide103.xml"/><Relationship Id="rId131" Type="http://schemas.openxmlformats.org/officeDocument/2006/relationships/slide" Target="slides/slide124.xml"/><Relationship Id="rId152" Type="http://schemas.openxmlformats.org/officeDocument/2006/relationships/slide" Target="slides/slide145.xml"/><Relationship Id="rId173" Type="http://schemas.openxmlformats.org/officeDocument/2006/relationships/slide" Target="slides/slide166.xml"/><Relationship Id="rId194" Type="http://schemas.openxmlformats.org/officeDocument/2006/relationships/slide" Target="slides/slide187.xml"/><Relationship Id="rId208" Type="http://schemas.openxmlformats.org/officeDocument/2006/relationships/slide" Target="slides/slide201.xml"/><Relationship Id="rId14" Type="http://schemas.openxmlformats.org/officeDocument/2006/relationships/slide" Target="slides/slide7.xml"/><Relationship Id="rId30" Type="http://schemas.openxmlformats.org/officeDocument/2006/relationships/slide" Target="slides/slide23.xml"/><Relationship Id="rId35" Type="http://schemas.openxmlformats.org/officeDocument/2006/relationships/slide" Target="slides/slide28.xml"/><Relationship Id="rId56" Type="http://schemas.openxmlformats.org/officeDocument/2006/relationships/slide" Target="slides/slide49.xml"/><Relationship Id="rId77" Type="http://schemas.openxmlformats.org/officeDocument/2006/relationships/slide" Target="slides/slide70.xml"/><Relationship Id="rId100" Type="http://schemas.openxmlformats.org/officeDocument/2006/relationships/slide" Target="slides/slide93.xml"/><Relationship Id="rId105" Type="http://schemas.openxmlformats.org/officeDocument/2006/relationships/slide" Target="slides/slide98.xml"/><Relationship Id="rId126" Type="http://schemas.openxmlformats.org/officeDocument/2006/relationships/slide" Target="slides/slide119.xml"/><Relationship Id="rId147" Type="http://schemas.openxmlformats.org/officeDocument/2006/relationships/slide" Target="slides/slide140.xml"/><Relationship Id="rId168" Type="http://schemas.openxmlformats.org/officeDocument/2006/relationships/slide" Target="slides/slide161.xml"/><Relationship Id="rId8" Type="http://schemas.openxmlformats.org/officeDocument/2006/relationships/slide" Target="slides/slide1.xml"/><Relationship Id="rId51" Type="http://schemas.openxmlformats.org/officeDocument/2006/relationships/slide" Target="slides/slide44.xml"/><Relationship Id="rId72" Type="http://schemas.openxmlformats.org/officeDocument/2006/relationships/slide" Target="slides/slide65.xml"/><Relationship Id="rId93" Type="http://schemas.openxmlformats.org/officeDocument/2006/relationships/slide" Target="slides/slide86.xml"/><Relationship Id="rId98" Type="http://schemas.openxmlformats.org/officeDocument/2006/relationships/slide" Target="slides/slide91.xml"/><Relationship Id="rId121" Type="http://schemas.openxmlformats.org/officeDocument/2006/relationships/slide" Target="slides/slide114.xml"/><Relationship Id="rId142" Type="http://schemas.openxmlformats.org/officeDocument/2006/relationships/slide" Target="slides/slide135.xml"/><Relationship Id="rId163" Type="http://schemas.openxmlformats.org/officeDocument/2006/relationships/slide" Target="slides/slide156.xml"/><Relationship Id="rId184" Type="http://schemas.openxmlformats.org/officeDocument/2006/relationships/slide" Target="slides/slide177.xml"/><Relationship Id="rId189" Type="http://schemas.openxmlformats.org/officeDocument/2006/relationships/slide" Target="slides/slide182.xml"/><Relationship Id="rId3" Type="http://schemas.openxmlformats.org/officeDocument/2006/relationships/slideMaster" Target="slideMasters/slideMaster3.xml"/><Relationship Id="rId214" Type="http://schemas.openxmlformats.org/officeDocument/2006/relationships/handoutMaster" Target="handoutMasters/handoutMaster1.xml"/><Relationship Id="rId25" Type="http://schemas.openxmlformats.org/officeDocument/2006/relationships/slide" Target="slides/slide18.xml"/><Relationship Id="rId46" Type="http://schemas.openxmlformats.org/officeDocument/2006/relationships/slide" Target="slides/slide39.xml"/><Relationship Id="rId67" Type="http://schemas.openxmlformats.org/officeDocument/2006/relationships/slide" Target="slides/slide60.xml"/><Relationship Id="rId116" Type="http://schemas.openxmlformats.org/officeDocument/2006/relationships/slide" Target="slides/slide109.xml"/><Relationship Id="rId137" Type="http://schemas.openxmlformats.org/officeDocument/2006/relationships/slide" Target="slides/slide130.xml"/><Relationship Id="rId158" Type="http://schemas.openxmlformats.org/officeDocument/2006/relationships/slide" Target="slides/slide151.xml"/><Relationship Id="rId20" Type="http://schemas.openxmlformats.org/officeDocument/2006/relationships/slide" Target="slides/slide13.xml"/><Relationship Id="rId41" Type="http://schemas.openxmlformats.org/officeDocument/2006/relationships/slide" Target="slides/slide34.xml"/><Relationship Id="rId62" Type="http://schemas.openxmlformats.org/officeDocument/2006/relationships/slide" Target="slides/slide55.xml"/><Relationship Id="rId83" Type="http://schemas.openxmlformats.org/officeDocument/2006/relationships/slide" Target="slides/slide76.xml"/><Relationship Id="rId88" Type="http://schemas.openxmlformats.org/officeDocument/2006/relationships/slide" Target="slides/slide81.xml"/><Relationship Id="rId111" Type="http://schemas.openxmlformats.org/officeDocument/2006/relationships/slide" Target="slides/slide104.xml"/><Relationship Id="rId132" Type="http://schemas.openxmlformats.org/officeDocument/2006/relationships/slide" Target="slides/slide125.xml"/><Relationship Id="rId153" Type="http://schemas.openxmlformats.org/officeDocument/2006/relationships/slide" Target="slides/slide146.xml"/><Relationship Id="rId174" Type="http://schemas.openxmlformats.org/officeDocument/2006/relationships/slide" Target="slides/slide167.xml"/><Relationship Id="rId179" Type="http://schemas.openxmlformats.org/officeDocument/2006/relationships/slide" Target="slides/slide172.xml"/><Relationship Id="rId195" Type="http://schemas.openxmlformats.org/officeDocument/2006/relationships/slide" Target="slides/slide188.xml"/><Relationship Id="rId209" Type="http://schemas.openxmlformats.org/officeDocument/2006/relationships/slide" Target="slides/slide202.xml"/><Relationship Id="rId190" Type="http://schemas.openxmlformats.org/officeDocument/2006/relationships/slide" Target="slides/slide183.xml"/><Relationship Id="rId204" Type="http://schemas.openxmlformats.org/officeDocument/2006/relationships/slide" Target="slides/slide197.xml"/><Relationship Id="rId15" Type="http://schemas.openxmlformats.org/officeDocument/2006/relationships/slide" Target="slides/slide8.xml"/><Relationship Id="rId36" Type="http://schemas.openxmlformats.org/officeDocument/2006/relationships/slide" Target="slides/slide29.xml"/><Relationship Id="rId57" Type="http://schemas.openxmlformats.org/officeDocument/2006/relationships/slide" Target="slides/slide50.xml"/><Relationship Id="rId106" Type="http://schemas.openxmlformats.org/officeDocument/2006/relationships/slide" Target="slides/slide99.xml"/><Relationship Id="rId127" Type="http://schemas.openxmlformats.org/officeDocument/2006/relationships/slide" Target="slides/slide120.xml"/><Relationship Id="rId10" Type="http://schemas.openxmlformats.org/officeDocument/2006/relationships/slide" Target="slides/slide3.xml"/><Relationship Id="rId31" Type="http://schemas.openxmlformats.org/officeDocument/2006/relationships/slide" Target="slides/slide24.xml"/><Relationship Id="rId52" Type="http://schemas.openxmlformats.org/officeDocument/2006/relationships/slide" Target="slides/slide45.xml"/><Relationship Id="rId73" Type="http://schemas.openxmlformats.org/officeDocument/2006/relationships/slide" Target="slides/slide66.xml"/><Relationship Id="rId78" Type="http://schemas.openxmlformats.org/officeDocument/2006/relationships/slide" Target="slides/slide71.xml"/><Relationship Id="rId94" Type="http://schemas.openxmlformats.org/officeDocument/2006/relationships/slide" Target="slides/slide87.xml"/><Relationship Id="rId99" Type="http://schemas.openxmlformats.org/officeDocument/2006/relationships/slide" Target="slides/slide92.xml"/><Relationship Id="rId101" Type="http://schemas.openxmlformats.org/officeDocument/2006/relationships/slide" Target="slides/slide94.xml"/><Relationship Id="rId122" Type="http://schemas.openxmlformats.org/officeDocument/2006/relationships/slide" Target="slides/slide115.xml"/><Relationship Id="rId143" Type="http://schemas.openxmlformats.org/officeDocument/2006/relationships/slide" Target="slides/slide136.xml"/><Relationship Id="rId148" Type="http://schemas.openxmlformats.org/officeDocument/2006/relationships/slide" Target="slides/slide141.xml"/><Relationship Id="rId164" Type="http://schemas.openxmlformats.org/officeDocument/2006/relationships/slide" Target="slides/slide157.xml"/><Relationship Id="rId169" Type="http://schemas.openxmlformats.org/officeDocument/2006/relationships/slide" Target="slides/slide162.xml"/><Relationship Id="rId185" Type="http://schemas.openxmlformats.org/officeDocument/2006/relationships/slide" Target="slides/slide178.xml"/><Relationship Id="rId4" Type="http://schemas.openxmlformats.org/officeDocument/2006/relationships/slideMaster" Target="slideMasters/slideMaster4.xml"/><Relationship Id="rId9" Type="http://schemas.openxmlformats.org/officeDocument/2006/relationships/slide" Target="slides/slide2.xml"/><Relationship Id="rId180" Type="http://schemas.openxmlformats.org/officeDocument/2006/relationships/slide" Target="slides/slide173.xml"/><Relationship Id="rId210" Type="http://schemas.openxmlformats.org/officeDocument/2006/relationships/slide" Target="slides/slide203.xml"/><Relationship Id="rId215" Type="http://schemas.openxmlformats.org/officeDocument/2006/relationships/presProps" Target="presProps.xml"/><Relationship Id="rId26" Type="http://schemas.openxmlformats.org/officeDocument/2006/relationships/slide" Target="slides/slide19.xml"/><Relationship Id="rId47" Type="http://schemas.openxmlformats.org/officeDocument/2006/relationships/slide" Target="slides/slide40.xml"/><Relationship Id="rId68" Type="http://schemas.openxmlformats.org/officeDocument/2006/relationships/slide" Target="slides/slide61.xml"/><Relationship Id="rId89" Type="http://schemas.openxmlformats.org/officeDocument/2006/relationships/slide" Target="slides/slide82.xml"/><Relationship Id="rId112" Type="http://schemas.openxmlformats.org/officeDocument/2006/relationships/slide" Target="slides/slide105.xml"/><Relationship Id="rId133" Type="http://schemas.openxmlformats.org/officeDocument/2006/relationships/slide" Target="slides/slide126.xml"/><Relationship Id="rId154" Type="http://schemas.openxmlformats.org/officeDocument/2006/relationships/slide" Target="slides/slide147.xml"/><Relationship Id="rId175" Type="http://schemas.openxmlformats.org/officeDocument/2006/relationships/slide" Target="slides/slide168.xml"/><Relationship Id="rId196" Type="http://schemas.openxmlformats.org/officeDocument/2006/relationships/slide" Target="slides/slide189.xml"/><Relationship Id="rId200" Type="http://schemas.openxmlformats.org/officeDocument/2006/relationships/slide" Target="slides/slide193.xml"/><Relationship Id="rId16" Type="http://schemas.openxmlformats.org/officeDocument/2006/relationships/slide" Target="slides/slide9.xml"/><Relationship Id="rId37" Type="http://schemas.openxmlformats.org/officeDocument/2006/relationships/slide" Target="slides/slide30.xml"/><Relationship Id="rId58" Type="http://schemas.openxmlformats.org/officeDocument/2006/relationships/slide" Target="slides/slide51.xml"/><Relationship Id="rId79" Type="http://schemas.openxmlformats.org/officeDocument/2006/relationships/slide" Target="slides/slide72.xml"/><Relationship Id="rId102" Type="http://schemas.openxmlformats.org/officeDocument/2006/relationships/slide" Target="slides/slide95.xml"/><Relationship Id="rId123" Type="http://schemas.openxmlformats.org/officeDocument/2006/relationships/slide" Target="slides/slide116.xml"/><Relationship Id="rId144" Type="http://schemas.openxmlformats.org/officeDocument/2006/relationships/slide" Target="slides/slide137.xml"/><Relationship Id="rId90" Type="http://schemas.openxmlformats.org/officeDocument/2006/relationships/slide" Target="slides/slide83.xml"/><Relationship Id="rId165" Type="http://schemas.openxmlformats.org/officeDocument/2006/relationships/slide" Target="slides/slide158.xml"/><Relationship Id="rId186" Type="http://schemas.openxmlformats.org/officeDocument/2006/relationships/slide" Target="slides/slide179.xml"/><Relationship Id="rId211" Type="http://schemas.openxmlformats.org/officeDocument/2006/relationships/slide" Target="slides/slide204.xml"/><Relationship Id="rId27" Type="http://schemas.openxmlformats.org/officeDocument/2006/relationships/slide" Target="slides/slide20.xml"/><Relationship Id="rId48" Type="http://schemas.openxmlformats.org/officeDocument/2006/relationships/slide" Target="slides/slide41.xml"/><Relationship Id="rId69" Type="http://schemas.openxmlformats.org/officeDocument/2006/relationships/slide" Target="slides/slide62.xml"/><Relationship Id="rId113" Type="http://schemas.openxmlformats.org/officeDocument/2006/relationships/slide" Target="slides/slide106.xml"/><Relationship Id="rId134" Type="http://schemas.openxmlformats.org/officeDocument/2006/relationships/slide" Target="slides/slide127.xml"/><Relationship Id="rId80" Type="http://schemas.openxmlformats.org/officeDocument/2006/relationships/slide" Target="slides/slide73.xml"/><Relationship Id="rId155" Type="http://schemas.openxmlformats.org/officeDocument/2006/relationships/slide" Target="slides/slide148.xml"/><Relationship Id="rId176" Type="http://schemas.openxmlformats.org/officeDocument/2006/relationships/slide" Target="slides/slide169.xml"/><Relationship Id="rId197" Type="http://schemas.openxmlformats.org/officeDocument/2006/relationships/slide" Target="slides/slide190.xml"/><Relationship Id="rId201" Type="http://schemas.openxmlformats.org/officeDocument/2006/relationships/slide" Target="slides/slide194.xml"/><Relationship Id="rId17" Type="http://schemas.openxmlformats.org/officeDocument/2006/relationships/slide" Target="slides/slide10.xml"/><Relationship Id="rId38" Type="http://schemas.openxmlformats.org/officeDocument/2006/relationships/slide" Target="slides/slide31.xml"/><Relationship Id="rId59" Type="http://schemas.openxmlformats.org/officeDocument/2006/relationships/slide" Target="slides/slide52.xml"/><Relationship Id="rId103" Type="http://schemas.openxmlformats.org/officeDocument/2006/relationships/slide" Target="slides/slide96.xml"/><Relationship Id="rId124" Type="http://schemas.openxmlformats.org/officeDocument/2006/relationships/slide" Target="slides/slide117.xml"/><Relationship Id="rId70" Type="http://schemas.openxmlformats.org/officeDocument/2006/relationships/slide" Target="slides/slide63.xml"/><Relationship Id="rId91" Type="http://schemas.openxmlformats.org/officeDocument/2006/relationships/slide" Target="slides/slide84.xml"/><Relationship Id="rId145" Type="http://schemas.openxmlformats.org/officeDocument/2006/relationships/slide" Target="slides/slide138.xml"/><Relationship Id="rId166" Type="http://schemas.openxmlformats.org/officeDocument/2006/relationships/slide" Target="slides/slide159.xml"/><Relationship Id="rId187" Type="http://schemas.openxmlformats.org/officeDocument/2006/relationships/slide" Target="slides/slide180.xml"/><Relationship Id="rId1" Type="http://schemas.openxmlformats.org/officeDocument/2006/relationships/slideMaster" Target="slideMasters/slideMaster1.xml"/><Relationship Id="rId212" Type="http://schemas.openxmlformats.org/officeDocument/2006/relationships/slide" Target="slides/slide205.xml"/><Relationship Id="rId28" Type="http://schemas.openxmlformats.org/officeDocument/2006/relationships/slide" Target="slides/slide21.xml"/><Relationship Id="rId49" Type="http://schemas.openxmlformats.org/officeDocument/2006/relationships/slide" Target="slides/slide42.xml"/><Relationship Id="rId114" Type="http://schemas.openxmlformats.org/officeDocument/2006/relationships/slide" Target="slides/slide107.xml"/><Relationship Id="rId60" Type="http://schemas.openxmlformats.org/officeDocument/2006/relationships/slide" Target="slides/slide53.xml"/><Relationship Id="rId81" Type="http://schemas.openxmlformats.org/officeDocument/2006/relationships/slide" Target="slides/slide74.xml"/><Relationship Id="rId135" Type="http://schemas.openxmlformats.org/officeDocument/2006/relationships/slide" Target="slides/slide128.xml"/><Relationship Id="rId156" Type="http://schemas.openxmlformats.org/officeDocument/2006/relationships/slide" Target="slides/slide149.xml"/><Relationship Id="rId177" Type="http://schemas.openxmlformats.org/officeDocument/2006/relationships/slide" Target="slides/slide170.xml"/><Relationship Id="rId198" Type="http://schemas.openxmlformats.org/officeDocument/2006/relationships/slide" Target="slides/slide191.xml"/><Relationship Id="rId202" Type="http://schemas.openxmlformats.org/officeDocument/2006/relationships/slide" Target="slides/slide195.xml"/><Relationship Id="rId18" Type="http://schemas.openxmlformats.org/officeDocument/2006/relationships/slide" Target="slides/slide11.xml"/><Relationship Id="rId39" Type="http://schemas.openxmlformats.org/officeDocument/2006/relationships/slide" Target="slides/slide32.xml"/><Relationship Id="rId50" Type="http://schemas.openxmlformats.org/officeDocument/2006/relationships/slide" Target="slides/slide43.xml"/><Relationship Id="rId104" Type="http://schemas.openxmlformats.org/officeDocument/2006/relationships/slide" Target="slides/slide97.xml"/><Relationship Id="rId125" Type="http://schemas.openxmlformats.org/officeDocument/2006/relationships/slide" Target="slides/slide118.xml"/><Relationship Id="rId146" Type="http://schemas.openxmlformats.org/officeDocument/2006/relationships/slide" Target="slides/slide139.xml"/><Relationship Id="rId167" Type="http://schemas.openxmlformats.org/officeDocument/2006/relationships/slide" Target="slides/slide160.xml"/><Relationship Id="rId188" Type="http://schemas.openxmlformats.org/officeDocument/2006/relationships/slide" Target="slides/slide181.xml"/><Relationship Id="rId71" Type="http://schemas.openxmlformats.org/officeDocument/2006/relationships/slide" Target="slides/slide64.xml"/><Relationship Id="rId92" Type="http://schemas.openxmlformats.org/officeDocument/2006/relationships/slide" Target="slides/slide85.xml"/><Relationship Id="rId213" Type="http://schemas.openxmlformats.org/officeDocument/2006/relationships/notesMaster" Target="notesMasters/notesMaster1.xml"/><Relationship Id="rId2" Type="http://schemas.openxmlformats.org/officeDocument/2006/relationships/slideMaster" Target="slideMasters/slideMaster2.xml"/><Relationship Id="rId29" Type="http://schemas.openxmlformats.org/officeDocument/2006/relationships/slide" Target="slides/slide22.xml"/><Relationship Id="rId40" Type="http://schemas.openxmlformats.org/officeDocument/2006/relationships/slide" Target="slides/slide33.xml"/><Relationship Id="rId115" Type="http://schemas.openxmlformats.org/officeDocument/2006/relationships/slide" Target="slides/slide108.xml"/><Relationship Id="rId136" Type="http://schemas.openxmlformats.org/officeDocument/2006/relationships/slide" Target="slides/slide129.xml"/><Relationship Id="rId157" Type="http://schemas.openxmlformats.org/officeDocument/2006/relationships/slide" Target="slides/slide150.xml"/><Relationship Id="rId178" Type="http://schemas.openxmlformats.org/officeDocument/2006/relationships/slide" Target="slides/slide171.xml"/><Relationship Id="rId61" Type="http://schemas.openxmlformats.org/officeDocument/2006/relationships/slide" Target="slides/slide54.xml"/><Relationship Id="rId82" Type="http://schemas.openxmlformats.org/officeDocument/2006/relationships/slide" Target="slides/slide75.xml"/><Relationship Id="rId199" Type="http://schemas.openxmlformats.org/officeDocument/2006/relationships/slide" Target="slides/slide192.xml"/><Relationship Id="rId203" Type="http://schemas.openxmlformats.org/officeDocument/2006/relationships/slide" Target="slides/slide196.xml"/><Relationship Id="rId19" Type="http://schemas.openxmlformats.org/officeDocument/2006/relationships/slide" Target="slides/slide1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75BAB8F7-26C7-2345-A2F0-4C70E8EFA84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a:extLst>
              <a:ext uri="{FF2B5EF4-FFF2-40B4-BE49-F238E27FC236}">
                <a16:creationId xmlns:a16="http://schemas.microsoft.com/office/drawing/2014/main" id="{1EB0FE49-C86E-0B42-8C7E-921C60B5AAA8}"/>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t>2021/6/22</a:t>
            </a:fld>
            <a:endParaRPr kumimoji="1" lang="zh-CN" altLang="en-US"/>
          </a:p>
        </p:txBody>
      </p:sp>
      <p:sp>
        <p:nvSpPr>
          <p:cNvPr id="4" name="页脚占位符 3">
            <a:extLst>
              <a:ext uri="{FF2B5EF4-FFF2-40B4-BE49-F238E27FC236}">
                <a16:creationId xmlns:a16="http://schemas.microsoft.com/office/drawing/2014/main" id="{9E928822-8127-CD43-9156-5BB443851D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a:extLst>
              <a:ext uri="{FF2B5EF4-FFF2-40B4-BE49-F238E27FC236}">
                <a16:creationId xmlns:a16="http://schemas.microsoft.com/office/drawing/2014/main" id="{4FC3EF7F-6078-7249-A167-F5C06879924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t>‹#›</a:t>
            </a:fld>
            <a:endParaRPr kumimoji="1" lang="zh-CN" altLang="en-US"/>
          </a:p>
        </p:txBody>
      </p:sp>
    </p:spTree>
    <p:extLst>
      <p:ext uri="{BB962C8B-B14F-4D97-AF65-F5344CB8AC3E}">
        <p14:creationId xmlns:p14="http://schemas.microsoft.com/office/powerpoint/2010/main" val="27626559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t>2021/6/22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t>‹#›</a:t>
            </a:fld>
            <a:endParaRPr lang="zh-CN" altLang="en-US"/>
          </a:p>
        </p:txBody>
      </p:sp>
    </p:spTree>
    <p:extLst>
      <p:ext uri="{BB962C8B-B14F-4D97-AF65-F5344CB8AC3E}">
        <p14:creationId xmlns:p14="http://schemas.microsoft.com/office/powerpoint/2010/main" val="30855948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2" Type="http://schemas.openxmlformats.org/officeDocument/2006/relationships/slide" Target="../slides/slide174.xml"/><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2" Type="http://schemas.openxmlformats.org/officeDocument/2006/relationships/slide" Target="../slides/slide177.xml"/><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2" Type="http://schemas.openxmlformats.org/officeDocument/2006/relationships/slide" Target="../slides/slide178.xml"/><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2" Type="http://schemas.openxmlformats.org/officeDocument/2006/relationships/slide" Target="../slides/slide180.xml"/><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2" Type="http://schemas.openxmlformats.org/officeDocument/2006/relationships/slide" Target="../slides/slide181.xml"/><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2" Type="http://schemas.openxmlformats.org/officeDocument/2006/relationships/slide" Target="../slides/slide182.xml"/><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2" Type="http://schemas.openxmlformats.org/officeDocument/2006/relationships/slide" Target="../slides/slide184.xml"/><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2" Type="http://schemas.openxmlformats.org/officeDocument/2006/relationships/slide" Target="../slides/slide186.xml"/><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2" Type="http://schemas.openxmlformats.org/officeDocument/2006/relationships/slide" Target="../slides/slide188.xml"/><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2" Type="http://schemas.openxmlformats.org/officeDocument/2006/relationships/slide" Target="../slides/slide191.xml"/><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2" Type="http://schemas.openxmlformats.org/officeDocument/2006/relationships/slide" Target="../slides/slide192.xml"/><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2" Type="http://schemas.openxmlformats.org/officeDocument/2006/relationships/slide" Target="../slides/slide193.xml"/><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2" Type="http://schemas.openxmlformats.org/officeDocument/2006/relationships/slide" Target="../slides/slide195.xml"/><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2" Type="http://schemas.openxmlformats.org/officeDocument/2006/relationships/slide" Target="../slides/slide199.xml"/><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t>2</a:t>
            </a:fld>
            <a:endParaRPr lang="zh-CN" altLang="en-US"/>
          </a:p>
        </p:txBody>
      </p:sp>
    </p:spTree>
    <p:extLst>
      <p:ext uri="{BB962C8B-B14F-4D97-AF65-F5344CB8AC3E}">
        <p14:creationId xmlns:p14="http://schemas.microsoft.com/office/powerpoint/2010/main" val="18383007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a:t>
            </a:fld>
            <a:endParaRPr lang="zh-CN" altLang="en-US"/>
          </a:p>
        </p:txBody>
      </p:sp>
    </p:spTree>
    <p:extLst>
      <p:ext uri="{BB962C8B-B14F-4D97-AF65-F5344CB8AC3E}">
        <p14:creationId xmlns:p14="http://schemas.microsoft.com/office/powerpoint/2010/main" val="3895881853"/>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110</a:t>
            </a:fld>
            <a:endParaRPr lang="zh-CN" altLang="en-US"/>
          </a:p>
        </p:txBody>
      </p:sp>
    </p:spTree>
    <p:extLst>
      <p:ext uri="{BB962C8B-B14F-4D97-AF65-F5344CB8AC3E}">
        <p14:creationId xmlns:p14="http://schemas.microsoft.com/office/powerpoint/2010/main" val="1707153736"/>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111</a:t>
            </a:fld>
            <a:endParaRPr lang="zh-CN" altLang="en-US"/>
          </a:p>
        </p:txBody>
      </p:sp>
    </p:spTree>
    <p:extLst>
      <p:ext uri="{BB962C8B-B14F-4D97-AF65-F5344CB8AC3E}">
        <p14:creationId xmlns:p14="http://schemas.microsoft.com/office/powerpoint/2010/main" val="1832037979"/>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112</a:t>
            </a:fld>
            <a:endParaRPr lang="zh-CN" altLang="en-US"/>
          </a:p>
        </p:txBody>
      </p:sp>
    </p:spTree>
    <p:extLst>
      <p:ext uri="{BB962C8B-B14F-4D97-AF65-F5344CB8AC3E}">
        <p14:creationId xmlns:p14="http://schemas.microsoft.com/office/powerpoint/2010/main" val="2377662251"/>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113</a:t>
            </a:fld>
            <a:endParaRPr lang="zh-CN" altLang="en-US"/>
          </a:p>
        </p:txBody>
      </p:sp>
    </p:spTree>
    <p:extLst>
      <p:ext uri="{BB962C8B-B14F-4D97-AF65-F5344CB8AC3E}">
        <p14:creationId xmlns:p14="http://schemas.microsoft.com/office/powerpoint/2010/main" val="2527510828"/>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114</a:t>
            </a:fld>
            <a:endParaRPr lang="zh-CN" altLang="en-US"/>
          </a:p>
        </p:txBody>
      </p:sp>
    </p:spTree>
    <p:extLst>
      <p:ext uri="{BB962C8B-B14F-4D97-AF65-F5344CB8AC3E}">
        <p14:creationId xmlns:p14="http://schemas.microsoft.com/office/powerpoint/2010/main" val="3469714318"/>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115</a:t>
            </a:fld>
            <a:endParaRPr lang="zh-CN" altLang="en-US"/>
          </a:p>
        </p:txBody>
      </p:sp>
    </p:spTree>
    <p:extLst>
      <p:ext uri="{BB962C8B-B14F-4D97-AF65-F5344CB8AC3E}">
        <p14:creationId xmlns:p14="http://schemas.microsoft.com/office/powerpoint/2010/main" val="3160980782"/>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116</a:t>
            </a:fld>
            <a:endParaRPr lang="zh-CN" altLang="en-US"/>
          </a:p>
        </p:txBody>
      </p:sp>
    </p:spTree>
    <p:extLst>
      <p:ext uri="{BB962C8B-B14F-4D97-AF65-F5344CB8AC3E}">
        <p14:creationId xmlns:p14="http://schemas.microsoft.com/office/powerpoint/2010/main" val="236611709"/>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118</a:t>
            </a:fld>
            <a:endParaRPr lang="zh-CN" altLang="en-US"/>
          </a:p>
        </p:txBody>
      </p:sp>
    </p:spTree>
    <p:extLst>
      <p:ext uri="{BB962C8B-B14F-4D97-AF65-F5344CB8AC3E}">
        <p14:creationId xmlns:p14="http://schemas.microsoft.com/office/powerpoint/2010/main" val="2034776788"/>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119</a:t>
            </a:fld>
            <a:endParaRPr lang="zh-CN" altLang="en-US"/>
          </a:p>
        </p:txBody>
      </p:sp>
    </p:spTree>
    <p:extLst>
      <p:ext uri="{BB962C8B-B14F-4D97-AF65-F5344CB8AC3E}">
        <p14:creationId xmlns:p14="http://schemas.microsoft.com/office/powerpoint/2010/main" val="858364907"/>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120</a:t>
            </a:fld>
            <a:endParaRPr lang="zh-CN" altLang="en-US"/>
          </a:p>
        </p:txBody>
      </p:sp>
    </p:spTree>
    <p:extLst>
      <p:ext uri="{BB962C8B-B14F-4D97-AF65-F5344CB8AC3E}">
        <p14:creationId xmlns:p14="http://schemas.microsoft.com/office/powerpoint/2010/main" val="287860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a:t>
            </a:fld>
            <a:endParaRPr lang="zh-CN" altLang="en-US"/>
          </a:p>
        </p:txBody>
      </p:sp>
    </p:spTree>
    <p:extLst>
      <p:ext uri="{BB962C8B-B14F-4D97-AF65-F5344CB8AC3E}">
        <p14:creationId xmlns:p14="http://schemas.microsoft.com/office/powerpoint/2010/main" val="293067164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121</a:t>
            </a:fld>
            <a:endParaRPr lang="zh-CN" altLang="en-US"/>
          </a:p>
        </p:txBody>
      </p:sp>
    </p:spTree>
    <p:extLst>
      <p:ext uri="{BB962C8B-B14F-4D97-AF65-F5344CB8AC3E}">
        <p14:creationId xmlns:p14="http://schemas.microsoft.com/office/powerpoint/2010/main" val="3898986298"/>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122</a:t>
            </a:fld>
            <a:endParaRPr lang="zh-CN" altLang="en-US"/>
          </a:p>
        </p:txBody>
      </p:sp>
    </p:spTree>
    <p:extLst>
      <p:ext uri="{BB962C8B-B14F-4D97-AF65-F5344CB8AC3E}">
        <p14:creationId xmlns:p14="http://schemas.microsoft.com/office/powerpoint/2010/main" val="2660116991"/>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123</a:t>
            </a:fld>
            <a:endParaRPr lang="zh-CN" altLang="en-US"/>
          </a:p>
        </p:txBody>
      </p:sp>
    </p:spTree>
    <p:extLst>
      <p:ext uri="{BB962C8B-B14F-4D97-AF65-F5344CB8AC3E}">
        <p14:creationId xmlns:p14="http://schemas.microsoft.com/office/powerpoint/2010/main" val="3113419681"/>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124</a:t>
            </a:fld>
            <a:endParaRPr lang="zh-CN" altLang="en-US"/>
          </a:p>
        </p:txBody>
      </p:sp>
    </p:spTree>
    <p:extLst>
      <p:ext uri="{BB962C8B-B14F-4D97-AF65-F5344CB8AC3E}">
        <p14:creationId xmlns:p14="http://schemas.microsoft.com/office/powerpoint/2010/main" val="3825888808"/>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125</a:t>
            </a:fld>
            <a:endParaRPr lang="zh-CN" altLang="en-US"/>
          </a:p>
        </p:txBody>
      </p:sp>
    </p:spTree>
    <p:extLst>
      <p:ext uri="{BB962C8B-B14F-4D97-AF65-F5344CB8AC3E}">
        <p14:creationId xmlns:p14="http://schemas.microsoft.com/office/powerpoint/2010/main" val="4096993954"/>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127</a:t>
            </a:fld>
            <a:endParaRPr lang="zh-CN" altLang="en-US"/>
          </a:p>
        </p:txBody>
      </p:sp>
    </p:spTree>
    <p:extLst>
      <p:ext uri="{BB962C8B-B14F-4D97-AF65-F5344CB8AC3E}">
        <p14:creationId xmlns:p14="http://schemas.microsoft.com/office/powerpoint/2010/main" val="957307627"/>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128</a:t>
            </a:fld>
            <a:endParaRPr lang="zh-CN" altLang="en-US"/>
          </a:p>
        </p:txBody>
      </p:sp>
    </p:spTree>
    <p:extLst>
      <p:ext uri="{BB962C8B-B14F-4D97-AF65-F5344CB8AC3E}">
        <p14:creationId xmlns:p14="http://schemas.microsoft.com/office/powerpoint/2010/main" val="482726824"/>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129</a:t>
            </a:fld>
            <a:endParaRPr lang="zh-CN" altLang="en-US"/>
          </a:p>
        </p:txBody>
      </p:sp>
    </p:spTree>
    <p:extLst>
      <p:ext uri="{BB962C8B-B14F-4D97-AF65-F5344CB8AC3E}">
        <p14:creationId xmlns:p14="http://schemas.microsoft.com/office/powerpoint/2010/main" val="951015790"/>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130</a:t>
            </a:fld>
            <a:endParaRPr lang="zh-CN" altLang="en-US"/>
          </a:p>
        </p:txBody>
      </p:sp>
    </p:spTree>
    <p:extLst>
      <p:ext uri="{BB962C8B-B14F-4D97-AF65-F5344CB8AC3E}">
        <p14:creationId xmlns:p14="http://schemas.microsoft.com/office/powerpoint/2010/main" val="2504898390"/>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131</a:t>
            </a:fld>
            <a:endParaRPr lang="zh-CN" altLang="en-US"/>
          </a:p>
        </p:txBody>
      </p:sp>
    </p:spTree>
    <p:extLst>
      <p:ext uri="{BB962C8B-B14F-4D97-AF65-F5344CB8AC3E}">
        <p14:creationId xmlns:p14="http://schemas.microsoft.com/office/powerpoint/2010/main" val="17961255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a:t>
            </a:fld>
            <a:endParaRPr lang="zh-CN" altLang="en-US"/>
          </a:p>
        </p:txBody>
      </p:sp>
    </p:spTree>
    <p:extLst>
      <p:ext uri="{BB962C8B-B14F-4D97-AF65-F5344CB8AC3E}">
        <p14:creationId xmlns:p14="http://schemas.microsoft.com/office/powerpoint/2010/main" val="2115988137"/>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solidFill>
                  <a:schemeClr val="tx1">
                    <a:lumMod val="75000"/>
                    <a:lumOff val="25000"/>
                  </a:schemeClr>
                </a:solidFill>
              </a:rPr>
              <a:t>FIRST_VALUE</a:t>
            </a:r>
            <a:r>
              <a:rPr lang="zh-CN" altLang="en-US" dirty="0">
                <a:solidFill>
                  <a:schemeClr val="tx1">
                    <a:lumMod val="75000"/>
                    <a:lumOff val="25000"/>
                  </a:schemeClr>
                </a:solidFill>
              </a:rPr>
              <a:t>使用默认的</a:t>
            </a:r>
            <a:r>
              <a:rPr lang="en-US" altLang="zh-CN" dirty="0">
                <a:solidFill>
                  <a:schemeClr val="tx1">
                    <a:lumMod val="75000"/>
                    <a:lumOff val="25000"/>
                  </a:schemeClr>
                </a:solidFill>
              </a:rPr>
              <a:t>window frame</a:t>
            </a:r>
            <a:r>
              <a:rPr lang="zh-CN" altLang="en-US" dirty="0">
                <a:solidFill>
                  <a:schemeClr val="tx1">
                    <a:lumMod val="75000"/>
                    <a:lumOff val="25000"/>
                  </a:schemeClr>
                </a:solidFill>
              </a:rPr>
              <a:t>就可以正常工作，但是</a:t>
            </a:r>
            <a:r>
              <a:rPr lang="en-US" altLang="zh-CN" dirty="0">
                <a:solidFill>
                  <a:schemeClr val="tx1">
                    <a:lumMod val="75000"/>
                    <a:lumOff val="25000"/>
                  </a:schemeClr>
                </a:solidFill>
              </a:rPr>
              <a:t>LAST_VALUE</a:t>
            </a:r>
            <a:r>
              <a:rPr lang="zh-CN" altLang="en-US" dirty="0">
                <a:solidFill>
                  <a:schemeClr val="tx1">
                    <a:lumMod val="75000"/>
                    <a:lumOff val="25000"/>
                  </a:schemeClr>
                </a:solidFill>
              </a:rPr>
              <a:t>想要得到预期的结果需要手动修改</a:t>
            </a:r>
            <a:r>
              <a:rPr lang="en-US" altLang="zh-CN" dirty="0">
                <a:solidFill>
                  <a:schemeClr val="tx1">
                    <a:lumMod val="75000"/>
                    <a:lumOff val="25000"/>
                  </a:schemeClr>
                </a:solidFill>
              </a:rPr>
              <a:t>window frame</a:t>
            </a:r>
          </a:p>
          <a:p>
            <a:r>
              <a:rPr lang="zh-CN" altLang="en-US" dirty="0">
                <a:solidFill>
                  <a:schemeClr val="tx1">
                    <a:lumMod val="75000"/>
                    <a:lumOff val="25000"/>
                  </a:schemeClr>
                </a:solidFill>
              </a:rPr>
              <a:t>与</a:t>
            </a:r>
            <a:r>
              <a:rPr lang="en-US" altLang="zh-CN" dirty="0">
                <a:solidFill>
                  <a:schemeClr val="tx1">
                    <a:lumMod val="75000"/>
                    <a:lumOff val="25000"/>
                  </a:schemeClr>
                </a:solidFill>
              </a:rPr>
              <a:t>FISRT_VALUE</a:t>
            </a:r>
            <a:r>
              <a:rPr lang="zh-CN" altLang="en-US" dirty="0">
                <a:solidFill>
                  <a:schemeClr val="tx1">
                    <a:lumMod val="75000"/>
                    <a:lumOff val="25000"/>
                  </a:schemeClr>
                </a:solidFill>
              </a:rPr>
              <a:t>类似，我们在使用</a:t>
            </a:r>
            <a:r>
              <a:rPr lang="en-US" altLang="zh-CN" dirty="0">
                <a:solidFill>
                  <a:schemeClr val="tx1">
                    <a:lumMod val="75000"/>
                    <a:lumOff val="25000"/>
                  </a:schemeClr>
                </a:solidFill>
              </a:rPr>
              <a:t>LAST_VALUE</a:t>
            </a:r>
            <a:r>
              <a:rPr lang="zh-CN" altLang="en-US" dirty="0">
                <a:solidFill>
                  <a:schemeClr val="tx1">
                    <a:lumMod val="75000"/>
                    <a:lumOff val="25000"/>
                  </a:schemeClr>
                </a:solidFill>
              </a:rPr>
              <a:t>时，传入的字段与排序的字段可以有区别</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132</a:t>
            </a:fld>
            <a:endParaRPr lang="zh-CN" altLang="en-US"/>
          </a:p>
        </p:txBody>
      </p:sp>
    </p:spTree>
    <p:extLst>
      <p:ext uri="{BB962C8B-B14F-4D97-AF65-F5344CB8AC3E}">
        <p14:creationId xmlns:p14="http://schemas.microsoft.com/office/powerpoint/2010/main" val="1623848129"/>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133</a:t>
            </a:fld>
            <a:endParaRPr lang="zh-CN" altLang="en-US"/>
          </a:p>
        </p:txBody>
      </p:sp>
    </p:spTree>
    <p:extLst>
      <p:ext uri="{BB962C8B-B14F-4D97-AF65-F5344CB8AC3E}">
        <p14:creationId xmlns:p14="http://schemas.microsoft.com/office/powerpoint/2010/main" val="1177143554"/>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134</a:t>
            </a:fld>
            <a:endParaRPr lang="zh-CN" altLang="en-US"/>
          </a:p>
        </p:txBody>
      </p:sp>
    </p:spTree>
    <p:extLst>
      <p:ext uri="{BB962C8B-B14F-4D97-AF65-F5344CB8AC3E}">
        <p14:creationId xmlns:p14="http://schemas.microsoft.com/office/powerpoint/2010/main" val="352415637"/>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136</a:t>
            </a:fld>
            <a:endParaRPr lang="zh-CN" altLang="en-US"/>
          </a:p>
        </p:txBody>
      </p:sp>
    </p:spTree>
    <p:extLst>
      <p:ext uri="{BB962C8B-B14F-4D97-AF65-F5344CB8AC3E}">
        <p14:creationId xmlns:p14="http://schemas.microsoft.com/office/powerpoint/2010/main" val="4083486329"/>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137</a:t>
            </a:fld>
            <a:endParaRPr lang="zh-CN" altLang="en-US"/>
          </a:p>
        </p:txBody>
      </p:sp>
    </p:spTree>
    <p:extLst>
      <p:ext uri="{BB962C8B-B14F-4D97-AF65-F5344CB8AC3E}">
        <p14:creationId xmlns:p14="http://schemas.microsoft.com/office/powerpoint/2010/main" val="3892280372"/>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138</a:t>
            </a:fld>
            <a:endParaRPr lang="zh-CN" altLang="en-US"/>
          </a:p>
        </p:txBody>
      </p:sp>
    </p:spTree>
    <p:extLst>
      <p:ext uri="{BB962C8B-B14F-4D97-AF65-F5344CB8AC3E}">
        <p14:creationId xmlns:p14="http://schemas.microsoft.com/office/powerpoint/2010/main" val="22237824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139</a:t>
            </a:fld>
            <a:endParaRPr lang="zh-CN" altLang="en-US"/>
          </a:p>
        </p:txBody>
      </p:sp>
    </p:spTree>
    <p:extLst>
      <p:ext uri="{BB962C8B-B14F-4D97-AF65-F5344CB8AC3E}">
        <p14:creationId xmlns:p14="http://schemas.microsoft.com/office/powerpoint/2010/main" val="3966266895"/>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140</a:t>
            </a:fld>
            <a:endParaRPr lang="zh-CN" altLang="en-US"/>
          </a:p>
        </p:txBody>
      </p:sp>
    </p:spTree>
    <p:extLst>
      <p:ext uri="{BB962C8B-B14F-4D97-AF65-F5344CB8AC3E}">
        <p14:creationId xmlns:p14="http://schemas.microsoft.com/office/powerpoint/2010/main" val="4118209238"/>
      </p:ext>
    </p:extLst>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141</a:t>
            </a:fld>
            <a:endParaRPr lang="zh-CN" altLang="en-US"/>
          </a:p>
        </p:txBody>
      </p:sp>
    </p:spTree>
    <p:extLst>
      <p:ext uri="{BB962C8B-B14F-4D97-AF65-F5344CB8AC3E}">
        <p14:creationId xmlns:p14="http://schemas.microsoft.com/office/powerpoint/2010/main" val="185693122"/>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142</a:t>
            </a:fld>
            <a:endParaRPr lang="zh-CN" altLang="en-US"/>
          </a:p>
        </p:txBody>
      </p:sp>
    </p:spTree>
    <p:extLst>
      <p:ext uri="{BB962C8B-B14F-4D97-AF65-F5344CB8AC3E}">
        <p14:creationId xmlns:p14="http://schemas.microsoft.com/office/powerpoint/2010/main" val="3840799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a:t>
            </a:fld>
            <a:endParaRPr lang="zh-CN" altLang="en-US"/>
          </a:p>
        </p:txBody>
      </p:sp>
    </p:spTree>
    <p:extLst>
      <p:ext uri="{BB962C8B-B14F-4D97-AF65-F5344CB8AC3E}">
        <p14:creationId xmlns:p14="http://schemas.microsoft.com/office/powerpoint/2010/main" val="956440735"/>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144</a:t>
            </a:fld>
            <a:endParaRPr lang="zh-CN" altLang="en-US"/>
          </a:p>
        </p:txBody>
      </p:sp>
    </p:spTree>
    <p:extLst>
      <p:ext uri="{BB962C8B-B14F-4D97-AF65-F5344CB8AC3E}">
        <p14:creationId xmlns:p14="http://schemas.microsoft.com/office/powerpoint/2010/main" val="232972793"/>
      </p:ext>
    </p:extLst>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145</a:t>
            </a:fld>
            <a:endParaRPr lang="zh-CN" altLang="en-US"/>
          </a:p>
        </p:txBody>
      </p:sp>
    </p:spTree>
    <p:extLst>
      <p:ext uri="{BB962C8B-B14F-4D97-AF65-F5344CB8AC3E}">
        <p14:creationId xmlns:p14="http://schemas.microsoft.com/office/powerpoint/2010/main" val="2310214281"/>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146</a:t>
            </a:fld>
            <a:endParaRPr lang="zh-CN" altLang="en-US"/>
          </a:p>
        </p:txBody>
      </p:sp>
    </p:spTree>
    <p:extLst>
      <p:ext uri="{BB962C8B-B14F-4D97-AF65-F5344CB8AC3E}">
        <p14:creationId xmlns:p14="http://schemas.microsoft.com/office/powerpoint/2010/main" val="1667723744"/>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147</a:t>
            </a:fld>
            <a:endParaRPr lang="zh-CN" altLang="en-US"/>
          </a:p>
        </p:txBody>
      </p:sp>
    </p:spTree>
    <p:extLst>
      <p:ext uri="{BB962C8B-B14F-4D97-AF65-F5344CB8AC3E}">
        <p14:creationId xmlns:p14="http://schemas.microsoft.com/office/powerpoint/2010/main" val="331428649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148</a:t>
            </a:fld>
            <a:endParaRPr lang="zh-CN" altLang="en-US"/>
          </a:p>
        </p:txBody>
      </p:sp>
    </p:spTree>
    <p:extLst>
      <p:ext uri="{BB962C8B-B14F-4D97-AF65-F5344CB8AC3E}">
        <p14:creationId xmlns:p14="http://schemas.microsoft.com/office/powerpoint/2010/main" val="334013464"/>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149</a:t>
            </a:fld>
            <a:endParaRPr lang="zh-CN" altLang="en-US"/>
          </a:p>
        </p:txBody>
      </p:sp>
    </p:spTree>
    <p:extLst>
      <p:ext uri="{BB962C8B-B14F-4D97-AF65-F5344CB8AC3E}">
        <p14:creationId xmlns:p14="http://schemas.microsoft.com/office/powerpoint/2010/main" val="1453559156"/>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150</a:t>
            </a:fld>
            <a:endParaRPr lang="zh-CN" altLang="en-US"/>
          </a:p>
        </p:txBody>
      </p:sp>
    </p:spTree>
    <p:extLst>
      <p:ext uri="{BB962C8B-B14F-4D97-AF65-F5344CB8AC3E}">
        <p14:creationId xmlns:p14="http://schemas.microsoft.com/office/powerpoint/2010/main" val="87326004"/>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151</a:t>
            </a:fld>
            <a:endParaRPr lang="zh-CN" altLang="en-US"/>
          </a:p>
        </p:txBody>
      </p:sp>
    </p:spTree>
    <p:extLst>
      <p:ext uri="{BB962C8B-B14F-4D97-AF65-F5344CB8AC3E}">
        <p14:creationId xmlns:p14="http://schemas.microsoft.com/office/powerpoint/2010/main" val="3385251469"/>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152</a:t>
            </a:fld>
            <a:endParaRPr lang="zh-CN" altLang="en-US"/>
          </a:p>
        </p:txBody>
      </p:sp>
    </p:spTree>
    <p:extLst>
      <p:ext uri="{BB962C8B-B14F-4D97-AF65-F5344CB8AC3E}">
        <p14:creationId xmlns:p14="http://schemas.microsoft.com/office/powerpoint/2010/main" val="407510752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a:t>
            </a:r>
            <a:r>
              <a:rPr lang="en-US" altLang="zh-CN" dirty="0"/>
              <a:t>rank</a:t>
            </a:r>
            <a:r>
              <a:rPr lang="zh-CN" altLang="en-US" dirty="0"/>
              <a:t>是关键字，如果需要使用必须使用反撇号引起来</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153</a:t>
            </a:fld>
            <a:endParaRPr lang="zh-CN" altLang="en-US"/>
          </a:p>
        </p:txBody>
      </p:sp>
    </p:spTree>
    <p:extLst>
      <p:ext uri="{BB962C8B-B14F-4D97-AF65-F5344CB8AC3E}">
        <p14:creationId xmlns:p14="http://schemas.microsoft.com/office/powerpoint/2010/main" val="3069396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需要注意的是，我们没有使用</a:t>
            </a:r>
            <a:r>
              <a:rPr lang="en-US" altLang="zh-CN" dirty="0"/>
              <a:t>`GROUP BY`</a:t>
            </a:r>
            <a:r>
              <a:rPr lang="zh-CN" altLang="en-US" dirty="0"/>
              <a:t>进行分组，这样在查询结果中除了聚合函数的结果之外，我们还可以显示其他数据。如果使用</a:t>
            </a:r>
            <a:r>
              <a:rPr lang="en-US" altLang="zh-CN" dirty="0"/>
              <a:t>`GROUP BY`  </a:t>
            </a:r>
            <a:r>
              <a:rPr lang="zh-CN" altLang="en-US" dirty="0"/>
              <a:t>想将聚合结果与原始数据放到一个结果中，需要使用子查询，效率相对低。</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a:t>
            </a:fld>
            <a:endParaRPr lang="zh-CN" altLang="en-US"/>
          </a:p>
        </p:txBody>
      </p:sp>
    </p:spTree>
    <p:extLst>
      <p:ext uri="{BB962C8B-B14F-4D97-AF65-F5344CB8AC3E}">
        <p14:creationId xmlns:p14="http://schemas.microsoft.com/office/powerpoint/2010/main" val="2318290394"/>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154</a:t>
            </a:fld>
            <a:endParaRPr lang="zh-CN" altLang="en-US"/>
          </a:p>
        </p:txBody>
      </p:sp>
    </p:spTree>
    <p:extLst>
      <p:ext uri="{BB962C8B-B14F-4D97-AF65-F5344CB8AC3E}">
        <p14:creationId xmlns:p14="http://schemas.microsoft.com/office/powerpoint/2010/main" val="311207478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155</a:t>
            </a:fld>
            <a:endParaRPr lang="zh-CN" altLang="en-US"/>
          </a:p>
        </p:txBody>
      </p:sp>
    </p:spTree>
    <p:extLst>
      <p:ext uri="{BB962C8B-B14F-4D97-AF65-F5344CB8AC3E}">
        <p14:creationId xmlns:p14="http://schemas.microsoft.com/office/powerpoint/2010/main" val="2142897457"/>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156</a:t>
            </a:fld>
            <a:endParaRPr lang="zh-CN" altLang="en-US"/>
          </a:p>
        </p:txBody>
      </p:sp>
    </p:spTree>
    <p:extLst>
      <p:ext uri="{BB962C8B-B14F-4D97-AF65-F5344CB8AC3E}">
        <p14:creationId xmlns:p14="http://schemas.microsoft.com/office/powerpoint/2010/main" val="3576744379"/>
      </p:ext>
    </p:extLst>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157</a:t>
            </a:fld>
            <a:endParaRPr lang="zh-CN" altLang="en-US"/>
          </a:p>
        </p:txBody>
      </p:sp>
    </p:spTree>
    <p:extLst>
      <p:ext uri="{BB962C8B-B14F-4D97-AF65-F5344CB8AC3E}">
        <p14:creationId xmlns:p14="http://schemas.microsoft.com/office/powerpoint/2010/main" val="2952472092"/>
      </p:ext>
    </p:extLst>
  </p:cSld>
  <p:clrMapOvr>
    <a:masterClrMapping/>
  </p:clrMapOvr>
</p:notes>
</file>

<file path=ppt/notesSlides/notesSlide1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158</a:t>
            </a:fld>
            <a:endParaRPr lang="zh-CN" altLang="en-US"/>
          </a:p>
        </p:txBody>
      </p:sp>
    </p:spTree>
    <p:extLst>
      <p:ext uri="{BB962C8B-B14F-4D97-AF65-F5344CB8AC3E}">
        <p14:creationId xmlns:p14="http://schemas.microsoft.com/office/powerpoint/2010/main" val="1116705295"/>
      </p:ext>
    </p:extLst>
  </p:cSld>
  <p:clrMapOvr>
    <a:masterClrMapping/>
  </p:clrMapOvr>
</p:notes>
</file>

<file path=ppt/notesSlides/notesSlide1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159</a:t>
            </a:fld>
            <a:endParaRPr lang="zh-CN" altLang="en-US"/>
          </a:p>
        </p:txBody>
      </p:sp>
    </p:spTree>
    <p:extLst>
      <p:ext uri="{BB962C8B-B14F-4D97-AF65-F5344CB8AC3E}">
        <p14:creationId xmlns:p14="http://schemas.microsoft.com/office/powerpoint/2010/main" val="4081621985"/>
      </p:ext>
    </p:extLst>
  </p:cSld>
  <p:clrMapOvr>
    <a:masterClrMapping/>
  </p:clrMapOvr>
</p:notes>
</file>

<file path=ppt/notesSlides/notesSlide1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160</a:t>
            </a:fld>
            <a:endParaRPr lang="zh-CN" altLang="en-US"/>
          </a:p>
        </p:txBody>
      </p:sp>
    </p:spTree>
    <p:extLst>
      <p:ext uri="{BB962C8B-B14F-4D97-AF65-F5344CB8AC3E}">
        <p14:creationId xmlns:p14="http://schemas.microsoft.com/office/powerpoint/2010/main" val="1253755888"/>
      </p:ext>
    </p:extLst>
  </p:cSld>
  <p:clrMapOvr>
    <a:masterClrMapping/>
  </p:clrMapOvr>
</p:notes>
</file>

<file path=ppt/notesSlides/notesSlide1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161</a:t>
            </a:fld>
            <a:endParaRPr lang="zh-CN" altLang="en-US"/>
          </a:p>
        </p:txBody>
      </p:sp>
    </p:spTree>
    <p:extLst>
      <p:ext uri="{BB962C8B-B14F-4D97-AF65-F5344CB8AC3E}">
        <p14:creationId xmlns:p14="http://schemas.microsoft.com/office/powerpoint/2010/main" val="3409869087"/>
      </p:ext>
    </p:extLst>
  </p:cSld>
  <p:clrMapOvr>
    <a:masterClrMapping/>
  </p:clrMapOvr>
</p:notes>
</file>

<file path=ppt/notesSlides/notesSlide1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162</a:t>
            </a:fld>
            <a:endParaRPr lang="zh-CN" altLang="en-US"/>
          </a:p>
        </p:txBody>
      </p:sp>
    </p:spTree>
    <p:extLst>
      <p:ext uri="{BB962C8B-B14F-4D97-AF65-F5344CB8AC3E}">
        <p14:creationId xmlns:p14="http://schemas.microsoft.com/office/powerpoint/2010/main" val="1765138513"/>
      </p:ext>
    </p:extLst>
  </p:cSld>
  <p:clrMapOvr>
    <a:masterClrMapping/>
  </p:clrMapOvr>
</p:notes>
</file>

<file path=ppt/notesSlides/notesSlide1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163</a:t>
            </a:fld>
            <a:endParaRPr lang="zh-CN" altLang="en-US"/>
          </a:p>
        </p:txBody>
      </p:sp>
    </p:spTree>
    <p:extLst>
      <p:ext uri="{BB962C8B-B14F-4D97-AF65-F5344CB8AC3E}">
        <p14:creationId xmlns:p14="http://schemas.microsoft.com/office/powerpoint/2010/main" val="79663173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a:t>
            </a:fld>
            <a:endParaRPr lang="zh-CN" altLang="en-US"/>
          </a:p>
        </p:txBody>
      </p:sp>
    </p:spTree>
    <p:extLst>
      <p:ext uri="{BB962C8B-B14F-4D97-AF65-F5344CB8AC3E}">
        <p14:creationId xmlns:p14="http://schemas.microsoft.com/office/powerpoint/2010/main" val="3001522459"/>
      </p:ext>
    </p:extLst>
  </p:cSld>
  <p:clrMapOvr>
    <a:masterClrMapping/>
  </p:clrMapOvr>
</p:notes>
</file>

<file path=ppt/notesSlides/notesSlide1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164</a:t>
            </a:fld>
            <a:endParaRPr lang="zh-CN" altLang="en-US"/>
          </a:p>
        </p:txBody>
      </p:sp>
    </p:spTree>
    <p:extLst>
      <p:ext uri="{BB962C8B-B14F-4D97-AF65-F5344CB8AC3E}">
        <p14:creationId xmlns:p14="http://schemas.microsoft.com/office/powerpoint/2010/main" val="3787440550"/>
      </p:ext>
    </p:extLst>
  </p:cSld>
  <p:clrMapOvr>
    <a:masterClrMapping/>
  </p:clrMapOvr>
</p:notes>
</file>

<file path=ppt/notesSlides/notesSlide1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165</a:t>
            </a:fld>
            <a:endParaRPr lang="zh-CN" altLang="en-US"/>
          </a:p>
        </p:txBody>
      </p:sp>
    </p:spTree>
    <p:extLst>
      <p:ext uri="{BB962C8B-B14F-4D97-AF65-F5344CB8AC3E}">
        <p14:creationId xmlns:p14="http://schemas.microsoft.com/office/powerpoint/2010/main" val="2117248072"/>
      </p:ext>
    </p:extLst>
  </p:cSld>
  <p:clrMapOvr>
    <a:masterClrMapping/>
  </p:clrMapOvr>
</p:notes>
</file>

<file path=ppt/notesSlides/notesSlide1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166</a:t>
            </a:fld>
            <a:endParaRPr lang="zh-CN" altLang="en-US"/>
          </a:p>
        </p:txBody>
      </p:sp>
    </p:spTree>
    <p:extLst>
      <p:ext uri="{BB962C8B-B14F-4D97-AF65-F5344CB8AC3E}">
        <p14:creationId xmlns:p14="http://schemas.microsoft.com/office/powerpoint/2010/main" val="3324566010"/>
      </p:ext>
    </p:extLst>
  </p:cSld>
  <p:clrMapOvr>
    <a:masterClrMapping/>
  </p:clrMapOvr>
</p:notes>
</file>

<file path=ppt/notesSlides/notesSlide1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167</a:t>
            </a:fld>
            <a:endParaRPr lang="zh-CN" altLang="en-US"/>
          </a:p>
        </p:txBody>
      </p:sp>
    </p:spTree>
    <p:extLst>
      <p:ext uri="{BB962C8B-B14F-4D97-AF65-F5344CB8AC3E}">
        <p14:creationId xmlns:p14="http://schemas.microsoft.com/office/powerpoint/2010/main" val="789332282"/>
      </p:ext>
    </p:extLst>
  </p:cSld>
  <p:clrMapOvr>
    <a:masterClrMapping/>
  </p:clrMapOvr>
</p:notes>
</file>

<file path=ppt/notesSlides/notesSlide1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168</a:t>
            </a:fld>
            <a:endParaRPr lang="zh-CN" altLang="en-US"/>
          </a:p>
        </p:txBody>
      </p:sp>
    </p:spTree>
    <p:extLst>
      <p:ext uri="{BB962C8B-B14F-4D97-AF65-F5344CB8AC3E}">
        <p14:creationId xmlns:p14="http://schemas.microsoft.com/office/powerpoint/2010/main" val="2659672192"/>
      </p:ext>
    </p:extLst>
  </p:cSld>
  <p:clrMapOvr>
    <a:masterClrMapping/>
  </p:clrMapOvr>
</p:notes>
</file>

<file path=ppt/notesSlides/notesSlide1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170</a:t>
            </a:fld>
            <a:endParaRPr lang="zh-CN" altLang="en-US"/>
          </a:p>
        </p:txBody>
      </p:sp>
    </p:spTree>
    <p:extLst>
      <p:ext uri="{BB962C8B-B14F-4D97-AF65-F5344CB8AC3E}">
        <p14:creationId xmlns:p14="http://schemas.microsoft.com/office/powerpoint/2010/main" val="900172526"/>
      </p:ext>
    </p:extLst>
  </p:cSld>
  <p:clrMapOvr>
    <a:masterClrMapping/>
  </p:clrMapOvr>
</p:notes>
</file>

<file path=ppt/notesSlides/notesSlide1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172</a:t>
            </a:fld>
            <a:endParaRPr lang="zh-CN" altLang="en-US"/>
          </a:p>
        </p:txBody>
      </p:sp>
    </p:spTree>
    <p:extLst>
      <p:ext uri="{BB962C8B-B14F-4D97-AF65-F5344CB8AC3E}">
        <p14:creationId xmlns:p14="http://schemas.microsoft.com/office/powerpoint/2010/main" val="3570290379"/>
      </p:ext>
    </p:extLst>
  </p:cSld>
  <p:clrMapOvr>
    <a:masterClrMapping/>
  </p:clrMapOvr>
</p:notes>
</file>

<file path=ppt/notesSlides/notesSlide1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173</a:t>
            </a:fld>
            <a:endParaRPr lang="zh-CN" altLang="en-US"/>
          </a:p>
        </p:txBody>
      </p:sp>
    </p:spTree>
    <p:extLst>
      <p:ext uri="{BB962C8B-B14F-4D97-AF65-F5344CB8AC3E}">
        <p14:creationId xmlns:p14="http://schemas.microsoft.com/office/powerpoint/2010/main" val="2903037848"/>
      </p:ext>
    </p:extLst>
  </p:cSld>
  <p:clrMapOvr>
    <a:masterClrMapping/>
  </p:clrMapOvr>
</p:notes>
</file>

<file path=ppt/notesSlides/notesSlide1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174</a:t>
            </a:fld>
            <a:endParaRPr lang="zh-CN" altLang="en-US"/>
          </a:p>
        </p:txBody>
      </p:sp>
    </p:spTree>
    <p:extLst>
      <p:ext uri="{BB962C8B-B14F-4D97-AF65-F5344CB8AC3E}">
        <p14:creationId xmlns:p14="http://schemas.microsoft.com/office/powerpoint/2010/main" val="1086654276"/>
      </p:ext>
    </p:extLst>
  </p:cSld>
  <p:clrMapOvr>
    <a:masterClrMapping/>
  </p:clrMapOvr>
</p:notes>
</file>

<file path=ppt/notesSlides/notesSlide1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175</a:t>
            </a:fld>
            <a:endParaRPr lang="zh-CN" altLang="en-US"/>
          </a:p>
        </p:txBody>
      </p:sp>
    </p:spTree>
    <p:extLst>
      <p:ext uri="{BB962C8B-B14F-4D97-AF65-F5344CB8AC3E}">
        <p14:creationId xmlns:p14="http://schemas.microsoft.com/office/powerpoint/2010/main" val="8966757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21</a:t>
            </a:fld>
            <a:endParaRPr lang="zh-CN" altLang="en-US"/>
          </a:p>
        </p:txBody>
      </p:sp>
    </p:spTree>
    <p:extLst>
      <p:ext uri="{BB962C8B-B14F-4D97-AF65-F5344CB8AC3E}">
        <p14:creationId xmlns:p14="http://schemas.microsoft.com/office/powerpoint/2010/main" val="2157772084"/>
      </p:ext>
    </p:extLst>
  </p:cSld>
  <p:clrMapOvr>
    <a:masterClrMapping/>
  </p:clrMapOvr>
</p:notes>
</file>

<file path=ppt/notesSlides/notesSlide1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177</a:t>
            </a:fld>
            <a:endParaRPr lang="zh-CN" altLang="en-US"/>
          </a:p>
        </p:txBody>
      </p:sp>
    </p:spTree>
    <p:extLst>
      <p:ext uri="{BB962C8B-B14F-4D97-AF65-F5344CB8AC3E}">
        <p14:creationId xmlns:p14="http://schemas.microsoft.com/office/powerpoint/2010/main" val="2947475405"/>
      </p:ext>
    </p:extLst>
  </p:cSld>
  <p:clrMapOvr>
    <a:masterClrMapping/>
  </p:clrMapOvr>
</p:notes>
</file>

<file path=ppt/notesSlides/notesSlide1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178</a:t>
            </a:fld>
            <a:endParaRPr lang="zh-CN" altLang="en-US"/>
          </a:p>
        </p:txBody>
      </p:sp>
    </p:spTree>
    <p:extLst>
      <p:ext uri="{BB962C8B-B14F-4D97-AF65-F5344CB8AC3E}">
        <p14:creationId xmlns:p14="http://schemas.microsoft.com/office/powerpoint/2010/main" val="2488281934"/>
      </p:ext>
    </p:extLst>
  </p:cSld>
  <p:clrMapOvr>
    <a:masterClrMapping/>
  </p:clrMapOvr>
</p:notes>
</file>

<file path=ppt/notesSlides/notesSlide1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180</a:t>
            </a:fld>
            <a:endParaRPr lang="zh-CN" altLang="en-US"/>
          </a:p>
        </p:txBody>
      </p:sp>
    </p:spTree>
    <p:extLst>
      <p:ext uri="{BB962C8B-B14F-4D97-AF65-F5344CB8AC3E}">
        <p14:creationId xmlns:p14="http://schemas.microsoft.com/office/powerpoint/2010/main" val="3149970695"/>
      </p:ext>
    </p:extLst>
  </p:cSld>
  <p:clrMapOvr>
    <a:masterClrMapping/>
  </p:clrMapOvr>
</p:notes>
</file>

<file path=ppt/notesSlides/notesSlide1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181</a:t>
            </a:fld>
            <a:endParaRPr lang="zh-CN" altLang="en-US"/>
          </a:p>
        </p:txBody>
      </p:sp>
    </p:spTree>
    <p:extLst>
      <p:ext uri="{BB962C8B-B14F-4D97-AF65-F5344CB8AC3E}">
        <p14:creationId xmlns:p14="http://schemas.microsoft.com/office/powerpoint/2010/main" val="1200266426"/>
      </p:ext>
    </p:extLst>
  </p:cSld>
  <p:clrMapOvr>
    <a:masterClrMapping/>
  </p:clrMapOvr>
</p:notes>
</file>

<file path=ppt/notesSlides/notesSlide1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182</a:t>
            </a:fld>
            <a:endParaRPr lang="zh-CN" altLang="en-US"/>
          </a:p>
        </p:txBody>
      </p:sp>
    </p:spTree>
    <p:extLst>
      <p:ext uri="{BB962C8B-B14F-4D97-AF65-F5344CB8AC3E}">
        <p14:creationId xmlns:p14="http://schemas.microsoft.com/office/powerpoint/2010/main" val="4286511421"/>
      </p:ext>
    </p:extLst>
  </p:cSld>
  <p:clrMapOvr>
    <a:masterClrMapping/>
  </p:clrMapOvr>
</p:notes>
</file>

<file path=ppt/notesSlides/notesSlide1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184</a:t>
            </a:fld>
            <a:endParaRPr lang="zh-CN" altLang="en-US"/>
          </a:p>
        </p:txBody>
      </p:sp>
    </p:spTree>
    <p:extLst>
      <p:ext uri="{BB962C8B-B14F-4D97-AF65-F5344CB8AC3E}">
        <p14:creationId xmlns:p14="http://schemas.microsoft.com/office/powerpoint/2010/main" val="2981844012"/>
      </p:ext>
    </p:extLst>
  </p:cSld>
  <p:clrMapOvr>
    <a:masterClrMapping/>
  </p:clrMapOvr>
</p:notes>
</file>

<file path=ppt/notesSlides/notesSlide1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186</a:t>
            </a:fld>
            <a:endParaRPr lang="zh-CN" altLang="en-US"/>
          </a:p>
        </p:txBody>
      </p:sp>
    </p:spTree>
    <p:extLst>
      <p:ext uri="{BB962C8B-B14F-4D97-AF65-F5344CB8AC3E}">
        <p14:creationId xmlns:p14="http://schemas.microsoft.com/office/powerpoint/2010/main" val="4014615887"/>
      </p:ext>
    </p:extLst>
  </p:cSld>
  <p:clrMapOvr>
    <a:masterClrMapping/>
  </p:clrMapOvr>
</p:notes>
</file>

<file path=ppt/notesSlides/notesSlide1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187</a:t>
            </a:fld>
            <a:endParaRPr lang="zh-CN" altLang="en-US"/>
          </a:p>
        </p:txBody>
      </p:sp>
    </p:spTree>
    <p:extLst>
      <p:ext uri="{BB962C8B-B14F-4D97-AF65-F5344CB8AC3E}">
        <p14:creationId xmlns:p14="http://schemas.microsoft.com/office/powerpoint/2010/main" val="2423214395"/>
      </p:ext>
    </p:extLst>
  </p:cSld>
  <p:clrMapOvr>
    <a:masterClrMapping/>
  </p:clrMapOvr>
</p:notes>
</file>

<file path=ppt/notesSlides/notesSlide1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188</a:t>
            </a:fld>
            <a:endParaRPr lang="zh-CN" altLang="en-US"/>
          </a:p>
        </p:txBody>
      </p:sp>
    </p:spTree>
    <p:extLst>
      <p:ext uri="{BB962C8B-B14F-4D97-AF65-F5344CB8AC3E}">
        <p14:creationId xmlns:p14="http://schemas.microsoft.com/office/powerpoint/2010/main" val="2545758752"/>
      </p:ext>
    </p:extLst>
  </p:cSld>
  <p:clrMapOvr>
    <a:masterClrMapping/>
  </p:clrMapOvr>
</p:notes>
</file>

<file path=ppt/notesSlides/notesSlide1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189</a:t>
            </a:fld>
            <a:endParaRPr lang="zh-CN" altLang="en-US"/>
          </a:p>
        </p:txBody>
      </p:sp>
    </p:spTree>
    <p:extLst>
      <p:ext uri="{BB962C8B-B14F-4D97-AF65-F5344CB8AC3E}">
        <p14:creationId xmlns:p14="http://schemas.microsoft.com/office/powerpoint/2010/main" val="73154171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22</a:t>
            </a:fld>
            <a:endParaRPr lang="zh-CN" altLang="en-US"/>
          </a:p>
        </p:txBody>
      </p:sp>
    </p:spTree>
    <p:extLst>
      <p:ext uri="{BB962C8B-B14F-4D97-AF65-F5344CB8AC3E}">
        <p14:creationId xmlns:p14="http://schemas.microsoft.com/office/powerpoint/2010/main" val="917371814"/>
      </p:ext>
    </p:extLst>
  </p:cSld>
  <p:clrMapOvr>
    <a:masterClrMapping/>
  </p:clrMapOvr>
</p:notes>
</file>

<file path=ppt/notesSlides/notesSlide1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191</a:t>
            </a:fld>
            <a:endParaRPr lang="zh-CN" altLang="en-US"/>
          </a:p>
        </p:txBody>
      </p:sp>
    </p:spTree>
    <p:extLst>
      <p:ext uri="{BB962C8B-B14F-4D97-AF65-F5344CB8AC3E}">
        <p14:creationId xmlns:p14="http://schemas.microsoft.com/office/powerpoint/2010/main" val="3795205397"/>
      </p:ext>
    </p:extLst>
  </p:cSld>
  <p:clrMapOvr>
    <a:masterClrMapping/>
  </p:clrMapOvr>
</p:notes>
</file>

<file path=ppt/notesSlides/notesSlide1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192</a:t>
            </a:fld>
            <a:endParaRPr lang="zh-CN" altLang="en-US"/>
          </a:p>
        </p:txBody>
      </p:sp>
    </p:spTree>
    <p:extLst>
      <p:ext uri="{BB962C8B-B14F-4D97-AF65-F5344CB8AC3E}">
        <p14:creationId xmlns:p14="http://schemas.microsoft.com/office/powerpoint/2010/main" val="1843189904"/>
      </p:ext>
    </p:extLst>
  </p:cSld>
  <p:clrMapOvr>
    <a:masterClrMapping/>
  </p:clrMapOvr>
</p:notes>
</file>

<file path=ppt/notesSlides/notesSlide1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193</a:t>
            </a:fld>
            <a:endParaRPr lang="zh-CN" altLang="en-US"/>
          </a:p>
        </p:txBody>
      </p:sp>
    </p:spTree>
    <p:extLst>
      <p:ext uri="{BB962C8B-B14F-4D97-AF65-F5344CB8AC3E}">
        <p14:creationId xmlns:p14="http://schemas.microsoft.com/office/powerpoint/2010/main" val="2946897700"/>
      </p:ext>
    </p:extLst>
  </p:cSld>
  <p:clrMapOvr>
    <a:masterClrMapping/>
  </p:clrMapOvr>
</p:notes>
</file>

<file path=ppt/notesSlides/notesSlide1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195</a:t>
            </a:fld>
            <a:endParaRPr lang="zh-CN" altLang="en-US"/>
          </a:p>
        </p:txBody>
      </p:sp>
    </p:spTree>
    <p:extLst>
      <p:ext uri="{BB962C8B-B14F-4D97-AF65-F5344CB8AC3E}">
        <p14:creationId xmlns:p14="http://schemas.microsoft.com/office/powerpoint/2010/main" val="2164100500"/>
      </p:ext>
    </p:extLst>
  </p:cSld>
  <p:clrMapOvr>
    <a:masterClrMapping/>
  </p:clrMapOvr>
</p:notes>
</file>

<file path=ppt/notesSlides/notesSlide1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196</a:t>
            </a:fld>
            <a:endParaRPr lang="zh-CN" altLang="en-US"/>
          </a:p>
        </p:txBody>
      </p:sp>
    </p:spTree>
    <p:extLst>
      <p:ext uri="{BB962C8B-B14F-4D97-AF65-F5344CB8AC3E}">
        <p14:creationId xmlns:p14="http://schemas.microsoft.com/office/powerpoint/2010/main" val="2768330355"/>
      </p:ext>
    </p:extLst>
  </p:cSld>
  <p:clrMapOvr>
    <a:masterClrMapping/>
  </p:clrMapOvr>
</p:notes>
</file>

<file path=ppt/notesSlides/notesSlide1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198</a:t>
            </a:fld>
            <a:endParaRPr lang="zh-CN" altLang="en-US"/>
          </a:p>
        </p:txBody>
      </p:sp>
    </p:spTree>
    <p:extLst>
      <p:ext uri="{BB962C8B-B14F-4D97-AF65-F5344CB8AC3E}">
        <p14:creationId xmlns:p14="http://schemas.microsoft.com/office/powerpoint/2010/main" val="1840781403"/>
      </p:ext>
    </p:extLst>
  </p:cSld>
  <p:clrMapOvr>
    <a:masterClrMapping/>
  </p:clrMapOvr>
</p:notes>
</file>

<file path=ppt/notesSlides/notesSlide1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199</a:t>
            </a:fld>
            <a:endParaRPr lang="zh-CN" altLang="en-US"/>
          </a:p>
        </p:txBody>
      </p:sp>
    </p:spTree>
    <p:extLst>
      <p:ext uri="{BB962C8B-B14F-4D97-AF65-F5344CB8AC3E}">
        <p14:creationId xmlns:p14="http://schemas.microsoft.com/office/powerpoint/2010/main" val="41239479"/>
      </p:ext>
    </p:extLst>
  </p:cSld>
  <p:clrMapOvr>
    <a:masterClrMapping/>
  </p:clrMapOvr>
</p:notes>
</file>

<file path=ppt/notesSlides/notesSlide1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200</a:t>
            </a:fld>
            <a:endParaRPr lang="zh-CN" altLang="en-US"/>
          </a:p>
        </p:txBody>
      </p:sp>
    </p:spTree>
    <p:extLst>
      <p:ext uri="{BB962C8B-B14F-4D97-AF65-F5344CB8AC3E}">
        <p14:creationId xmlns:p14="http://schemas.microsoft.com/office/powerpoint/2010/main" val="137310242"/>
      </p:ext>
    </p:extLst>
  </p:cSld>
  <p:clrMapOvr>
    <a:masterClrMapping/>
  </p:clrMapOvr>
</p:notes>
</file>

<file path=ppt/notesSlides/notesSlide1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202</a:t>
            </a:fld>
            <a:endParaRPr lang="zh-CN" altLang="en-US"/>
          </a:p>
        </p:txBody>
      </p:sp>
    </p:spTree>
    <p:extLst>
      <p:ext uri="{BB962C8B-B14F-4D97-AF65-F5344CB8AC3E}">
        <p14:creationId xmlns:p14="http://schemas.microsoft.com/office/powerpoint/2010/main" val="1463611316"/>
      </p:ext>
    </p:extLst>
  </p:cSld>
  <p:clrMapOvr>
    <a:masterClrMapping/>
  </p:clrMapOvr>
</p:notes>
</file>

<file path=ppt/notesSlides/notesSlide1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203</a:t>
            </a:fld>
            <a:endParaRPr lang="zh-CN" altLang="en-US"/>
          </a:p>
        </p:txBody>
      </p:sp>
    </p:spTree>
    <p:extLst>
      <p:ext uri="{BB962C8B-B14F-4D97-AF65-F5344CB8AC3E}">
        <p14:creationId xmlns:p14="http://schemas.microsoft.com/office/powerpoint/2010/main" val="35724567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23</a:t>
            </a:fld>
            <a:endParaRPr lang="zh-CN" altLang="en-US"/>
          </a:p>
        </p:txBody>
      </p:sp>
    </p:spTree>
    <p:extLst>
      <p:ext uri="{BB962C8B-B14F-4D97-AF65-F5344CB8AC3E}">
        <p14:creationId xmlns:p14="http://schemas.microsoft.com/office/powerpoint/2010/main" val="3725345040"/>
      </p:ext>
    </p:extLst>
  </p:cSld>
  <p:clrMapOvr>
    <a:masterClrMapping/>
  </p:clrMapOvr>
</p:notes>
</file>

<file path=ppt/notesSlides/notesSlide1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204</a:t>
            </a:fld>
            <a:endParaRPr lang="zh-CN" altLang="en-US"/>
          </a:p>
        </p:txBody>
      </p:sp>
    </p:spTree>
    <p:extLst>
      <p:ext uri="{BB962C8B-B14F-4D97-AF65-F5344CB8AC3E}">
        <p14:creationId xmlns:p14="http://schemas.microsoft.com/office/powerpoint/2010/main" val="380998298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24</a:t>
            </a:fld>
            <a:endParaRPr lang="zh-CN" altLang="en-US"/>
          </a:p>
        </p:txBody>
      </p:sp>
    </p:spTree>
    <p:extLst>
      <p:ext uri="{BB962C8B-B14F-4D97-AF65-F5344CB8AC3E}">
        <p14:creationId xmlns:p14="http://schemas.microsoft.com/office/powerpoint/2010/main" val="39882058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a:t>
            </a:fld>
            <a:endParaRPr lang="zh-CN" altLang="en-US"/>
          </a:p>
        </p:txBody>
      </p:sp>
    </p:spTree>
    <p:extLst>
      <p:ext uri="{BB962C8B-B14F-4D97-AF65-F5344CB8AC3E}">
        <p14:creationId xmlns:p14="http://schemas.microsoft.com/office/powerpoint/2010/main" val="2128921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25</a:t>
            </a:fld>
            <a:endParaRPr lang="zh-CN" altLang="en-US"/>
          </a:p>
        </p:txBody>
      </p:sp>
    </p:spTree>
    <p:extLst>
      <p:ext uri="{BB962C8B-B14F-4D97-AF65-F5344CB8AC3E}">
        <p14:creationId xmlns:p14="http://schemas.microsoft.com/office/powerpoint/2010/main" val="22720024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26</a:t>
            </a:fld>
            <a:endParaRPr lang="zh-CN" altLang="en-US"/>
          </a:p>
        </p:txBody>
      </p:sp>
    </p:spTree>
    <p:extLst>
      <p:ext uri="{BB962C8B-B14F-4D97-AF65-F5344CB8AC3E}">
        <p14:creationId xmlns:p14="http://schemas.microsoft.com/office/powerpoint/2010/main" val="41786296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27</a:t>
            </a:fld>
            <a:endParaRPr lang="zh-CN" altLang="en-US"/>
          </a:p>
        </p:txBody>
      </p:sp>
    </p:spTree>
    <p:extLst>
      <p:ext uri="{BB962C8B-B14F-4D97-AF65-F5344CB8AC3E}">
        <p14:creationId xmlns:p14="http://schemas.microsoft.com/office/powerpoint/2010/main" val="25926072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28</a:t>
            </a:fld>
            <a:endParaRPr lang="zh-CN" altLang="en-US"/>
          </a:p>
        </p:txBody>
      </p:sp>
    </p:spTree>
    <p:extLst>
      <p:ext uri="{BB962C8B-B14F-4D97-AF65-F5344CB8AC3E}">
        <p14:creationId xmlns:p14="http://schemas.microsoft.com/office/powerpoint/2010/main" val="313267740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29</a:t>
            </a:fld>
            <a:endParaRPr lang="zh-CN" altLang="en-US"/>
          </a:p>
        </p:txBody>
      </p:sp>
    </p:spTree>
    <p:extLst>
      <p:ext uri="{BB962C8B-B14F-4D97-AF65-F5344CB8AC3E}">
        <p14:creationId xmlns:p14="http://schemas.microsoft.com/office/powerpoint/2010/main" val="277361182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30</a:t>
            </a:fld>
            <a:endParaRPr lang="zh-CN" altLang="en-US"/>
          </a:p>
        </p:txBody>
      </p:sp>
    </p:spTree>
    <p:extLst>
      <p:ext uri="{BB962C8B-B14F-4D97-AF65-F5344CB8AC3E}">
        <p14:creationId xmlns:p14="http://schemas.microsoft.com/office/powerpoint/2010/main" val="16459792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31</a:t>
            </a:fld>
            <a:endParaRPr lang="zh-CN" altLang="en-US"/>
          </a:p>
        </p:txBody>
      </p:sp>
    </p:spTree>
    <p:extLst>
      <p:ext uri="{BB962C8B-B14F-4D97-AF65-F5344CB8AC3E}">
        <p14:creationId xmlns:p14="http://schemas.microsoft.com/office/powerpoint/2010/main" val="333364186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32</a:t>
            </a:fld>
            <a:endParaRPr lang="zh-CN" altLang="en-US"/>
          </a:p>
        </p:txBody>
      </p:sp>
    </p:spTree>
    <p:extLst>
      <p:ext uri="{BB962C8B-B14F-4D97-AF65-F5344CB8AC3E}">
        <p14:creationId xmlns:p14="http://schemas.microsoft.com/office/powerpoint/2010/main" val="39992123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33</a:t>
            </a:fld>
            <a:endParaRPr lang="zh-CN" altLang="en-US"/>
          </a:p>
        </p:txBody>
      </p:sp>
    </p:spTree>
    <p:extLst>
      <p:ext uri="{BB962C8B-B14F-4D97-AF65-F5344CB8AC3E}">
        <p14:creationId xmlns:p14="http://schemas.microsoft.com/office/powerpoint/2010/main" val="251755246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34</a:t>
            </a:fld>
            <a:endParaRPr lang="zh-CN" altLang="en-US"/>
          </a:p>
        </p:txBody>
      </p:sp>
    </p:spTree>
    <p:extLst>
      <p:ext uri="{BB962C8B-B14F-4D97-AF65-F5344CB8AC3E}">
        <p14:creationId xmlns:p14="http://schemas.microsoft.com/office/powerpoint/2010/main" val="4130103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a:t>
            </a:fld>
            <a:endParaRPr lang="zh-CN" altLang="en-US"/>
          </a:p>
        </p:txBody>
      </p:sp>
    </p:spTree>
    <p:extLst>
      <p:ext uri="{BB962C8B-B14F-4D97-AF65-F5344CB8AC3E}">
        <p14:creationId xmlns:p14="http://schemas.microsoft.com/office/powerpoint/2010/main" val="271284756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36</a:t>
            </a:fld>
            <a:endParaRPr lang="zh-CN" altLang="en-US"/>
          </a:p>
        </p:txBody>
      </p:sp>
    </p:spTree>
    <p:extLst>
      <p:ext uri="{BB962C8B-B14F-4D97-AF65-F5344CB8AC3E}">
        <p14:creationId xmlns:p14="http://schemas.microsoft.com/office/powerpoint/2010/main" val="200715112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37</a:t>
            </a:fld>
            <a:endParaRPr lang="zh-CN" altLang="en-US"/>
          </a:p>
        </p:txBody>
      </p:sp>
    </p:spTree>
    <p:extLst>
      <p:ext uri="{BB962C8B-B14F-4D97-AF65-F5344CB8AC3E}">
        <p14:creationId xmlns:p14="http://schemas.microsoft.com/office/powerpoint/2010/main" val="15000503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38</a:t>
            </a:fld>
            <a:endParaRPr lang="zh-CN" altLang="en-US"/>
          </a:p>
        </p:txBody>
      </p:sp>
    </p:spTree>
    <p:extLst>
      <p:ext uri="{BB962C8B-B14F-4D97-AF65-F5344CB8AC3E}">
        <p14:creationId xmlns:p14="http://schemas.microsoft.com/office/powerpoint/2010/main" val="242231079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39</a:t>
            </a:fld>
            <a:endParaRPr lang="zh-CN" altLang="en-US"/>
          </a:p>
        </p:txBody>
      </p:sp>
    </p:spTree>
    <p:extLst>
      <p:ext uri="{BB962C8B-B14F-4D97-AF65-F5344CB8AC3E}">
        <p14:creationId xmlns:p14="http://schemas.microsoft.com/office/powerpoint/2010/main" val="27339948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40</a:t>
            </a:fld>
            <a:endParaRPr lang="zh-CN" altLang="en-US"/>
          </a:p>
        </p:txBody>
      </p:sp>
    </p:spTree>
    <p:extLst>
      <p:ext uri="{BB962C8B-B14F-4D97-AF65-F5344CB8AC3E}">
        <p14:creationId xmlns:p14="http://schemas.microsoft.com/office/powerpoint/2010/main" val="31826045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41</a:t>
            </a:fld>
            <a:endParaRPr lang="zh-CN" altLang="en-US"/>
          </a:p>
        </p:txBody>
      </p:sp>
    </p:spTree>
    <p:extLst>
      <p:ext uri="{BB962C8B-B14F-4D97-AF65-F5344CB8AC3E}">
        <p14:creationId xmlns:p14="http://schemas.microsoft.com/office/powerpoint/2010/main" val="403868599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42</a:t>
            </a:fld>
            <a:endParaRPr lang="zh-CN" altLang="en-US"/>
          </a:p>
        </p:txBody>
      </p:sp>
    </p:spTree>
    <p:extLst>
      <p:ext uri="{BB962C8B-B14F-4D97-AF65-F5344CB8AC3E}">
        <p14:creationId xmlns:p14="http://schemas.microsoft.com/office/powerpoint/2010/main" val="426257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43</a:t>
            </a:fld>
            <a:endParaRPr lang="zh-CN" altLang="en-US"/>
          </a:p>
        </p:txBody>
      </p:sp>
    </p:spTree>
    <p:extLst>
      <p:ext uri="{BB962C8B-B14F-4D97-AF65-F5344CB8AC3E}">
        <p14:creationId xmlns:p14="http://schemas.microsoft.com/office/powerpoint/2010/main" val="15558154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44</a:t>
            </a:fld>
            <a:endParaRPr lang="zh-CN" altLang="en-US"/>
          </a:p>
        </p:txBody>
      </p:sp>
    </p:spTree>
    <p:extLst>
      <p:ext uri="{BB962C8B-B14F-4D97-AF65-F5344CB8AC3E}">
        <p14:creationId xmlns:p14="http://schemas.microsoft.com/office/powerpoint/2010/main" val="342421335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45</a:t>
            </a:fld>
            <a:endParaRPr lang="zh-CN" altLang="en-US"/>
          </a:p>
        </p:txBody>
      </p:sp>
    </p:spTree>
    <p:extLst>
      <p:ext uri="{BB962C8B-B14F-4D97-AF65-F5344CB8AC3E}">
        <p14:creationId xmlns:p14="http://schemas.microsoft.com/office/powerpoint/2010/main" val="343798909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a:t>
            </a:fld>
            <a:endParaRPr lang="zh-CN" altLang="en-US"/>
          </a:p>
        </p:txBody>
      </p:sp>
    </p:spTree>
    <p:extLst>
      <p:ext uri="{BB962C8B-B14F-4D97-AF65-F5344CB8AC3E}">
        <p14:creationId xmlns:p14="http://schemas.microsoft.com/office/powerpoint/2010/main" val="21396348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46</a:t>
            </a:fld>
            <a:endParaRPr lang="zh-CN" altLang="en-US"/>
          </a:p>
        </p:txBody>
      </p:sp>
    </p:spTree>
    <p:extLst>
      <p:ext uri="{BB962C8B-B14F-4D97-AF65-F5344CB8AC3E}">
        <p14:creationId xmlns:p14="http://schemas.microsoft.com/office/powerpoint/2010/main" val="134782711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47</a:t>
            </a:fld>
            <a:endParaRPr lang="zh-CN" altLang="en-US"/>
          </a:p>
        </p:txBody>
      </p:sp>
    </p:spTree>
    <p:extLst>
      <p:ext uri="{BB962C8B-B14F-4D97-AF65-F5344CB8AC3E}">
        <p14:creationId xmlns:p14="http://schemas.microsoft.com/office/powerpoint/2010/main" val="18571539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48</a:t>
            </a:fld>
            <a:endParaRPr lang="zh-CN" altLang="en-US"/>
          </a:p>
        </p:txBody>
      </p:sp>
    </p:spTree>
    <p:extLst>
      <p:ext uri="{BB962C8B-B14F-4D97-AF65-F5344CB8AC3E}">
        <p14:creationId xmlns:p14="http://schemas.microsoft.com/office/powerpoint/2010/main" val="70933869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49</a:t>
            </a:fld>
            <a:endParaRPr lang="zh-CN" altLang="en-US"/>
          </a:p>
        </p:txBody>
      </p:sp>
    </p:spTree>
    <p:extLst>
      <p:ext uri="{BB962C8B-B14F-4D97-AF65-F5344CB8AC3E}">
        <p14:creationId xmlns:p14="http://schemas.microsoft.com/office/powerpoint/2010/main" val="2743147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50</a:t>
            </a:fld>
            <a:endParaRPr lang="zh-CN" altLang="en-US"/>
          </a:p>
        </p:txBody>
      </p:sp>
    </p:spTree>
    <p:extLst>
      <p:ext uri="{BB962C8B-B14F-4D97-AF65-F5344CB8AC3E}">
        <p14:creationId xmlns:p14="http://schemas.microsoft.com/office/powerpoint/2010/main" val="28685989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52</a:t>
            </a:fld>
            <a:endParaRPr lang="zh-CN" altLang="en-US"/>
          </a:p>
        </p:txBody>
      </p:sp>
    </p:spTree>
    <p:extLst>
      <p:ext uri="{BB962C8B-B14F-4D97-AF65-F5344CB8AC3E}">
        <p14:creationId xmlns:p14="http://schemas.microsoft.com/office/powerpoint/2010/main" val="370922914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53</a:t>
            </a:fld>
            <a:endParaRPr lang="zh-CN" altLang="en-US"/>
          </a:p>
        </p:txBody>
      </p:sp>
    </p:spTree>
    <p:extLst>
      <p:ext uri="{BB962C8B-B14F-4D97-AF65-F5344CB8AC3E}">
        <p14:creationId xmlns:p14="http://schemas.microsoft.com/office/powerpoint/2010/main" val="276142001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54</a:t>
            </a:fld>
            <a:endParaRPr lang="zh-CN" altLang="en-US"/>
          </a:p>
        </p:txBody>
      </p:sp>
    </p:spTree>
    <p:extLst>
      <p:ext uri="{BB962C8B-B14F-4D97-AF65-F5344CB8AC3E}">
        <p14:creationId xmlns:p14="http://schemas.microsoft.com/office/powerpoint/2010/main" val="162778095"/>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55</a:t>
            </a:fld>
            <a:endParaRPr lang="zh-CN" altLang="en-US"/>
          </a:p>
        </p:txBody>
      </p:sp>
    </p:spTree>
    <p:extLst>
      <p:ext uri="{BB962C8B-B14F-4D97-AF65-F5344CB8AC3E}">
        <p14:creationId xmlns:p14="http://schemas.microsoft.com/office/powerpoint/2010/main" val="343001066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观察上面的查询结果：最后一列 </a:t>
            </a:r>
            <a:r>
              <a:rPr lang="en-US" altLang="zh-CN" dirty="0"/>
              <a:t>rank_ </a:t>
            </a:r>
            <a:r>
              <a:rPr lang="zh-CN" altLang="en-US" dirty="0"/>
              <a:t>中显示了游戏的得分排名，得分最低（</a:t>
            </a:r>
            <a:r>
              <a:rPr lang="en-US" altLang="zh-CN" dirty="0"/>
              <a:t>4</a:t>
            </a:r>
            <a:r>
              <a:rPr lang="zh-CN" altLang="en-US" dirty="0"/>
              <a:t>分）的三个游戏并列倒数第一</a:t>
            </a:r>
            <a:r>
              <a:rPr lang="en-US" altLang="zh-CN" dirty="0"/>
              <a:t>- </a:t>
            </a:r>
            <a:r>
              <a:rPr lang="zh-CN" altLang="en-US" dirty="0"/>
              <a:t>得分为</a:t>
            </a:r>
            <a:r>
              <a:rPr lang="en-US" altLang="zh-CN" dirty="0"/>
              <a:t>5</a:t>
            </a:r>
            <a:r>
              <a:rPr lang="zh-CN" altLang="en-US" dirty="0"/>
              <a:t>分的游戏，排名为</a:t>
            </a:r>
            <a:r>
              <a:rPr lang="en-US" altLang="zh-CN" dirty="0"/>
              <a:t>4</a:t>
            </a:r>
            <a:r>
              <a:rPr lang="zh-CN" altLang="en-US" dirty="0"/>
              <a:t>，这里并没有</a:t>
            </a:r>
            <a:r>
              <a:rPr lang="en-US" altLang="zh-CN" dirty="0"/>
              <a:t>2</a:t>
            </a:r>
            <a:r>
              <a:rPr lang="zh-CN" altLang="en-US" dirty="0"/>
              <a:t>和</a:t>
            </a:r>
            <a:r>
              <a:rPr lang="en-US" altLang="zh-CN" dirty="0"/>
              <a:t>3 </a:t>
            </a:r>
            <a:r>
              <a:rPr lang="zh-CN" altLang="en-US" dirty="0"/>
              <a:t>，这个就是</a:t>
            </a:r>
            <a:r>
              <a:rPr lang="en-US" altLang="zh-CN" dirty="0"/>
              <a:t>`rank()`</a:t>
            </a:r>
            <a:r>
              <a:rPr lang="zh-CN" altLang="en-US" dirty="0"/>
              <a:t>函数的特点，当有并列的情况出现时，序号是不连续的</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56</a:t>
            </a:fld>
            <a:endParaRPr lang="zh-CN" altLang="en-US"/>
          </a:p>
        </p:txBody>
      </p:sp>
    </p:spTree>
    <p:extLst>
      <p:ext uri="{BB962C8B-B14F-4D97-AF65-F5344CB8AC3E}">
        <p14:creationId xmlns:p14="http://schemas.microsoft.com/office/powerpoint/2010/main" val="19442441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a:t>
            </a:fld>
            <a:endParaRPr lang="zh-CN" altLang="en-US"/>
          </a:p>
        </p:txBody>
      </p:sp>
    </p:spTree>
    <p:extLst>
      <p:ext uri="{BB962C8B-B14F-4D97-AF65-F5344CB8AC3E}">
        <p14:creationId xmlns:p14="http://schemas.microsoft.com/office/powerpoint/2010/main" val="309289847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57</a:t>
            </a:fld>
            <a:endParaRPr lang="zh-CN" altLang="en-US"/>
          </a:p>
        </p:txBody>
      </p:sp>
    </p:spTree>
    <p:extLst>
      <p:ext uri="{BB962C8B-B14F-4D97-AF65-F5344CB8AC3E}">
        <p14:creationId xmlns:p14="http://schemas.microsoft.com/office/powerpoint/2010/main" val="105572465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从上面的结果中看出，</a:t>
            </a:r>
            <a:r>
              <a:rPr lang="en-US" altLang="zh-CN" dirty="0" err="1"/>
              <a:t>dense_rank</a:t>
            </a:r>
            <a:r>
              <a:rPr lang="zh-CN" altLang="en-US" dirty="0"/>
              <a:t>列的序号是连续的，</a:t>
            </a:r>
            <a:r>
              <a:rPr lang="en-US" altLang="zh-CN" dirty="0"/>
              <a:t>1</a:t>
            </a:r>
            <a:r>
              <a:rPr lang="zh-CN" altLang="en-US" dirty="0"/>
              <a:t>，</a:t>
            </a:r>
            <a:r>
              <a:rPr lang="en-US" altLang="zh-CN" dirty="0"/>
              <a:t>2</a:t>
            </a:r>
            <a:r>
              <a:rPr lang="zh-CN" altLang="en-US" dirty="0"/>
              <a:t>，</a:t>
            </a:r>
            <a:r>
              <a:rPr lang="en-US" altLang="zh-CN" dirty="0"/>
              <a:t>3</a:t>
            </a:r>
            <a:r>
              <a:rPr lang="zh-CN" altLang="en-US" dirty="0"/>
              <a:t>，</a:t>
            </a:r>
            <a:r>
              <a:rPr lang="en-US" altLang="zh-CN" dirty="0"/>
              <a:t>4</a:t>
            </a:r>
            <a:r>
              <a:rPr lang="zh-CN" altLang="en-US" dirty="0"/>
              <a:t>，</a:t>
            </a:r>
            <a:r>
              <a:rPr lang="en-US" altLang="zh-CN" dirty="0"/>
              <a:t>5 </a:t>
            </a:r>
            <a:r>
              <a:rPr lang="zh-CN" altLang="en-US" dirty="0"/>
              <a:t>（跟使用</a:t>
            </a:r>
            <a:r>
              <a:rPr lang="en-US" altLang="zh-CN" dirty="0"/>
              <a:t>rank </a:t>
            </a:r>
            <a:r>
              <a:rPr lang="zh-CN" altLang="en-US" dirty="0"/>
              <a:t>有明显的区别，</a:t>
            </a:r>
            <a:r>
              <a:rPr lang="en-US" altLang="zh-CN" dirty="0"/>
              <a:t>rank </a:t>
            </a:r>
            <a:r>
              <a:rPr lang="zh-CN" altLang="en-US" dirty="0"/>
              <a:t>会跳过</a:t>
            </a:r>
            <a:r>
              <a:rPr lang="en-US" altLang="zh-CN" dirty="0"/>
              <a:t>2</a:t>
            </a:r>
            <a:r>
              <a:rPr lang="zh-CN" altLang="en-US" dirty="0"/>
              <a:t>，</a:t>
            </a:r>
            <a:r>
              <a:rPr lang="en-US" altLang="zh-CN" dirty="0"/>
              <a:t>3</a:t>
            </a:r>
            <a:r>
              <a:rPr lang="zh-CN" altLang="en-US" dirty="0"/>
              <a:t>）</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58</a:t>
            </a:fld>
            <a:endParaRPr lang="zh-CN" altLang="en-US"/>
          </a:p>
        </p:txBody>
      </p:sp>
    </p:spTree>
    <p:extLst>
      <p:ext uri="{BB962C8B-B14F-4D97-AF65-F5344CB8AC3E}">
        <p14:creationId xmlns:p14="http://schemas.microsoft.com/office/powerpoint/2010/main" val="68562803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59</a:t>
            </a:fld>
            <a:endParaRPr lang="zh-CN" altLang="en-US"/>
          </a:p>
        </p:txBody>
      </p:sp>
    </p:spTree>
    <p:extLst>
      <p:ext uri="{BB962C8B-B14F-4D97-AF65-F5344CB8AC3E}">
        <p14:creationId xmlns:p14="http://schemas.microsoft.com/office/powerpoint/2010/main" val="92159767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从上面的结果可以看出，</a:t>
            </a:r>
            <a:r>
              <a:rPr lang="en-US" altLang="zh-CN" dirty="0"/>
              <a:t>`ROW_NUMBER()`</a:t>
            </a:r>
            <a:r>
              <a:rPr lang="zh-CN" altLang="en-US" dirty="0"/>
              <a:t>返回的是唯一行号，跟</a:t>
            </a:r>
            <a:r>
              <a:rPr lang="en-US" altLang="zh-CN" dirty="0"/>
              <a:t>`RANK()` </a:t>
            </a:r>
            <a:r>
              <a:rPr lang="zh-CN" altLang="en-US" dirty="0"/>
              <a:t>和 </a:t>
            </a:r>
            <a:r>
              <a:rPr lang="en-US" altLang="zh-CN" dirty="0"/>
              <a:t>`DENSE_RANK()` </a:t>
            </a:r>
            <a:r>
              <a:rPr lang="zh-CN" altLang="en-US" dirty="0"/>
              <a:t>返回的是序号，序号会有并列情况出现</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60</a:t>
            </a:fld>
            <a:endParaRPr lang="zh-CN" altLang="en-US"/>
          </a:p>
        </p:txBody>
      </p:sp>
    </p:spTree>
    <p:extLst>
      <p:ext uri="{BB962C8B-B14F-4D97-AF65-F5344CB8AC3E}">
        <p14:creationId xmlns:p14="http://schemas.microsoft.com/office/powerpoint/2010/main" val="1267000283"/>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61</a:t>
            </a:fld>
            <a:endParaRPr lang="zh-CN" altLang="en-US"/>
          </a:p>
        </p:txBody>
      </p:sp>
    </p:spTree>
    <p:extLst>
      <p:ext uri="{BB962C8B-B14F-4D97-AF65-F5344CB8AC3E}">
        <p14:creationId xmlns:p14="http://schemas.microsoft.com/office/powerpoint/2010/main" val="269056988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62</a:t>
            </a:fld>
            <a:endParaRPr lang="zh-CN" altLang="en-US"/>
          </a:p>
        </p:txBody>
      </p:sp>
    </p:spTree>
    <p:extLst>
      <p:ext uri="{BB962C8B-B14F-4D97-AF65-F5344CB8AC3E}">
        <p14:creationId xmlns:p14="http://schemas.microsoft.com/office/powerpoint/2010/main" val="1050437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从查询结果可以看出，</a:t>
            </a:r>
            <a:r>
              <a:rPr lang="en-US" altLang="zh-CN" dirty="0"/>
              <a:t>`RANK()` </a:t>
            </a:r>
            <a:r>
              <a:rPr lang="zh-CN" altLang="en-US" dirty="0"/>
              <a:t>返回的序号是依据</a:t>
            </a:r>
            <a:r>
              <a:rPr lang="en-US" altLang="zh-CN" dirty="0"/>
              <a:t>`</a:t>
            </a:r>
            <a:r>
              <a:rPr lang="en-US" altLang="zh-CN" dirty="0" err="1"/>
              <a:t>editor_rating</a:t>
            </a:r>
            <a:r>
              <a:rPr lang="en-US" altLang="zh-CN" dirty="0"/>
              <a:t>`</a:t>
            </a:r>
            <a:r>
              <a:rPr lang="zh-CN" altLang="en-US" dirty="0"/>
              <a:t>列的大小进行排序的，最终的查询结果是按照安装包大小进行排序的</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63</a:t>
            </a:fld>
            <a:endParaRPr lang="zh-CN" altLang="en-US"/>
          </a:p>
        </p:txBody>
      </p:sp>
    </p:spTree>
    <p:extLst>
      <p:ext uri="{BB962C8B-B14F-4D97-AF65-F5344CB8AC3E}">
        <p14:creationId xmlns:p14="http://schemas.microsoft.com/office/powerpoint/2010/main" val="4164135691"/>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64</a:t>
            </a:fld>
            <a:endParaRPr lang="zh-CN" altLang="en-US"/>
          </a:p>
        </p:txBody>
      </p:sp>
    </p:spTree>
    <p:extLst>
      <p:ext uri="{BB962C8B-B14F-4D97-AF65-F5344CB8AC3E}">
        <p14:creationId xmlns:p14="http://schemas.microsoft.com/office/powerpoint/2010/main" val="15759717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65</a:t>
            </a:fld>
            <a:endParaRPr lang="zh-CN" altLang="en-US"/>
          </a:p>
        </p:txBody>
      </p:sp>
    </p:spTree>
    <p:extLst>
      <p:ext uri="{BB962C8B-B14F-4D97-AF65-F5344CB8AC3E}">
        <p14:creationId xmlns:p14="http://schemas.microsoft.com/office/powerpoint/2010/main" val="202511186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66</a:t>
            </a:fld>
            <a:endParaRPr lang="zh-CN" altLang="en-US"/>
          </a:p>
        </p:txBody>
      </p:sp>
    </p:spTree>
    <p:extLst>
      <p:ext uri="{BB962C8B-B14F-4D97-AF65-F5344CB8AC3E}">
        <p14:creationId xmlns:p14="http://schemas.microsoft.com/office/powerpoint/2010/main" val="3066838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通过上面的查询，就按性别对数据进行划分，并计算每种性别的平均</a:t>
            </a:r>
            <a:r>
              <a:rPr lang="en-US" altLang="zh-CN" dirty="0"/>
              <a:t>GPA</a:t>
            </a:r>
            <a:r>
              <a:rPr lang="zh-CN" altLang="en-US" dirty="0"/>
              <a:t>。然后，它将创建一个称为</a:t>
            </a:r>
            <a:r>
              <a:rPr lang="en-US" altLang="zh-CN" dirty="0"/>
              <a:t>`</a:t>
            </a:r>
            <a:r>
              <a:rPr lang="en-US" altLang="zh-CN" dirty="0" err="1"/>
              <a:t>avg_gpa</a:t>
            </a:r>
            <a:r>
              <a:rPr lang="en-US" altLang="zh-CN" dirty="0"/>
              <a:t>`</a:t>
            </a:r>
            <a:r>
              <a:rPr lang="zh-CN" altLang="en-US" dirty="0"/>
              <a:t>的新列，并为每行附加关联的平均</a:t>
            </a:r>
            <a:r>
              <a:rPr lang="en-US" altLang="zh-CN" dirty="0"/>
              <a:t>GPA</a:t>
            </a:r>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a:t>
            </a:fld>
            <a:endParaRPr lang="zh-CN" altLang="en-US"/>
          </a:p>
        </p:txBody>
      </p:sp>
    </p:spTree>
    <p:extLst>
      <p:ext uri="{BB962C8B-B14F-4D97-AF65-F5344CB8AC3E}">
        <p14:creationId xmlns:p14="http://schemas.microsoft.com/office/powerpoint/2010/main" val="18019644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注意：如果所有的数据不能被平均分组，那么有些组的数据会多一条，数据条目多的组会排在前面</a:t>
            </a:r>
          </a:p>
        </p:txBody>
      </p:sp>
      <p:sp>
        <p:nvSpPr>
          <p:cNvPr id="4" name="灯片编号占位符 3"/>
          <p:cNvSpPr>
            <a:spLocks noGrp="1"/>
          </p:cNvSpPr>
          <p:nvPr>
            <p:ph type="sldNum" sz="quarter" idx="10"/>
          </p:nvPr>
        </p:nvSpPr>
        <p:spPr/>
        <p:txBody>
          <a:bodyPr/>
          <a:lstStyle/>
          <a:p>
            <a:fld id="{3CC63F50-FC71-46DD-9BDC-11F985EF414C}" type="slidenum">
              <a:rPr lang="zh-CN" altLang="en-US" smtClean="0"/>
              <a:t>67</a:t>
            </a:fld>
            <a:endParaRPr lang="zh-CN" altLang="en-US"/>
          </a:p>
        </p:txBody>
      </p:sp>
    </p:spTree>
    <p:extLst>
      <p:ext uri="{BB962C8B-B14F-4D97-AF65-F5344CB8AC3E}">
        <p14:creationId xmlns:p14="http://schemas.microsoft.com/office/powerpoint/2010/main" val="3626415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68</a:t>
            </a:fld>
            <a:endParaRPr lang="zh-CN" altLang="en-US"/>
          </a:p>
        </p:txBody>
      </p:sp>
    </p:spTree>
    <p:extLst>
      <p:ext uri="{BB962C8B-B14F-4D97-AF65-F5344CB8AC3E}">
        <p14:creationId xmlns:p14="http://schemas.microsoft.com/office/powerpoint/2010/main" val="42709449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69</a:t>
            </a:fld>
            <a:endParaRPr lang="zh-CN" altLang="en-US"/>
          </a:p>
        </p:txBody>
      </p:sp>
    </p:spTree>
    <p:extLst>
      <p:ext uri="{BB962C8B-B14F-4D97-AF65-F5344CB8AC3E}">
        <p14:creationId xmlns:p14="http://schemas.microsoft.com/office/powerpoint/2010/main" val="390253065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70</a:t>
            </a:fld>
            <a:endParaRPr lang="zh-CN" altLang="en-US"/>
          </a:p>
        </p:txBody>
      </p:sp>
    </p:spTree>
    <p:extLst>
      <p:ext uri="{BB962C8B-B14F-4D97-AF65-F5344CB8AC3E}">
        <p14:creationId xmlns:p14="http://schemas.microsoft.com/office/powerpoint/2010/main" val="15176076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a:t>
            </a:r>
            <a:r>
              <a:rPr lang="zh-CN" altLang="en-US" dirty="0"/>
              <a:t>类似子查询，后续会详细讲解</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71</a:t>
            </a:fld>
            <a:endParaRPr lang="zh-CN" altLang="en-US"/>
          </a:p>
        </p:txBody>
      </p:sp>
    </p:spTree>
    <p:extLst>
      <p:ext uri="{BB962C8B-B14F-4D97-AF65-F5344CB8AC3E}">
        <p14:creationId xmlns:p14="http://schemas.microsoft.com/office/powerpoint/2010/main" val="9822789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WITH</a:t>
            </a:r>
            <a:r>
              <a:rPr lang="zh-CN" altLang="en-US" dirty="0"/>
              <a:t>类似子查询，后续会详细讲解</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72</a:t>
            </a:fld>
            <a:endParaRPr lang="zh-CN" altLang="en-US"/>
          </a:p>
        </p:txBody>
      </p:sp>
    </p:spTree>
    <p:extLst>
      <p:ext uri="{BB962C8B-B14F-4D97-AF65-F5344CB8AC3E}">
        <p14:creationId xmlns:p14="http://schemas.microsoft.com/office/powerpoint/2010/main" val="416852652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73</a:t>
            </a:fld>
            <a:endParaRPr lang="zh-CN" altLang="en-US"/>
          </a:p>
        </p:txBody>
      </p:sp>
    </p:spTree>
    <p:extLst>
      <p:ext uri="{BB962C8B-B14F-4D97-AF65-F5344CB8AC3E}">
        <p14:creationId xmlns:p14="http://schemas.microsoft.com/office/powerpoint/2010/main" val="385227181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74</a:t>
            </a:fld>
            <a:endParaRPr lang="zh-CN" altLang="en-US"/>
          </a:p>
        </p:txBody>
      </p:sp>
    </p:spTree>
    <p:extLst>
      <p:ext uri="{BB962C8B-B14F-4D97-AF65-F5344CB8AC3E}">
        <p14:creationId xmlns:p14="http://schemas.microsoft.com/office/powerpoint/2010/main" val="421829964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75</a:t>
            </a:fld>
            <a:endParaRPr lang="zh-CN" altLang="en-US"/>
          </a:p>
        </p:txBody>
      </p:sp>
    </p:spTree>
    <p:extLst>
      <p:ext uri="{BB962C8B-B14F-4D97-AF65-F5344CB8AC3E}">
        <p14:creationId xmlns:p14="http://schemas.microsoft.com/office/powerpoint/2010/main" val="301091779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76</a:t>
            </a:fld>
            <a:endParaRPr lang="zh-CN" altLang="en-US"/>
          </a:p>
        </p:txBody>
      </p:sp>
    </p:spTree>
    <p:extLst>
      <p:ext uri="{BB962C8B-B14F-4D97-AF65-F5344CB8AC3E}">
        <p14:creationId xmlns:p14="http://schemas.microsoft.com/office/powerpoint/2010/main" val="30011881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a:t>
            </a:fld>
            <a:endParaRPr lang="zh-CN" altLang="en-US"/>
          </a:p>
        </p:txBody>
      </p:sp>
    </p:spTree>
    <p:extLst>
      <p:ext uri="{BB962C8B-B14F-4D97-AF65-F5344CB8AC3E}">
        <p14:creationId xmlns:p14="http://schemas.microsoft.com/office/powerpoint/2010/main" val="2756242918"/>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本小节用到的数据来自一家冰雪相关产品的公司</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78</a:t>
            </a:fld>
            <a:endParaRPr lang="zh-CN" altLang="en-US"/>
          </a:p>
        </p:txBody>
      </p:sp>
    </p:spTree>
    <p:extLst>
      <p:ext uri="{BB962C8B-B14F-4D97-AF65-F5344CB8AC3E}">
        <p14:creationId xmlns:p14="http://schemas.microsoft.com/office/powerpoint/2010/main" val="3272211438"/>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79</a:t>
            </a:fld>
            <a:endParaRPr lang="zh-CN" altLang="en-US"/>
          </a:p>
        </p:txBody>
      </p:sp>
    </p:spTree>
    <p:extLst>
      <p:ext uri="{BB962C8B-B14F-4D97-AF65-F5344CB8AC3E}">
        <p14:creationId xmlns:p14="http://schemas.microsoft.com/office/powerpoint/2010/main" val="1794425490"/>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80</a:t>
            </a:fld>
            <a:endParaRPr lang="zh-CN" altLang="en-US"/>
          </a:p>
        </p:txBody>
      </p:sp>
    </p:spTree>
    <p:extLst>
      <p:ext uri="{BB962C8B-B14F-4D97-AF65-F5344CB8AC3E}">
        <p14:creationId xmlns:p14="http://schemas.microsoft.com/office/powerpoint/2010/main" val="308861784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81</a:t>
            </a:fld>
            <a:endParaRPr lang="zh-CN" altLang="en-US"/>
          </a:p>
        </p:txBody>
      </p:sp>
    </p:spTree>
    <p:extLst>
      <p:ext uri="{BB962C8B-B14F-4D97-AF65-F5344CB8AC3E}">
        <p14:creationId xmlns:p14="http://schemas.microsoft.com/office/powerpoint/2010/main" val="1424366556"/>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82</a:t>
            </a:fld>
            <a:endParaRPr lang="zh-CN" altLang="en-US"/>
          </a:p>
        </p:txBody>
      </p:sp>
    </p:spTree>
    <p:extLst>
      <p:ext uri="{BB962C8B-B14F-4D97-AF65-F5344CB8AC3E}">
        <p14:creationId xmlns:p14="http://schemas.microsoft.com/office/powerpoint/2010/main" val="49985717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83</a:t>
            </a:fld>
            <a:endParaRPr lang="zh-CN" altLang="en-US"/>
          </a:p>
        </p:txBody>
      </p:sp>
    </p:spTree>
    <p:extLst>
      <p:ext uri="{BB962C8B-B14F-4D97-AF65-F5344CB8AC3E}">
        <p14:creationId xmlns:p14="http://schemas.microsoft.com/office/powerpoint/2010/main" val="2616962024"/>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84</a:t>
            </a:fld>
            <a:endParaRPr lang="zh-CN" altLang="en-US"/>
          </a:p>
        </p:txBody>
      </p:sp>
    </p:spTree>
    <p:extLst>
      <p:ext uri="{BB962C8B-B14F-4D97-AF65-F5344CB8AC3E}">
        <p14:creationId xmlns:p14="http://schemas.microsoft.com/office/powerpoint/2010/main" val="44573834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需要注意的是：</a:t>
            </a:r>
            <a:r>
              <a:rPr lang="en-US" altLang="zh-CN" dirty="0"/>
              <a:t>lower bound </a:t>
            </a:r>
            <a:r>
              <a:rPr lang="zh-CN" altLang="en-US" dirty="0"/>
              <a:t>需要在 </a:t>
            </a:r>
            <a:r>
              <a:rPr lang="en-US" altLang="zh-CN" dirty="0"/>
              <a:t>upper bound</a:t>
            </a:r>
            <a:r>
              <a:rPr lang="zh-CN" altLang="en-US" dirty="0"/>
              <a:t>之前，比如：</a:t>
            </a:r>
            <a:r>
              <a:rPr lang="en-US" altLang="zh-CN" dirty="0"/>
              <a:t>ROWS BETWEEN CURRENT ROW AND UNBOUNDED PRECEDING </a:t>
            </a:r>
            <a:r>
              <a:rPr lang="zh-CN" altLang="en-US" dirty="0"/>
              <a:t>是错误的写法</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85</a:t>
            </a:fld>
            <a:endParaRPr lang="zh-CN" altLang="en-US"/>
          </a:p>
        </p:txBody>
      </p:sp>
    </p:spTree>
    <p:extLst>
      <p:ext uri="{BB962C8B-B14F-4D97-AF65-F5344CB8AC3E}">
        <p14:creationId xmlns:p14="http://schemas.microsoft.com/office/powerpoint/2010/main" val="46915396"/>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86</a:t>
            </a:fld>
            <a:endParaRPr lang="zh-CN" altLang="en-US"/>
          </a:p>
        </p:txBody>
      </p:sp>
    </p:spTree>
    <p:extLst>
      <p:ext uri="{BB962C8B-B14F-4D97-AF65-F5344CB8AC3E}">
        <p14:creationId xmlns:p14="http://schemas.microsoft.com/office/powerpoint/2010/main" val="462038027"/>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87</a:t>
            </a:fld>
            <a:endParaRPr lang="zh-CN" altLang="en-US"/>
          </a:p>
        </p:txBody>
      </p:sp>
    </p:spTree>
    <p:extLst>
      <p:ext uri="{BB962C8B-B14F-4D97-AF65-F5344CB8AC3E}">
        <p14:creationId xmlns:p14="http://schemas.microsoft.com/office/powerpoint/2010/main" val="241983508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12</a:t>
            </a:fld>
            <a:endParaRPr lang="zh-CN" altLang="en-US"/>
          </a:p>
        </p:txBody>
      </p:sp>
    </p:spTree>
    <p:extLst>
      <p:ext uri="{BB962C8B-B14F-4D97-AF65-F5344CB8AC3E}">
        <p14:creationId xmlns:p14="http://schemas.microsoft.com/office/powerpoint/2010/main" val="3807252603"/>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88</a:t>
            </a:fld>
            <a:endParaRPr lang="zh-CN" altLang="en-US"/>
          </a:p>
        </p:txBody>
      </p:sp>
    </p:spTree>
    <p:extLst>
      <p:ext uri="{BB962C8B-B14F-4D97-AF65-F5344CB8AC3E}">
        <p14:creationId xmlns:p14="http://schemas.microsoft.com/office/powerpoint/2010/main" val="1837953736"/>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89</a:t>
            </a:fld>
            <a:endParaRPr lang="zh-CN" altLang="en-US"/>
          </a:p>
        </p:txBody>
      </p:sp>
    </p:spTree>
    <p:extLst>
      <p:ext uri="{BB962C8B-B14F-4D97-AF65-F5344CB8AC3E}">
        <p14:creationId xmlns:p14="http://schemas.microsoft.com/office/powerpoint/2010/main" val="24839663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90</a:t>
            </a:fld>
            <a:endParaRPr lang="zh-CN" altLang="en-US"/>
          </a:p>
        </p:txBody>
      </p:sp>
    </p:spTree>
    <p:extLst>
      <p:ext uri="{BB962C8B-B14F-4D97-AF65-F5344CB8AC3E}">
        <p14:creationId xmlns:p14="http://schemas.microsoft.com/office/powerpoint/2010/main" val="390524115"/>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a:t>
            </a:r>
            <a:r>
              <a:rPr lang="zh-CN" altLang="en-US" dirty="0"/>
              <a:t>代表完整形式，</a:t>
            </a:r>
            <a:r>
              <a:rPr lang="en-US" altLang="zh-CN" dirty="0"/>
              <a:t>2</a:t>
            </a:r>
            <a:r>
              <a:rPr lang="zh-CN" altLang="en-US"/>
              <a:t>代表简写形式</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91</a:t>
            </a:fld>
            <a:endParaRPr lang="zh-CN" altLang="en-US"/>
          </a:p>
        </p:txBody>
      </p:sp>
    </p:spTree>
    <p:extLst>
      <p:ext uri="{BB962C8B-B14F-4D97-AF65-F5344CB8AC3E}">
        <p14:creationId xmlns:p14="http://schemas.microsoft.com/office/powerpoint/2010/main" val="3903727552"/>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92</a:t>
            </a:fld>
            <a:endParaRPr lang="zh-CN" altLang="en-US"/>
          </a:p>
        </p:txBody>
      </p:sp>
    </p:spTree>
    <p:extLst>
      <p:ext uri="{BB962C8B-B14F-4D97-AF65-F5344CB8AC3E}">
        <p14:creationId xmlns:p14="http://schemas.microsoft.com/office/powerpoint/2010/main" val="1192157492"/>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93</a:t>
            </a:fld>
            <a:endParaRPr lang="zh-CN" altLang="en-US"/>
          </a:p>
        </p:txBody>
      </p:sp>
    </p:spTree>
    <p:extLst>
      <p:ext uri="{BB962C8B-B14F-4D97-AF65-F5344CB8AC3E}">
        <p14:creationId xmlns:p14="http://schemas.microsoft.com/office/powerpoint/2010/main" val="3262519390"/>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95</a:t>
            </a:fld>
            <a:endParaRPr lang="zh-CN" altLang="en-US"/>
          </a:p>
        </p:txBody>
      </p:sp>
    </p:spTree>
    <p:extLst>
      <p:ext uri="{BB962C8B-B14F-4D97-AF65-F5344CB8AC3E}">
        <p14:creationId xmlns:p14="http://schemas.microsoft.com/office/powerpoint/2010/main" val="19689959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96</a:t>
            </a:fld>
            <a:endParaRPr lang="zh-CN" altLang="en-US"/>
          </a:p>
        </p:txBody>
      </p:sp>
    </p:spTree>
    <p:extLst>
      <p:ext uri="{BB962C8B-B14F-4D97-AF65-F5344CB8AC3E}">
        <p14:creationId xmlns:p14="http://schemas.microsoft.com/office/powerpoint/2010/main" val="3096303271"/>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97</a:t>
            </a:fld>
            <a:endParaRPr lang="zh-CN" altLang="en-US"/>
          </a:p>
        </p:txBody>
      </p:sp>
    </p:spTree>
    <p:extLst>
      <p:ext uri="{BB962C8B-B14F-4D97-AF65-F5344CB8AC3E}">
        <p14:creationId xmlns:p14="http://schemas.microsoft.com/office/powerpoint/2010/main" val="3220071274"/>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98</a:t>
            </a:fld>
            <a:endParaRPr lang="zh-CN" altLang="en-US"/>
          </a:p>
        </p:txBody>
      </p:sp>
    </p:spTree>
    <p:extLst>
      <p:ext uri="{BB962C8B-B14F-4D97-AF65-F5344CB8AC3E}">
        <p14:creationId xmlns:p14="http://schemas.microsoft.com/office/powerpoint/2010/main" val="20504002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13</a:t>
            </a:fld>
            <a:endParaRPr lang="zh-CN" altLang="en-US"/>
          </a:p>
        </p:txBody>
      </p:sp>
    </p:spTree>
    <p:extLst>
      <p:ext uri="{BB962C8B-B14F-4D97-AF65-F5344CB8AC3E}">
        <p14:creationId xmlns:p14="http://schemas.microsoft.com/office/powerpoint/2010/main" val="2591815964"/>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99</a:t>
            </a:fld>
            <a:endParaRPr lang="zh-CN" altLang="en-US"/>
          </a:p>
        </p:txBody>
      </p:sp>
    </p:spTree>
    <p:extLst>
      <p:ext uri="{BB962C8B-B14F-4D97-AF65-F5344CB8AC3E}">
        <p14:creationId xmlns:p14="http://schemas.microsoft.com/office/powerpoint/2010/main" val="893184417"/>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100</a:t>
            </a:fld>
            <a:endParaRPr lang="zh-CN" altLang="en-US"/>
          </a:p>
        </p:txBody>
      </p:sp>
    </p:spTree>
    <p:extLst>
      <p:ext uri="{BB962C8B-B14F-4D97-AF65-F5344CB8AC3E}">
        <p14:creationId xmlns:p14="http://schemas.microsoft.com/office/powerpoint/2010/main" val="1818664895"/>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101</a:t>
            </a:fld>
            <a:endParaRPr lang="zh-CN" altLang="en-US"/>
          </a:p>
        </p:txBody>
      </p:sp>
    </p:spTree>
    <p:extLst>
      <p:ext uri="{BB962C8B-B14F-4D97-AF65-F5344CB8AC3E}">
        <p14:creationId xmlns:p14="http://schemas.microsoft.com/office/powerpoint/2010/main" val="4012560722"/>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102</a:t>
            </a:fld>
            <a:endParaRPr lang="zh-CN" altLang="en-US"/>
          </a:p>
        </p:txBody>
      </p:sp>
    </p:spTree>
    <p:extLst>
      <p:ext uri="{BB962C8B-B14F-4D97-AF65-F5344CB8AC3E}">
        <p14:creationId xmlns:p14="http://schemas.microsoft.com/office/powerpoint/2010/main" val="3761490593"/>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103</a:t>
            </a:fld>
            <a:endParaRPr lang="zh-CN" altLang="en-US"/>
          </a:p>
        </p:txBody>
      </p:sp>
    </p:spTree>
    <p:extLst>
      <p:ext uri="{BB962C8B-B14F-4D97-AF65-F5344CB8AC3E}">
        <p14:creationId xmlns:p14="http://schemas.microsoft.com/office/powerpoint/2010/main" val="110902481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104</a:t>
            </a:fld>
            <a:endParaRPr lang="zh-CN" altLang="en-US"/>
          </a:p>
        </p:txBody>
      </p:sp>
    </p:spTree>
    <p:extLst>
      <p:ext uri="{BB962C8B-B14F-4D97-AF65-F5344CB8AC3E}">
        <p14:creationId xmlns:p14="http://schemas.microsoft.com/office/powerpoint/2010/main" val="509470195"/>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105</a:t>
            </a:fld>
            <a:endParaRPr lang="zh-CN" altLang="en-US"/>
          </a:p>
        </p:txBody>
      </p:sp>
    </p:spTree>
    <p:extLst>
      <p:ext uri="{BB962C8B-B14F-4D97-AF65-F5344CB8AC3E}">
        <p14:creationId xmlns:p14="http://schemas.microsoft.com/office/powerpoint/2010/main" val="2616760671"/>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部门营收表 </a:t>
            </a:r>
            <a:r>
              <a:rPr lang="en-US" altLang="zh-CN" dirty="0"/>
              <a:t>`revenue`</a:t>
            </a:r>
            <a:r>
              <a:rPr lang="zh-CN" altLang="en-US" dirty="0"/>
              <a:t>，包含如下字段</a:t>
            </a:r>
            <a:r>
              <a:rPr lang="en-US" altLang="zh-CN" dirty="0"/>
              <a:t>`</a:t>
            </a:r>
            <a:r>
              <a:rPr lang="en-US" altLang="zh-CN" dirty="0" err="1"/>
              <a:t>department_id</a:t>
            </a:r>
            <a:r>
              <a:rPr lang="en-US" altLang="zh-CN" dirty="0"/>
              <a:t>`</a:t>
            </a:r>
            <a:r>
              <a:rPr lang="zh-CN" altLang="en-US" dirty="0"/>
              <a:t>部门</a:t>
            </a:r>
            <a:r>
              <a:rPr lang="en-US" altLang="zh-CN" dirty="0"/>
              <a:t>ID, `year`</a:t>
            </a:r>
            <a:r>
              <a:rPr lang="zh-CN" altLang="en-US" dirty="0"/>
              <a:t>年份 和 </a:t>
            </a:r>
            <a:r>
              <a:rPr lang="en-US" altLang="zh-CN" dirty="0"/>
              <a:t>`amount`</a:t>
            </a:r>
            <a:r>
              <a:rPr lang="zh-CN" altLang="en-US" dirty="0"/>
              <a:t>营收金额</a:t>
            </a:r>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106</a:t>
            </a:fld>
            <a:endParaRPr lang="zh-CN" altLang="en-US"/>
          </a:p>
        </p:txBody>
      </p:sp>
    </p:spTree>
    <p:extLst>
      <p:ext uri="{BB962C8B-B14F-4D97-AF65-F5344CB8AC3E}">
        <p14:creationId xmlns:p14="http://schemas.microsoft.com/office/powerpoint/2010/main" val="61527458"/>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108</a:t>
            </a:fld>
            <a:endParaRPr lang="zh-CN" altLang="en-US"/>
          </a:p>
        </p:txBody>
      </p:sp>
    </p:spTree>
    <p:extLst>
      <p:ext uri="{BB962C8B-B14F-4D97-AF65-F5344CB8AC3E}">
        <p14:creationId xmlns:p14="http://schemas.microsoft.com/office/powerpoint/2010/main" val="1692962007"/>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3CC63F50-FC71-46DD-9BDC-11F985EF414C}" type="slidenum">
              <a:rPr lang="zh-CN" altLang="en-US" smtClean="0"/>
              <a:t>109</a:t>
            </a:fld>
            <a:endParaRPr lang="zh-CN" altLang="en-US"/>
          </a:p>
        </p:txBody>
      </p:sp>
    </p:spTree>
    <p:extLst>
      <p:ext uri="{BB962C8B-B14F-4D97-AF65-F5344CB8AC3E}">
        <p14:creationId xmlns:p14="http://schemas.microsoft.com/office/powerpoint/2010/main" val="7959058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4469F54-72BF-044A-89E7-CDAF75E947E3}"/>
              </a:ext>
            </a:extLst>
          </p:cNvPr>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p>
        </p:txBody>
      </p:sp>
      <p:sp>
        <p:nvSpPr>
          <p:cNvPr id="3" name="文本占位符 3">
            <a:extLst>
              <a:ext uri="{FF2B5EF4-FFF2-40B4-BE49-F238E27FC236}">
                <a16:creationId xmlns:a16="http://schemas.microsoft.com/office/drawing/2014/main" id="{FE68CD30-ECD6-A642-8C7F-BA42D1249DFD}"/>
              </a:ext>
            </a:extLst>
          </p:cNvPr>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p>
        </p:txBody>
      </p:sp>
    </p:spTree>
    <p:extLst>
      <p:ext uri="{BB962C8B-B14F-4D97-AF65-F5344CB8AC3E}">
        <p14:creationId xmlns:p14="http://schemas.microsoft.com/office/powerpoint/2010/main" val="5887210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
        <p:nvSpPr>
          <p:cNvPr id="4" name="标题 1">
            <a:extLst>
              <a:ext uri="{FF2B5EF4-FFF2-40B4-BE49-F238E27FC236}">
                <a16:creationId xmlns:a16="http://schemas.microsoft.com/office/drawing/2014/main" id="{9947CB16-8D08-5242-A2E0-936DC1D438F6}"/>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29088069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B678CE99-982F-E747-B6C5-B29DECDE389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88D105DB-24C1-B042-AF5E-89B957331250}"/>
              </a:ext>
            </a:extLst>
          </p:cNvPr>
          <p:cNvSpPr>
            <a:spLocks noGrp="1"/>
          </p:cNvSpPr>
          <p:nvPr>
            <p:ph type="body" sz="quarter" idx="11" hasCustomPrompt="1"/>
          </p:nvPr>
        </p:nvSpPr>
        <p:spPr>
          <a:xfrm>
            <a:off x="710879" y="9349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11588711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 name="文本占位符 11">
            <a:extLst>
              <a:ext uri="{FF2B5EF4-FFF2-40B4-BE49-F238E27FC236}">
                <a16:creationId xmlns:a16="http://schemas.microsoft.com/office/drawing/2014/main" id="{9C0915B4-3DAF-C444-883E-818CAE39A5B1}"/>
              </a:ext>
            </a:extLst>
          </p:cNvPr>
          <p:cNvSpPr>
            <a:spLocks noGrp="1"/>
          </p:cNvSpPr>
          <p:nvPr>
            <p:ph type="body" sz="quarter" idx="11" hasCustomPrompt="1"/>
          </p:nvPr>
        </p:nvSpPr>
        <p:spPr>
          <a:xfrm>
            <a:off x="710880" y="94509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35716352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11824831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8063303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步骤">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步骤</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步骤标题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245584412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9020C514-817B-504E-A325-60842B59AB40}"/>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grpSp>
        <p:nvGrpSpPr>
          <p:cNvPr id="6" name="组合 5">
            <a:extLst>
              <a:ext uri="{FF2B5EF4-FFF2-40B4-BE49-F238E27FC236}">
                <a16:creationId xmlns:a16="http://schemas.microsoft.com/office/drawing/2014/main" id="{EDBCAEF0-27E1-194C-B5F4-08826E264FF7}"/>
              </a:ext>
            </a:extLst>
          </p:cNvPr>
          <p:cNvGrpSpPr/>
          <p:nvPr userDrawn="1"/>
        </p:nvGrpSpPr>
        <p:grpSpPr>
          <a:xfrm>
            <a:off x="806306" y="968974"/>
            <a:ext cx="1228476" cy="528956"/>
            <a:chOff x="852891" y="1026849"/>
            <a:chExt cx="1228476" cy="528956"/>
          </a:xfrm>
        </p:grpSpPr>
        <p:sp>
          <p:nvSpPr>
            <p:cNvPr id="7" name="矩形 6">
              <a:extLst>
                <a:ext uri="{FF2B5EF4-FFF2-40B4-BE49-F238E27FC236}">
                  <a16:creationId xmlns:a16="http://schemas.microsoft.com/office/drawing/2014/main" id="{7F233A09-E322-CB4D-81FE-B2170A097F20}"/>
                </a:ext>
              </a:extLst>
            </p:cNvPr>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58F0AF60-824F-A447-B933-34D6D8A0DBD6}"/>
                </a:ext>
              </a:extLst>
            </p:cNvPr>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a:extLst>
                <a:ext uri="{FF2B5EF4-FFF2-40B4-BE49-F238E27FC236}">
                  <a16:creationId xmlns:a16="http://schemas.microsoft.com/office/drawing/2014/main" id="{C4064CF0-C79B-2F4A-839D-A269386675F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a:extLst>
                <a:ext uri="{FF2B5EF4-FFF2-40B4-BE49-F238E27FC236}">
                  <a16:creationId xmlns:a16="http://schemas.microsoft.com/office/drawing/2014/main" id="{A22AFB91-263F-054D-81BE-7D38A372C096}"/>
                </a:ext>
              </a:extLst>
            </p:cNvPr>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p>
          </p:txBody>
        </p:sp>
      </p:grpSp>
      <p:sp>
        <p:nvSpPr>
          <p:cNvPr id="11" name="文本占位符 9">
            <a:extLst>
              <a:ext uri="{FF2B5EF4-FFF2-40B4-BE49-F238E27FC236}">
                <a16:creationId xmlns:a16="http://schemas.microsoft.com/office/drawing/2014/main" id="{D44EE2D5-15F6-2E42-8B3D-F0F3139D0AA7}"/>
              </a:ext>
            </a:extLst>
          </p:cNvPr>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F5EA2F1C-E1D5-B44C-AB78-F1D96E0D74BA}"/>
              </a:ext>
            </a:extLst>
          </p:cNvPr>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41458381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a:extLst>
              <a:ext uri="{FF2B5EF4-FFF2-40B4-BE49-F238E27FC236}">
                <a16:creationId xmlns:a16="http://schemas.microsoft.com/office/drawing/2014/main" id="{380B9059-6AA7-9E4F-BC56-F30289A262EA}"/>
              </a:ext>
            </a:extLst>
          </p:cNvPr>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a:extLst>
              <a:ext uri="{FF2B5EF4-FFF2-40B4-BE49-F238E27FC236}">
                <a16:creationId xmlns:a16="http://schemas.microsoft.com/office/drawing/2014/main" id="{D71D36F9-1B1C-094A-A062-19A46A7AB388}"/>
              </a:ext>
            </a:extLst>
          </p:cNvPr>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p>
        </p:txBody>
      </p:sp>
      <p:sp>
        <p:nvSpPr>
          <p:cNvPr id="20" name="标题 1">
            <a:extLst>
              <a:ext uri="{FF2B5EF4-FFF2-40B4-BE49-F238E27FC236}">
                <a16:creationId xmlns:a16="http://schemas.microsoft.com/office/drawing/2014/main" id="{493FA365-EB18-4C49-B470-79A013EED4C7}"/>
              </a:ext>
            </a:extLst>
          </p:cNvPr>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24" name="六边形 23">
            <a:extLst>
              <a:ext uri="{FF2B5EF4-FFF2-40B4-BE49-F238E27FC236}">
                <a16:creationId xmlns:a16="http://schemas.microsoft.com/office/drawing/2014/main" id="{745B08E3-3066-3844-87E9-46D7426765C6}"/>
              </a:ext>
            </a:extLst>
          </p:cNvPr>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a:extLst>
              <a:ext uri="{FF2B5EF4-FFF2-40B4-BE49-F238E27FC236}">
                <a16:creationId xmlns:a16="http://schemas.microsoft.com/office/drawing/2014/main" id="{B7A42CA5-7885-7642-B20D-B92B35099CBC}"/>
              </a:ext>
            </a:extLst>
          </p:cNvPr>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a:extLst>
              <a:ext uri="{FF2B5EF4-FFF2-40B4-BE49-F238E27FC236}">
                <a16:creationId xmlns:a16="http://schemas.microsoft.com/office/drawing/2014/main" id="{DE7B2235-1C6B-6B44-BC4F-1EC9BD8B9D8D}"/>
              </a:ext>
            </a:extLst>
          </p:cNvPr>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a:extLst>
              <a:ext uri="{FF2B5EF4-FFF2-40B4-BE49-F238E27FC236}">
                <a16:creationId xmlns:a16="http://schemas.microsoft.com/office/drawing/2014/main" id="{5BF818FD-51C6-E54A-9D53-783E1313F19E}"/>
              </a:ext>
            </a:extLst>
          </p:cNvPr>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23611379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p>
          </p:txBody>
        </p:sp>
      </p:gr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Tree>
    <p:extLst>
      <p:ext uri="{BB962C8B-B14F-4D97-AF65-F5344CB8AC3E}">
        <p14:creationId xmlns:p14="http://schemas.microsoft.com/office/powerpoint/2010/main" val="41700943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思路">
    <p:spTree>
      <p:nvGrpSpPr>
        <p:cNvPr id="1" name=""/>
        <p:cNvGrpSpPr/>
        <p:nvPr/>
      </p:nvGrpSpPr>
      <p:grpSpPr>
        <a:xfrm>
          <a:off x="0" y="0"/>
          <a:ext cx="0" cy="0"/>
          <a:chOff x="0" y="0"/>
          <a:chExt cx="0" cy="0"/>
        </a:xfrm>
      </p:grpSpPr>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a:extLst>
              <a:ext uri="{FF2B5EF4-FFF2-40B4-BE49-F238E27FC236}">
                <a16:creationId xmlns:a16="http://schemas.microsoft.com/office/drawing/2014/main" id="{EBBF2F2F-D96E-4638-A53F-CD7237FF5C1E}"/>
              </a:ext>
            </a:extLst>
          </p:cNvPr>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5" name="泪珠形 14">
            <a:extLst>
              <a:ext uri="{FF2B5EF4-FFF2-40B4-BE49-F238E27FC236}">
                <a16:creationId xmlns:a16="http://schemas.microsoft.com/office/drawing/2014/main" id="{0EFAFC56-5B16-1644-BDCA-117D21E2806E}"/>
              </a:ext>
            </a:extLst>
          </p:cNvPr>
          <p:cNvSpPr/>
          <p:nvPr userDrawn="1"/>
        </p:nvSpPr>
        <p:spPr>
          <a:xfrm>
            <a:off x="1013943" y="3264492"/>
            <a:ext cx="1399001" cy="1399001"/>
          </a:xfrm>
          <a:prstGeom prst="teardrop">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0" name="泪珠形 19">
            <a:extLst>
              <a:ext uri="{FF2B5EF4-FFF2-40B4-BE49-F238E27FC236}">
                <a16:creationId xmlns:a16="http://schemas.microsoft.com/office/drawing/2014/main" id="{02C17FF1-E140-B64F-AF1C-FE17A937E731}"/>
              </a:ext>
            </a:extLst>
          </p:cNvPr>
          <p:cNvSpPr/>
          <p:nvPr userDrawn="1"/>
        </p:nvSpPr>
        <p:spPr>
          <a:xfrm>
            <a:off x="1645363" y="2434299"/>
            <a:ext cx="2017950" cy="2017950"/>
          </a:xfrm>
          <a:prstGeom prst="teardrop">
            <a:avLst/>
          </a:prstGeom>
          <a:solidFill>
            <a:schemeClr val="bg1"/>
          </a:solidFill>
          <a:ln w="114300">
            <a:solidFill>
              <a:srgbClr val="B6020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2" name="标题占位符 1">
            <a:extLst>
              <a:ext uri="{FF2B5EF4-FFF2-40B4-BE49-F238E27FC236}">
                <a16:creationId xmlns:a16="http://schemas.microsoft.com/office/drawing/2014/main" id="{F639FB5D-6047-3448-A319-F4FD2BA72BB3}"/>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思路</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3" name="泪珠形 22">
            <a:extLst>
              <a:ext uri="{FF2B5EF4-FFF2-40B4-BE49-F238E27FC236}">
                <a16:creationId xmlns:a16="http://schemas.microsoft.com/office/drawing/2014/main" id="{0C1BFADD-1066-B04B-BD99-C7E20F0FA73E}"/>
              </a:ext>
            </a:extLst>
          </p:cNvPr>
          <p:cNvSpPr/>
          <p:nvPr userDrawn="1"/>
        </p:nvSpPr>
        <p:spPr>
          <a:xfrm>
            <a:off x="3663313" y="4089233"/>
            <a:ext cx="439924" cy="439924"/>
          </a:xfrm>
          <a:prstGeom prst="teardrop">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4" name="泪珠形 23">
            <a:extLst>
              <a:ext uri="{FF2B5EF4-FFF2-40B4-BE49-F238E27FC236}">
                <a16:creationId xmlns:a16="http://schemas.microsoft.com/office/drawing/2014/main" id="{20149FF9-71F5-FB43-A7A0-BB0C90CB4486}"/>
              </a:ext>
            </a:extLst>
          </p:cNvPr>
          <p:cNvSpPr/>
          <p:nvPr userDrawn="1"/>
        </p:nvSpPr>
        <p:spPr>
          <a:xfrm>
            <a:off x="2152487" y="2051117"/>
            <a:ext cx="260457" cy="260457"/>
          </a:xfrm>
          <a:prstGeom prst="teardrop">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5" name="泪珠形 24">
            <a:extLst>
              <a:ext uri="{FF2B5EF4-FFF2-40B4-BE49-F238E27FC236}">
                <a16:creationId xmlns:a16="http://schemas.microsoft.com/office/drawing/2014/main" id="{098F3E8C-7A22-A34B-817A-438DDA0CAC1C}"/>
              </a:ext>
            </a:extLst>
          </p:cNvPr>
          <p:cNvSpPr/>
          <p:nvPr userDrawn="1"/>
        </p:nvSpPr>
        <p:spPr>
          <a:xfrm>
            <a:off x="844996" y="3381144"/>
            <a:ext cx="562210" cy="562210"/>
          </a:xfrm>
          <a:prstGeom prst="teardrop">
            <a:avLst/>
          </a:prstGeom>
          <a:noFill/>
          <a:ln w="12700">
            <a:solidFill>
              <a:srgbClr val="DE0014"/>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1820687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5019358" y="1006475"/>
            <a:ext cx="5973761" cy="4256405"/>
          </a:xfrm>
          <a:prstGeom prst="rect">
            <a:avLst/>
          </a:prstGeom>
        </p:spPr>
        <p:txBody>
          <a:bodyPr anchor="ctr"/>
          <a:lstStyle>
            <a:lvl1pPr marL="457189" marR="0" indent="-457189" algn="l" defTabSz="914400" rtl="0" eaLnBrk="0" fontAlgn="base" latinLnBrk="0" hangingPunct="0">
              <a:lnSpc>
                <a:spcPct val="200000"/>
              </a:lnSpc>
              <a:spcBef>
                <a:spcPct val="20000"/>
              </a:spcBef>
              <a:spcAft>
                <a:spcPct val="0"/>
              </a:spcAft>
              <a:buClrTx/>
              <a:buSzTx/>
              <a:buFont typeface="Wingdings" pitchFamily="2" charset="2"/>
              <a:buChar char="u"/>
              <a:tabLst/>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189" marR="0" lvl="0" indent="-457189" algn="l" defTabSz="914400" rtl="0" eaLnBrk="0" fontAlgn="base" latinLnBrk="0" hangingPunct="0">
              <a:lnSpc>
                <a:spcPct val="200000"/>
              </a:lnSpc>
              <a:spcBef>
                <a:spcPct val="20000"/>
              </a:spcBef>
              <a:spcAft>
                <a:spcPct val="0"/>
              </a:spcAft>
              <a:buClrTx/>
              <a:buSzTx/>
              <a:buFont typeface="Wingdings" pitchFamily="2" charset="2"/>
              <a:buChar char="u"/>
              <a:tabLst/>
              <a:defRPr/>
            </a:pPr>
            <a:r>
              <a:rPr kumimoji="1" lang="zh-CN" altLang="en-US" dirty="0"/>
              <a:t>此内容上下居中对齐，可根据实际情况微调位置和字体大小</a:t>
            </a:r>
          </a:p>
          <a:p>
            <a:pPr lvl="0"/>
            <a:endParaRPr kumimoji="1" lang="zh-CN" altLang="en-US" dirty="0"/>
          </a:p>
        </p:txBody>
      </p:sp>
    </p:spTree>
    <p:extLst>
      <p:ext uri="{BB962C8B-B14F-4D97-AF65-F5344CB8AC3E}">
        <p14:creationId xmlns:p14="http://schemas.microsoft.com/office/powerpoint/2010/main" val="356469422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a:extLst>
              <a:ext uri="{FF2B5EF4-FFF2-40B4-BE49-F238E27FC236}">
                <a16:creationId xmlns:a16="http://schemas.microsoft.com/office/drawing/2014/main" id="{4AB6E3BD-F819-724D-9482-568CE7A3A1F8}"/>
              </a:ext>
            </a:extLst>
          </p:cNvPr>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a:extLst>
              <a:ext uri="{FF2B5EF4-FFF2-40B4-BE49-F238E27FC236}">
                <a16:creationId xmlns:a16="http://schemas.microsoft.com/office/drawing/2014/main" id="{19BD6F73-BC4E-714F-81EB-5276C9B1460A}"/>
              </a:ext>
            </a:extLst>
          </p:cNvPr>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a:extLst>
              <a:ext uri="{FF2B5EF4-FFF2-40B4-BE49-F238E27FC236}">
                <a16:creationId xmlns:a16="http://schemas.microsoft.com/office/drawing/2014/main" id="{93788A09-8D86-D048-B1A9-A02E86D4E252}"/>
              </a:ext>
            </a:extLst>
          </p:cNvPr>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a:extLst>
              <a:ext uri="{FF2B5EF4-FFF2-40B4-BE49-F238E27FC236}">
                <a16:creationId xmlns:a16="http://schemas.microsoft.com/office/drawing/2014/main" id="{B9328185-789E-DD42-AA27-851035E2E6BA}"/>
              </a:ext>
            </a:extLst>
          </p:cNvPr>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a:extLst>
              <a:ext uri="{FF2B5EF4-FFF2-40B4-BE49-F238E27FC236}">
                <a16:creationId xmlns:a16="http://schemas.microsoft.com/office/drawing/2014/main" id="{5F2080FE-05C6-2340-B7D7-FCDE4D780420}"/>
              </a:ext>
            </a:extLst>
          </p:cNvPr>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a:extLst>
              <a:ext uri="{FF2B5EF4-FFF2-40B4-BE49-F238E27FC236}">
                <a16:creationId xmlns:a16="http://schemas.microsoft.com/office/drawing/2014/main" id="{990C36A6-06C1-0647-8725-306AE7D5DB42}"/>
              </a:ext>
            </a:extLst>
          </p:cNvPr>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a:extLst>
              <a:ext uri="{FF2B5EF4-FFF2-40B4-BE49-F238E27FC236}">
                <a16:creationId xmlns:a16="http://schemas.microsoft.com/office/drawing/2014/main" id="{34600FE5-8DCA-46AA-AB57-2E40352BF074}"/>
              </a:ext>
            </a:extLst>
          </p:cNvPr>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tabLst/>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585" indent="0">
              <a:buNone/>
              <a:defRPr/>
            </a:lvl2pPr>
            <a:lvl3pPr marL="1219170" indent="0">
              <a:buNone/>
              <a:defRPr/>
            </a:lvl3pPr>
            <a:lvl4pPr marL="1828755"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a:extLst>
              <a:ext uri="{FF2B5EF4-FFF2-40B4-BE49-F238E27FC236}">
                <a16:creationId xmlns:a16="http://schemas.microsoft.com/office/drawing/2014/main" id="{B0EF16AB-AE8A-5D46-82EA-397E62F9359F}"/>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33" name="标题占位符 1">
            <a:extLst>
              <a:ext uri="{FF2B5EF4-FFF2-40B4-BE49-F238E27FC236}">
                <a16:creationId xmlns:a16="http://schemas.microsoft.com/office/drawing/2014/main" id="{C9A22D05-8FDB-7546-BB47-01F708903CCD}"/>
              </a:ext>
            </a:extLst>
          </p:cNvPr>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2pPr>
            <a:lvl3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3pPr>
            <a:lvl4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4pPr>
            <a:lvl5pPr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5pPr>
            <a:lvl6pPr marL="3429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6pPr>
            <a:lvl7pPr marL="6858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7pPr>
            <a:lvl8pPr marL="10287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8pPr>
            <a:lvl9pPr marL="1371600" algn="l" rtl="0" fontAlgn="base">
              <a:lnSpc>
                <a:spcPct val="90000"/>
              </a:lnSpc>
              <a:spcBef>
                <a:spcPct val="0"/>
              </a:spcBef>
              <a:spcAft>
                <a:spcPct val="0"/>
              </a:spcAft>
              <a:defRPr sz="3000">
                <a:solidFill>
                  <a:schemeClr val="tx1"/>
                </a:solidFill>
                <a:latin typeface="Segoe UI Light" pitchFamily="34" charset="0"/>
                <a:ea typeface="微软雅黑 Light"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p>
        </p:txBody>
      </p:sp>
      <p:sp>
        <p:nvSpPr>
          <p:cNvPr id="45" name="矩形 44">
            <a:extLst>
              <a:ext uri="{FF2B5EF4-FFF2-40B4-BE49-F238E27FC236}">
                <a16:creationId xmlns:a16="http://schemas.microsoft.com/office/drawing/2014/main" id="{9C7A4DAB-DC8A-9A43-A443-C9AE1D1E2698}"/>
              </a:ext>
            </a:extLst>
          </p:cNvPr>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extLst>
      <p:ext uri="{BB962C8B-B14F-4D97-AF65-F5344CB8AC3E}">
        <p14:creationId xmlns:p14="http://schemas.microsoft.com/office/powerpoint/2010/main" val="403392248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41511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a:extLst>
              <a:ext uri="{FF2B5EF4-FFF2-40B4-BE49-F238E27FC236}">
                <a16:creationId xmlns:a16="http://schemas.microsoft.com/office/drawing/2014/main" id="{81B62E64-63F1-3949-8E18-11A80E8D9F0D}"/>
              </a:ext>
            </a:extLst>
          </p:cNvPr>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p>
        </p:txBody>
      </p:sp>
    </p:spTree>
    <p:extLst>
      <p:ext uri="{BB962C8B-B14F-4D97-AF65-F5344CB8AC3E}">
        <p14:creationId xmlns:p14="http://schemas.microsoft.com/office/powerpoint/2010/main" val="2196259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F239209-2A8D-D940-8FA0-61988543E499}"/>
              </a:ext>
            </a:extLst>
          </p:cNvPr>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a:extLst>
              <a:ext uri="{FF2B5EF4-FFF2-40B4-BE49-F238E27FC236}">
                <a16:creationId xmlns:a16="http://schemas.microsoft.com/office/drawing/2014/main" id="{CA56E57C-1F68-E948-87DC-0FF15A8C7DE7}"/>
              </a:ext>
            </a:extLst>
          </p:cNvPr>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p>
        </p:txBody>
      </p:sp>
      <p:sp>
        <p:nvSpPr>
          <p:cNvPr id="17" name="文本占位符 13">
            <a:extLst>
              <a:ext uri="{FF2B5EF4-FFF2-40B4-BE49-F238E27FC236}">
                <a16:creationId xmlns:a16="http://schemas.microsoft.com/office/drawing/2014/main" id="{01590D97-7CA9-B247-806A-885950A786CD}"/>
              </a:ext>
            </a:extLst>
          </p:cNvPr>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19876030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a:extLst>
              <a:ext uri="{FF2B5EF4-FFF2-40B4-BE49-F238E27FC236}">
                <a16:creationId xmlns:a16="http://schemas.microsoft.com/office/drawing/2014/main" id="{ED1003EB-0D97-5849-AC50-BFB3EDAA3B2B}"/>
              </a:ext>
            </a:extLst>
          </p:cNvPr>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p>
        </p:txBody>
      </p:sp>
      <p:sp>
        <p:nvSpPr>
          <p:cNvPr id="14" name="文本占位符 13">
            <a:extLst>
              <a:ext uri="{FF2B5EF4-FFF2-40B4-BE49-F238E27FC236}">
                <a16:creationId xmlns:a16="http://schemas.microsoft.com/office/drawing/2014/main" id="{0C8E5D29-3E75-FC46-80C9-2080D9268EBF}"/>
              </a:ext>
            </a:extLst>
          </p:cNvPr>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p>
        </p:txBody>
      </p:sp>
    </p:spTree>
    <p:extLst>
      <p:ext uri="{BB962C8B-B14F-4D97-AF65-F5344CB8AC3E}">
        <p14:creationId xmlns:p14="http://schemas.microsoft.com/office/powerpoint/2010/main" val="33153341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6C2551-88ED-4239-96A2-7F3C49A205FD}"/>
              </a:ext>
            </a:extLst>
          </p:cNvPr>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10" name="文本占位符 9">
            <a:extLst>
              <a:ext uri="{FF2B5EF4-FFF2-40B4-BE49-F238E27FC236}">
                <a16:creationId xmlns:a16="http://schemas.microsoft.com/office/drawing/2014/main" id="{1BE760B7-955D-46DB-9CF6-0F5E75ACEF47}"/>
              </a:ext>
            </a:extLst>
          </p:cNvPr>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12" name="文本占位符 11">
            <a:extLst>
              <a:ext uri="{FF2B5EF4-FFF2-40B4-BE49-F238E27FC236}">
                <a16:creationId xmlns:a16="http://schemas.microsoft.com/office/drawing/2014/main" id="{0F12D90F-BB49-421D-A9D1-C25C2A378E5A}"/>
              </a:ext>
            </a:extLst>
          </p:cNvPr>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p>
        </p:txBody>
      </p:sp>
    </p:spTree>
    <p:extLst>
      <p:ext uri="{BB962C8B-B14F-4D97-AF65-F5344CB8AC3E}">
        <p14:creationId xmlns:p14="http://schemas.microsoft.com/office/powerpoint/2010/main" val="1888985133"/>
      </p:ext>
    </p:extLst>
  </p:cSld>
  <p:clrMapOvr>
    <a:masterClrMapping/>
  </p:clrMapOvr>
  <p:extLst>
    <p:ext uri="{DCECCB84-F9BA-43D5-87BE-67443E8EF086}">
      <p15:sldGuideLst xmlns:p15="http://schemas.microsoft.com/office/powerpoint/2012/main"/>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81" y="1646133"/>
            <a:ext cx="10749598"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nSpc>
                <a:spcPct val="150000"/>
              </a:lnSpc>
              <a:buFont typeface="Wingdings" pitchFamily="2" charset="2"/>
              <a:buChar char="l"/>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49FCFB1A-E1EE-3245-9778-ABB7ACB14FA5}"/>
              </a:ext>
            </a:extLst>
          </p:cNvPr>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2DD40269-A2A6-814E-991D-1DBB12873808}"/>
              </a:ext>
            </a:extLst>
          </p:cNvPr>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16399144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a:extLst>
              <a:ext uri="{FF2B5EF4-FFF2-40B4-BE49-F238E27FC236}">
                <a16:creationId xmlns:a16="http://schemas.microsoft.com/office/drawing/2014/main" id="{052D8D2A-DC76-4246-B7A3-897EC5980424}"/>
              </a:ext>
            </a:extLst>
          </p:cNvPr>
          <p:cNvSpPr>
            <a:spLocks noGrp="1"/>
          </p:cNvSpPr>
          <p:nvPr>
            <p:ph type="body" sz="quarter" idx="11" hasCustomPrompt="1"/>
          </p:nvPr>
        </p:nvSpPr>
        <p:spPr>
          <a:xfrm>
            <a:off x="710879" y="1646133"/>
            <a:ext cx="10719120" cy="4219575"/>
          </a:xfrm>
          <a:prstGeom prst="rect">
            <a:avLst/>
          </a:prstGeom>
        </p:spPr>
        <p:txBody>
          <a:bodyPr/>
          <a:lstStyle>
            <a:lvl1pPr marL="360000" indent="-360000">
              <a:lnSpc>
                <a:spcPct val="150000"/>
              </a:lnSpc>
              <a:buClr>
                <a:srgbClr val="404040"/>
              </a:buClr>
              <a:buSzPct val="85000"/>
              <a:buFont typeface="+mj-lt"/>
              <a:buAutoNum type="arabicPeriod"/>
              <a:tabLst/>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00" indent="-360000">
              <a:lnSpc>
                <a:spcPct val="150000"/>
              </a:lnSpc>
              <a:buFont typeface="+mj-lt"/>
              <a:buAutoNum type="arabicPeriod"/>
              <a:tabLst/>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tabLst/>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p>
          <a:p>
            <a:pPr lvl="1"/>
            <a:r>
              <a:rPr lang="zh-CN" altLang="en-US" dirty="0"/>
              <a:t>技术特性</a:t>
            </a:r>
            <a:r>
              <a:rPr lang="en-US" altLang="zh-CN" dirty="0"/>
              <a:t>2</a:t>
            </a:r>
          </a:p>
          <a:p>
            <a:pPr lvl="2"/>
            <a:r>
              <a:rPr lang="zh-CN" altLang="en-US" dirty="0"/>
              <a:t>要点</a:t>
            </a:r>
            <a:r>
              <a:rPr lang="en-US" altLang="zh-CN" dirty="0"/>
              <a:t>1</a:t>
            </a:r>
          </a:p>
          <a:p>
            <a:pPr lvl="2"/>
            <a:r>
              <a:rPr lang="zh-CN" altLang="en-US" dirty="0"/>
              <a:t>要点</a:t>
            </a:r>
            <a:r>
              <a:rPr lang="en-US" altLang="zh-CN" dirty="0"/>
              <a:t>2</a:t>
            </a:r>
            <a:endParaRPr lang="zh-CN" altLang="en-US" dirty="0"/>
          </a:p>
        </p:txBody>
      </p:sp>
      <p:sp>
        <p:nvSpPr>
          <p:cNvPr id="5" name="标题 1">
            <a:extLst>
              <a:ext uri="{FF2B5EF4-FFF2-40B4-BE49-F238E27FC236}">
                <a16:creationId xmlns:a16="http://schemas.microsoft.com/office/drawing/2014/main" id="{64C54839-92D5-0E4E-B9C2-203FF53C3229}"/>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6" name="文本占位符 9">
            <a:extLst>
              <a:ext uri="{FF2B5EF4-FFF2-40B4-BE49-F238E27FC236}">
                <a16:creationId xmlns:a16="http://schemas.microsoft.com/office/drawing/2014/main" id="{E5CC542A-FF04-5243-BA82-1AC7B0A112E0}"/>
              </a:ext>
            </a:extLst>
          </p:cNvPr>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Tree>
    <p:extLst>
      <p:ext uri="{BB962C8B-B14F-4D97-AF65-F5344CB8AC3E}">
        <p14:creationId xmlns:p14="http://schemas.microsoft.com/office/powerpoint/2010/main" val="28627675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E4D92416-D30F-8049-AD27-C955EC07F253}"/>
              </a:ext>
            </a:extLst>
          </p:cNvPr>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p>
        </p:txBody>
      </p:sp>
      <p:sp>
        <p:nvSpPr>
          <p:cNvPr id="5" name="文本占位符 9">
            <a:extLst>
              <a:ext uri="{FF2B5EF4-FFF2-40B4-BE49-F238E27FC236}">
                <a16:creationId xmlns:a16="http://schemas.microsoft.com/office/drawing/2014/main" id="{FB933948-E99B-AD48-8B41-DEA66BC8FB53}"/>
              </a:ext>
            </a:extLst>
          </p:cNvPr>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p>
        </p:txBody>
      </p:sp>
      <p:sp>
        <p:nvSpPr>
          <p:cNvPr id="6" name="文本占位符 11">
            <a:extLst>
              <a:ext uri="{FF2B5EF4-FFF2-40B4-BE49-F238E27FC236}">
                <a16:creationId xmlns:a16="http://schemas.microsoft.com/office/drawing/2014/main" id="{D8BA1B0F-468D-0446-AB7E-B23A83414DF2}"/>
              </a:ext>
            </a:extLst>
          </p:cNvPr>
          <p:cNvSpPr>
            <a:spLocks noGrp="1"/>
          </p:cNvSpPr>
          <p:nvPr>
            <p:ph type="body" sz="quarter" idx="11" hasCustomPrompt="1"/>
          </p:nvPr>
        </p:nvSpPr>
        <p:spPr>
          <a:xfrm>
            <a:off x="710880" y="1646133"/>
            <a:ext cx="10748057" cy="4219575"/>
          </a:xfrm>
          <a:prstGeom prst="rect">
            <a:avLst/>
          </a:prstGeom>
        </p:spPr>
        <p:txBody>
          <a:bodyPr/>
          <a:lstStyle>
            <a:lvl1pPr marL="360000" indent="-360000">
              <a:lnSpc>
                <a:spcPct val="150000"/>
              </a:lnSpc>
              <a:buClr>
                <a:srgbClr val="404040"/>
              </a:buClr>
              <a:buSzPct val="85000"/>
              <a:buFont typeface="Wingdings" pitchFamily="2" charset="2"/>
              <a:buChar char="l"/>
              <a:tabLst/>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buFont typeface="Wingdings" pitchFamily="2" charset="2"/>
              <a:buChar char="l"/>
              <a:tabLst/>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itchFamily="2" charset="2"/>
              <a:buChar char="l"/>
              <a:tabLst/>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1</a:t>
            </a:r>
          </a:p>
          <a:p>
            <a:pPr marL="720000" lvl="1" indent="-360000" algn="l" rtl="0" eaLnBrk="0" fontAlgn="base" hangingPunct="0">
              <a:lnSpc>
                <a:spcPct val="150000"/>
              </a:lnSpc>
              <a:spcBef>
                <a:spcPct val="20000"/>
              </a:spcBef>
              <a:spcAft>
                <a:spcPct val="0"/>
              </a:spcAft>
              <a:buClr>
                <a:srgbClr val="404040"/>
              </a:buClr>
              <a:buSzPct val="85000"/>
              <a:buFont typeface="Wingdings" pitchFamily="2" charset="2"/>
              <a:buChar char="p"/>
              <a:tabLst/>
            </a:pPr>
            <a:r>
              <a:rPr lang="zh-CN" altLang="en-US" dirty="0"/>
              <a:t>技术特性</a:t>
            </a:r>
            <a:r>
              <a:rPr lang="en-US" altLang="zh-CN" dirty="0"/>
              <a:t>2</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1</a:t>
            </a:r>
          </a:p>
          <a:p>
            <a:pPr marL="1079500" lvl="2" indent="-358775" algn="l" rtl="0" eaLnBrk="0" fontAlgn="base" hangingPunct="0">
              <a:lnSpc>
                <a:spcPct val="150000"/>
              </a:lnSpc>
              <a:spcBef>
                <a:spcPct val="20000"/>
              </a:spcBef>
              <a:spcAft>
                <a:spcPct val="0"/>
              </a:spcAft>
              <a:buClr>
                <a:srgbClr val="404040"/>
              </a:buClr>
              <a:buSzPct val="85000"/>
              <a:tabLst/>
            </a:pPr>
            <a:r>
              <a:rPr lang="zh-CN" altLang="en-US" dirty="0"/>
              <a:t>要点</a:t>
            </a:r>
            <a:r>
              <a:rPr lang="en-US" altLang="zh-CN" dirty="0"/>
              <a:t>2</a:t>
            </a:r>
            <a:endParaRPr lang="zh-CN" altLang="en-US" dirty="0"/>
          </a:p>
        </p:txBody>
      </p:sp>
    </p:spTree>
    <p:extLst>
      <p:ext uri="{BB962C8B-B14F-4D97-AF65-F5344CB8AC3E}">
        <p14:creationId xmlns:p14="http://schemas.microsoft.com/office/powerpoint/2010/main" val="2037497407"/>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theme" Target="../theme/theme3.xml"/><Relationship Id="rId1" Type="http://schemas.openxmlformats.org/officeDocument/2006/relationships/slideLayout" Target="../slideLayouts/slideLayout3.xml"/><Relationship Id="rId4" Type="http://schemas.openxmlformats.org/officeDocument/2006/relationships/image" Target="../media/image3.svg"/></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xml"/><Relationship Id="rId13" Type="http://schemas.openxmlformats.org/officeDocument/2006/relationships/slideLayout" Target="../slideLayouts/slideLayout18.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slideLayout" Target="../slideLayouts/slideLayout17.xml"/><Relationship Id="rId17" Type="http://schemas.openxmlformats.org/officeDocument/2006/relationships/image" Target="../media/image4.png"/><Relationship Id="rId2" Type="http://schemas.openxmlformats.org/officeDocument/2006/relationships/slideLayout" Target="../slideLayouts/slideLayout7.xml"/><Relationship Id="rId16" Type="http://schemas.openxmlformats.org/officeDocument/2006/relationships/theme" Target="../theme/theme6.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5" Type="http://schemas.openxmlformats.org/officeDocument/2006/relationships/slideLayout" Target="../slideLayouts/slideLayout2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 Id="rId14" Type="http://schemas.openxmlformats.org/officeDocument/2006/relationships/slideLayout" Target="../slideLayouts/slideLayout19.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theme" Target="../theme/theme7.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a:extLst>
              <a:ext uri="{FF2B5EF4-FFF2-40B4-BE49-F238E27FC236}">
                <a16:creationId xmlns:a16="http://schemas.microsoft.com/office/drawing/2014/main" id="{D359BD9D-8F8C-A44C-91CC-CA8F5146AA4D}"/>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a:extLst>
              <a:ext uri="{FF2B5EF4-FFF2-40B4-BE49-F238E27FC236}">
                <a16:creationId xmlns:a16="http://schemas.microsoft.com/office/drawing/2014/main" id="{6F51DA0D-EA98-B14B-A35B-7EDF8DBC5804}"/>
              </a:ext>
            </a:extLst>
          </p:cNvPr>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 fmla="*/ 0 w 1034350"/>
              <a:gd name="connsiteY0" fmla="*/ 1136649 h 1136649"/>
              <a:gd name="connsiteX1" fmla="*/ 0 w 1034350"/>
              <a:gd name="connsiteY1" fmla="*/ 0 h 1136649"/>
              <a:gd name="connsiteX2" fmla="*/ 750188 w 1034350"/>
              <a:gd name="connsiteY2" fmla="*/ 0 h 1136649"/>
              <a:gd name="connsiteX3" fmla="*/ 1034350 w 1034350"/>
              <a:gd name="connsiteY3" fmla="*/ 568325 h 1136649"/>
              <a:gd name="connsiteX4" fmla="*/ 750188 w 1034350"/>
              <a:gd name="connsiteY4" fmla="*/ 1136649 h 1136649"/>
              <a:gd name="connsiteX5" fmla="*/ 0 w 1034350"/>
              <a:gd name="connsiteY5" fmla="*/ 1136649 h 11366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a:extLst>
              <a:ext uri="{FF2B5EF4-FFF2-40B4-BE49-F238E27FC236}">
                <a16:creationId xmlns:a16="http://schemas.microsoft.com/office/drawing/2014/main" id="{B0F52978-FC9E-FC46-A244-4605B31E7CC6}"/>
              </a:ext>
            </a:extLst>
          </p:cNvPr>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a:extLst>
              <a:ext uri="{FF2B5EF4-FFF2-40B4-BE49-F238E27FC236}">
                <a16:creationId xmlns:a16="http://schemas.microsoft.com/office/drawing/2014/main" id="{6677D3A6-DA28-9444-815A-4524D9FED995}"/>
              </a:ext>
            </a:extLst>
          </p:cNvPr>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a:extLst>
              <a:ext uri="{FF2B5EF4-FFF2-40B4-BE49-F238E27FC236}">
                <a16:creationId xmlns:a16="http://schemas.microsoft.com/office/drawing/2014/main" id="{B3967B50-7DD6-B247-97B6-4844195F68D5}"/>
              </a:ext>
            </a:extLst>
          </p:cNvPr>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a:extLst>
              <a:ext uri="{FF2B5EF4-FFF2-40B4-BE49-F238E27FC236}">
                <a16:creationId xmlns:a16="http://schemas.microsoft.com/office/drawing/2014/main" id="{4C290A33-8D65-DC47-BE12-79B4B22A299D}"/>
              </a:ext>
            </a:extLst>
          </p:cNvPr>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a:extLst>
              <a:ext uri="{FF2B5EF4-FFF2-40B4-BE49-F238E27FC236}">
                <a16:creationId xmlns:a16="http://schemas.microsoft.com/office/drawing/2014/main" id="{E0867641-ABCE-C84A-84A4-696E52E6543B}"/>
              </a:ext>
            </a:extLst>
          </p:cNvPr>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a:extLst>
              <a:ext uri="{FF2B5EF4-FFF2-40B4-BE49-F238E27FC236}">
                <a16:creationId xmlns:a16="http://schemas.microsoft.com/office/drawing/2014/main" id="{3DC81806-A479-FD47-B1B6-A77189F32D48}"/>
              </a:ext>
            </a:extLst>
          </p:cNvPr>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a:extLst>
              <a:ext uri="{FF2B5EF4-FFF2-40B4-BE49-F238E27FC236}">
                <a16:creationId xmlns:a16="http://schemas.microsoft.com/office/drawing/2014/main" id="{D15987B7-89CB-8549-AEE5-ADD4AED257B7}"/>
              </a:ext>
            </a:extLst>
          </p:cNvPr>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a:extLst>
              <a:ext uri="{FF2B5EF4-FFF2-40B4-BE49-F238E27FC236}">
                <a16:creationId xmlns:a16="http://schemas.microsoft.com/office/drawing/2014/main" id="{382A540C-45FC-EB45-96D5-1EA0511DAF21}"/>
              </a:ext>
            </a:extLst>
          </p:cNvPr>
          <p:cNvCxnSpPr>
            <a:cxnSpLocks/>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a:extLst>
              <a:ext uri="{FF2B5EF4-FFF2-40B4-BE49-F238E27FC236}">
                <a16:creationId xmlns:a16="http://schemas.microsoft.com/office/drawing/2014/main" id="{28569DD6-18D5-5D45-BC4E-E4C2727B945C}"/>
              </a:ext>
            </a:extLst>
          </p:cNvPr>
          <p:cNvCxnSpPr>
            <a:cxnSpLocks/>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47860066"/>
      </p:ext>
    </p:extLst>
  </p:cSld>
  <p:clrMap bg1="lt1" tx1="dk1" bg2="lt2" tx2="dk2" accent1="accent1" accent2="accent2" accent3="accent3" accent4="accent4" accent5="accent5" accent6="accent6" hlink="hlink" folHlink="folHlink"/>
  <p:sldLayoutIdLst>
    <p:sldLayoutId id="2147483697"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grpSp>
        <p:nvGrpSpPr>
          <p:cNvPr id="5" name="组合 4">
            <a:extLst>
              <a:ext uri="{FF2B5EF4-FFF2-40B4-BE49-F238E27FC236}">
                <a16:creationId xmlns:a16="http://schemas.microsoft.com/office/drawing/2014/main" id="{3A7F5CA1-11F4-B94D-84AE-F6E3E12DEC4D}"/>
              </a:ext>
            </a:extLst>
          </p:cNvPr>
          <p:cNvGrpSpPr/>
          <p:nvPr userDrawn="1"/>
        </p:nvGrpSpPr>
        <p:grpSpPr>
          <a:xfrm>
            <a:off x="2126595" y="2260317"/>
            <a:ext cx="2280944" cy="1168683"/>
            <a:chOff x="1984355" y="1223746"/>
            <a:chExt cx="2280944" cy="1168683"/>
          </a:xfrm>
        </p:grpSpPr>
        <p:sp>
          <p:nvSpPr>
            <p:cNvPr id="20" name="文本框 19">
              <a:extLst>
                <a:ext uri="{FF2B5EF4-FFF2-40B4-BE49-F238E27FC236}">
                  <a16:creationId xmlns:a16="http://schemas.microsoft.com/office/drawing/2014/main" id="{DB73C1A2-926E-3849-92AB-BCE7B4C71DF2}"/>
                </a:ext>
              </a:extLst>
            </p:cNvPr>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a:extLst>
                <a:ext uri="{FF2B5EF4-FFF2-40B4-BE49-F238E27FC236}">
                  <a16:creationId xmlns:a16="http://schemas.microsoft.com/office/drawing/2014/main" id="{3EDCC472-8CF0-F84C-9270-06FAC7E8DD4D}"/>
                </a:ext>
              </a:extLst>
            </p:cNvPr>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a:extLst>
                <a:ext uri="{FF2B5EF4-FFF2-40B4-BE49-F238E27FC236}">
                  <a16:creationId xmlns:a16="http://schemas.microsoft.com/office/drawing/2014/main" id="{E8F71936-0CC4-CB4A-AF12-89754A9ADA5D}"/>
                </a:ext>
              </a:extLst>
            </p:cNvPr>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759586569"/>
      </p:ext>
    </p:extLst>
  </p:cSld>
  <p:clrMap bg1="lt1" tx1="dk1" bg2="lt2" tx2="dk2" accent1="accent1" accent2="accent2" accent3="accent3" accent4="accent4" accent5="accent5" accent6="accent6" hlink="hlink" folHlink="folHlink"/>
  <p:sldLayoutIdLst>
    <p:sldLayoutId id="2147483667"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a:extLst>
              <a:ext uri="{FF2B5EF4-FFF2-40B4-BE49-F238E27FC236}">
                <a16:creationId xmlns:a16="http://schemas.microsoft.com/office/drawing/2014/main" id="{88438130-7B30-A94E-B2AC-38EDD0B85909}"/>
              </a:ext>
            </a:extLst>
          </p:cNvPr>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2"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sp>
        <p:nvSpPr>
          <p:cNvPr id="20" name="文本框 19">
            <a:extLst>
              <a:ext uri="{FF2B5EF4-FFF2-40B4-BE49-F238E27FC236}">
                <a16:creationId xmlns:a16="http://schemas.microsoft.com/office/drawing/2014/main" id="{DB73C1A2-926E-3849-92AB-BCE7B4C71DF2}"/>
              </a:ext>
            </a:extLst>
          </p:cNvPr>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p>
        </p:txBody>
      </p:sp>
      <p:sp>
        <p:nvSpPr>
          <p:cNvPr id="21" name="文本框 20">
            <a:extLst>
              <a:ext uri="{FF2B5EF4-FFF2-40B4-BE49-F238E27FC236}">
                <a16:creationId xmlns:a16="http://schemas.microsoft.com/office/drawing/2014/main" id="{3EC96A2F-7D7A-F34F-9BE8-8ADCD2919ACB}"/>
              </a:ext>
            </a:extLst>
          </p:cNvPr>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a:extLst>
              <a:ext uri="{FF2B5EF4-FFF2-40B4-BE49-F238E27FC236}">
                <a16:creationId xmlns:a16="http://schemas.microsoft.com/office/drawing/2014/main" id="{83E925B0-57FD-8B4B-8FF7-8BCD8AADEF23}"/>
              </a:ext>
            </a:extLst>
          </p:cNvPr>
          <p:cNvCxnSpPr>
            <a:cxnSpLocks/>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a:extLst>
              <a:ext uri="{FF2B5EF4-FFF2-40B4-BE49-F238E27FC236}">
                <a16:creationId xmlns:a16="http://schemas.microsoft.com/office/drawing/2014/main" id="{A7484BB2-BD94-3C49-9EC4-B9A294E2AF24}"/>
              </a:ext>
            </a:extLst>
          </p:cNvPr>
          <p:cNvPicPr>
            <a:picLocks noChangeAspect="1"/>
          </p:cNvPicPr>
          <p:nvPr userDrawn="1"/>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319070" y="2491361"/>
            <a:ext cx="406390" cy="406390"/>
          </a:xfrm>
          <a:prstGeom prst="rect">
            <a:avLst/>
          </a:prstGeom>
        </p:spPr>
      </p:pic>
    </p:spTree>
    <p:extLst>
      <p:ext uri="{BB962C8B-B14F-4D97-AF65-F5344CB8AC3E}">
        <p14:creationId xmlns:p14="http://schemas.microsoft.com/office/powerpoint/2010/main" val="2014879460"/>
      </p:ext>
    </p:extLst>
  </p:cSld>
  <p:clrMap bg1="lt1" tx1="dk1" bg2="lt2" tx2="dk2" accent1="accent1" accent2="accent2" accent3="accent3" accent4="accent4" accent5="accent5" accent6="accent6" hlink="hlink" folHlink="folHlink"/>
  <p:sldLayoutIdLst>
    <p:sldLayoutId id="2147483708"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marR="0" indent="-457189" algn="l" defTabSz="914400" rtl="0" eaLnBrk="0" fontAlgn="base" latinLnBrk="0" hangingPunct="0">
        <a:lnSpc>
          <a:spcPct val="150000"/>
        </a:lnSpc>
        <a:spcBef>
          <a:spcPct val="20000"/>
        </a:spcBef>
        <a:spcAft>
          <a:spcPct val="0"/>
        </a:spcAft>
        <a:buClrTx/>
        <a:buSzTx/>
        <a:buFont typeface="Arial" panose="020B0604020202020204" pitchFamily="34" charset="0"/>
        <a:buChar char="•"/>
        <a:tabLst/>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585"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91B717BE-9DF9-1B41-9DBF-CB511A9C606B}"/>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a:extLst>
              <a:ext uri="{FF2B5EF4-FFF2-40B4-BE49-F238E27FC236}">
                <a16:creationId xmlns:a16="http://schemas.microsoft.com/office/drawing/2014/main" id="{998722ED-C4DC-C24C-A17B-B9CA36751549}"/>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557575230"/>
      </p:ext>
    </p:extLst>
  </p:cSld>
  <p:clrMap bg1="lt1" tx1="dk1" bg2="lt2" tx2="dk2" accent1="accent1" accent2="accent2" accent3="accent3" accent4="accent4" accent5="accent5" accent6="accent6" hlink="hlink" folHlink="folHlink"/>
  <p:sldLayoutIdLst>
    <p:sldLayoutId id="214748370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a:extLst>
              <a:ext uri="{FF2B5EF4-FFF2-40B4-BE49-F238E27FC236}">
                <a16:creationId xmlns:a16="http://schemas.microsoft.com/office/drawing/2014/main" id="{D82380DF-4088-5449-BBFC-0B57E0B8F475}"/>
              </a:ext>
            </a:extLst>
          </p:cNvPr>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a:extLst>
              <a:ext uri="{FF2B5EF4-FFF2-40B4-BE49-F238E27FC236}">
                <a16:creationId xmlns:a16="http://schemas.microsoft.com/office/drawing/2014/main" id="{2FB8D235-9189-C14B-8111-0D705B9AA121}"/>
              </a:ext>
            </a:extLst>
          </p:cNvPr>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4255265264"/>
      </p:ext>
    </p:extLst>
  </p:cSld>
  <p:clrMap bg1="lt1" tx1="dk1" bg2="lt2" tx2="dk2" accent1="accent1" accent2="accent2" accent3="accent3" accent4="accent4" accent5="accent5" accent6="accent6" hlink="hlink" folHlink="folHlink"/>
  <p:sldLayoutIdLst>
    <p:sldLayoutId id="214748369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a:extLst>
              <a:ext uri="{FF2B5EF4-FFF2-40B4-BE49-F238E27FC236}">
                <a16:creationId xmlns:a16="http://schemas.microsoft.com/office/drawing/2014/main" id="{4BCEE7AE-CF55-47A2-9D29-09373E3D62B5}"/>
              </a:ext>
            </a:extLst>
          </p:cNvPr>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itchFamily="34" charset="0"/>
              <a:buNone/>
              <a:defRPr/>
            </a:pPr>
            <a:endParaRPr lang="zh-CN" altLang="en-US" sz="2400">
              <a:latin typeface="Segoe UI" pitchFamily="34" charset="0"/>
              <a:ea typeface="微软雅黑" pitchFamily="34" charset="-122"/>
            </a:endParaRPr>
          </a:p>
        </p:txBody>
      </p:sp>
      <p:sp>
        <p:nvSpPr>
          <p:cNvPr id="20" name="矩形 22">
            <a:extLst>
              <a:ext uri="{FF2B5EF4-FFF2-40B4-BE49-F238E27FC236}">
                <a16:creationId xmlns:a16="http://schemas.microsoft.com/office/drawing/2014/main" id="{16A72991-4D35-45FC-8EF2-C9E3B4850B57}"/>
              </a:ext>
            </a:extLst>
          </p:cNvPr>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itchFamily="34" charset="0"/>
                <a:ea typeface="宋体" charset="-122"/>
              </a:defRPr>
            </a:lvl1pPr>
            <a:lvl2pPr marL="742950" indent="-285750" eaLnBrk="0" hangingPunct="0">
              <a:defRPr>
                <a:solidFill>
                  <a:schemeClr val="tx1"/>
                </a:solidFill>
                <a:latin typeface="Calibri" pitchFamily="34" charset="0"/>
                <a:ea typeface="宋体" charset="-122"/>
              </a:defRPr>
            </a:lvl2pPr>
            <a:lvl3pPr marL="1143000" indent="-228600" eaLnBrk="0" hangingPunct="0">
              <a:defRPr>
                <a:solidFill>
                  <a:schemeClr val="tx1"/>
                </a:solidFill>
                <a:latin typeface="Calibri" pitchFamily="34" charset="0"/>
                <a:ea typeface="宋体" charset="-122"/>
              </a:defRPr>
            </a:lvl3pPr>
            <a:lvl4pPr marL="1600200" indent="-228600" eaLnBrk="0" hangingPunct="0">
              <a:defRPr>
                <a:solidFill>
                  <a:schemeClr val="tx1"/>
                </a:solidFill>
                <a:latin typeface="Calibri" pitchFamily="34" charset="0"/>
                <a:ea typeface="宋体" charset="-122"/>
              </a:defRPr>
            </a:lvl4pPr>
            <a:lvl5pPr marL="2057400" indent="-228600" eaLnBrk="0" hangingPunct="0">
              <a:defRPr>
                <a:solidFill>
                  <a:schemeClr val="tx1"/>
                </a:solidFill>
                <a:latin typeface="Calibri" pitchFamily="34" charset="0"/>
                <a:ea typeface="宋体" charset="-122"/>
              </a:defRPr>
            </a:lvl5pPr>
            <a:lvl6pPr marL="2514600" indent="-228600" eaLnBrk="0" fontAlgn="base" hangingPunct="0">
              <a:spcBef>
                <a:spcPct val="0"/>
              </a:spcBef>
              <a:spcAft>
                <a:spcPct val="0"/>
              </a:spcAft>
              <a:defRPr>
                <a:solidFill>
                  <a:schemeClr val="tx1"/>
                </a:solidFill>
                <a:latin typeface="Calibri" pitchFamily="34" charset="0"/>
                <a:ea typeface="宋体" charset="-122"/>
              </a:defRPr>
            </a:lvl6pPr>
            <a:lvl7pPr marL="2971800" indent="-228600" eaLnBrk="0" fontAlgn="base" hangingPunct="0">
              <a:spcBef>
                <a:spcPct val="0"/>
              </a:spcBef>
              <a:spcAft>
                <a:spcPct val="0"/>
              </a:spcAft>
              <a:defRPr>
                <a:solidFill>
                  <a:schemeClr val="tx1"/>
                </a:solidFill>
                <a:latin typeface="Calibri" pitchFamily="34" charset="0"/>
                <a:ea typeface="宋体" charset="-122"/>
              </a:defRPr>
            </a:lvl7pPr>
            <a:lvl8pPr marL="3429000" indent="-228600" eaLnBrk="0" fontAlgn="base" hangingPunct="0">
              <a:spcBef>
                <a:spcPct val="0"/>
              </a:spcBef>
              <a:spcAft>
                <a:spcPct val="0"/>
              </a:spcAft>
              <a:defRPr>
                <a:solidFill>
                  <a:schemeClr val="tx1"/>
                </a:solidFill>
                <a:latin typeface="Calibri" pitchFamily="34" charset="0"/>
                <a:ea typeface="宋体" charset="-122"/>
              </a:defRPr>
            </a:lvl8pPr>
            <a:lvl9pPr marL="3886200" indent="-228600" eaLnBrk="0" fontAlgn="base" hangingPunct="0">
              <a:spcBef>
                <a:spcPct val="0"/>
              </a:spcBef>
              <a:spcAft>
                <a:spcPct val="0"/>
              </a:spcAft>
              <a:defRPr>
                <a:solidFill>
                  <a:schemeClr val="tx1"/>
                </a:solidFill>
                <a:latin typeface="Calibri" pitchFamily="34" charset="0"/>
                <a:ea typeface="宋体" charset="-122"/>
              </a:defRPr>
            </a:lvl9pPr>
          </a:lstStyle>
          <a:p>
            <a:pPr>
              <a:buFont typeface="Arial" charset="0"/>
              <a:buNone/>
              <a:defRPr/>
            </a:pPr>
            <a:endParaRPr lang="zh-CN" altLang="en-US" sz="2400" dirty="0">
              <a:latin typeface="Segoe UI" pitchFamily="34" charset="0"/>
              <a:ea typeface="微软雅黑" pitchFamily="34" charset="-122"/>
            </a:endParaRPr>
          </a:p>
        </p:txBody>
      </p:sp>
      <p:cxnSp>
        <p:nvCxnSpPr>
          <p:cNvPr id="11" name="直接连接符 22">
            <a:extLst>
              <a:ext uri="{FF2B5EF4-FFF2-40B4-BE49-F238E27FC236}">
                <a16:creationId xmlns:a16="http://schemas.microsoft.com/office/drawing/2014/main" id="{E3D0AD59-338B-5041-BA54-3D9BB0E399D6}"/>
              </a:ext>
            </a:extLst>
          </p:cNvPr>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a:extLst>
              <a:ext uri="{FF2B5EF4-FFF2-40B4-BE49-F238E27FC236}">
                <a16:creationId xmlns:a16="http://schemas.microsoft.com/office/drawing/2014/main" id="{F2197ADE-85E8-B341-8233-C315893A0BCC}"/>
              </a:ext>
            </a:extLst>
          </p:cNvPr>
          <p:cNvGrpSpPr/>
          <p:nvPr userDrawn="1"/>
        </p:nvGrpSpPr>
        <p:grpSpPr>
          <a:xfrm>
            <a:off x="0" y="420997"/>
            <a:ext cx="224590" cy="220464"/>
            <a:chOff x="0" y="262878"/>
            <a:chExt cx="224590" cy="506266"/>
          </a:xfrm>
        </p:grpSpPr>
        <p:sp>
          <p:nvSpPr>
            <p:cNvPr id="13" name="矩形 12">
              <a:extLst>
                <a:ext uri="{FF2B5EF4-FFF2-40B4-BE49-F238E27FC236}">
                  <a16:creationId xmlns:a16="http://schemas.microsoft.com/office/drawing/2014/main" id="{C3756651-9738-8349-95DA-B0B282B3FAEA}"/>
                </a:ext>
              </a:extLst>
            </p:cNvPr>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a:extLst>
                <a:ext uri="{FF2B5EF4-FFF2-40B4-BE49-F238E27FC236}">
                  <a16:creationId xmlns:a16="http://schemas.microsoft.com/office/drawing/2014/main" id="{5EF63353-41E7-0E43-AFC0-B2282740E9FE}"/>
                </a:ext>
              </a:extLst>
            </p:cNvPr>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a:extLst>
              <a:ext uri="{FF2B5EF4-FFF2-40B4-BE49-F238E27FC236}">
                <a16:creationId xmlns:a16="http://schemas.microsoft.com/office/drawing/2014/main" id="{27893006-C6C0-BC4A-8CFB-289F585A2778}"/>
              </a:ext>
            </a:extLst>
          </p:cNvPr>
          <p:cNvPicPr>
            <a:picLocks noChangeAspect="1"/>
          </p:cNvPicPr>
          <p:nvPr userDrawn="1"/>
        </p:nvPicPr>
        <p:blipFill>
          <a:blip r:embed="rId17"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extLst>
      <p:ext uri="{BB962C8B-B14F-4D97-AF65-F5344CB8AC3E}">
        <p14:creationId xmlns:p14="http://schemas.microsoft.com/office/powerpoint/2010/main" val="1282442689"/>
      </p:ext>
    </p:extLst>
  </p:cSld>
  <p:clrMap bg1="lt1" tx1="dk1" bg2="lt2" tx2="dk2" accent1="accent1" accent2="accent2" accent3="accent3" accent4="accent4" accent5="accent5" accent6="accent6" hlink="hlink" folHlink="folHlink"/>
  <p:sldLayoutIdLst>
    <p:sldLayoutId id="2147483671" r:id="rId1"/>
    <p:sldLayoutId id="2147483670" r:id="rId2"/>
    <p:sldLayoutId id="2147483683" r:id="rId3"/>
    <p:sldLayoutId id="2147483678" r:id="rId4"/>
    <p:sldLayoutId id="2147483679" r:id="rId5"/>
    <p:sldLayoutId id="2147483680" r:id="rId6"/>
    <p:sldLayoutId id="2147483677" r:id="rId7"/>
    <p:sldLayoutId id="2147483702" r:id="rId8"/>
    <p:sldLayoutId id="2147483703" r:id="rId9"/>
    <p:sldLayoutId id="2147483709" r:id="rId10"/>
    <p:sldLayoutId id="2147483704" r:id="rId11"/>
    <p:sldLayoutId id="2147483681" r:id="rId12"/>
    <p:sldLayoutId id="2147483693" r:id="rId13"/>
    <p:sldLayoutId id="2147483710" r:id="rId14"/>
    <p:sldLayoutId id="2147483706" r:id="rId15"/>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itchFamily="49" charset="-122"/>
          <a:ea typeface="黑体" pitchFamily="49" charset="-122"/>
        </a:defRPr>
      </a:lvl2pPr>
      <a:lvl3pPr algn="l" rtl="0" eaLnBrk="0" fontAlgn="base" hangingPunct="0">
        <a:spcBef>
          <a:spcPct val="0"/>
        </a:spcBef>
        <a:spcAft>
          <a:spcPct val="0"/>
        </a:spcAft>
        <a:defRPr sz="3200" b="1">
          <a:solidFill>
            <a:schemeClr val="tx1"/>
          </a:solidFill>
          <a:latin typeface="黑体" pitchFamily="49" charset="-122"/>
          <a:ea typeface="黑体" pitchFamily="49" charset="-122"/>
        </a:defRPr>
      </a:lvl3pPr>
      <a:lvl4pPr algn="l" rtl="0" eaLnBrk="0" fontAlgn="base" hangingPunct="0">
        <a:spcBef>
          <a:spcPct val="0"/>
        </a:spcBef>
        <a:spcAft>
          <a:spcPct val="0"/>
        </a:spcAft>
        <a:defRPr sz="3200" b="1">
          <a:solidFill>
            <a:schemeClr val="tx1"/>
          </a:solidFill>
          <a:latin typeface="黑体" pitchFamily="49" charset="-122"/>
          <a:ea typeface="黑体" pitchFamily="49" charset="-122"/>
        </a:defRPr>
      </a:lvl4pPr>
      <a:lvl5pPr algn="l" rtl="0" eaLnBrk="0" fontAlgn="base" hangingPunct="0">
        <a:spcBef>
          <a:spcPct val="0"/>
        </a:spcBef>
        <a:spcAft>
          <a:spcPct val="0"/>
        </a:spcAft>
        <a:defRPr sz="3200" b="1">
          <a:solidFill>
            <a:schemeClr val="tx1"/>
          </a:solidFill>
          <a:latin typeface="黑体" pitchFamily="49" charset="-122"/>
          <a:ea typeface="黑体" pitchFamily="49" charset="-122"/>
        </a:defRPr>
      </a:lvl5pPr>
      <a:lvl6pPr marL="609585" algn="l" rtl="0" fontAlgn="base">
        <a:spcBef>
          <a:spcPct val="0"/>
        </a:spcBef>
        <a:spcAft>
          <a:spcPct val="0"/>
        </a:spcAft>
        <a:defRPr sz="3200" b="1">
          <a:solidFill>
            <a:schemeClr val="tx1"/>
          </a:solidFill>
          <a:latin typeface="黑体" pitchFamily="49" charset="-122"/>
          <a:ea typeface="黑体" pitchFamily="49" charset="-122"/>
        </a:defRPr>
      </a:lvl6pPr>
      <a:lvl7pPr marL="1219170" algn="l" rtl="0" fontAlgn="base">
        <a:spcBef>
          <a:spcPct val="0"/>
        </a:spcBef>
        <a:spcAft>
          <a:spcPct val="0"/>
        </a:spcAft>
        <a:defRPr sz="3200" b="1">
          <a:solidFill>
            <a:schemeClr val="tx1"/>
          </a:solidFill>
          <a:latin typeface="黑体" pitchFamily="49" charset="-122"/>
          <a:ea typeface="黑体" pitchFamily="49" charset="-122"/>
        </a:defRPr>
      </a:lvl7pPr>
      <a:lvl8pPr marL="1828754" algn="l" rtl="0" fontAlgn="base">
        <a:spcBef>
          <a:spcPct val="0"/>
        </a:spcBef>
        <a:spcAft>
          <a:spcPct val="0"/>
        </a:spcAft>
        <a:defRPr sz="3200" b="1">
          <a:solidFill>
            <a:schemeClr val="tx1"/>
          </a:solidFill>
          <a:latin typeface="黑体" pitchFamily="49" charset="-122"/>
          <a:ea typeface="黑体" pitchFamily="49" charset="-122"/>
        </a:defRPr>
      </a:lvl8pPr>
      <a:lvl9pPr marL="2438339" algn="l" rtl="0" fontAlgn="base">
        <a:spcBef>
          <a:spcPct val="0"/>
        </a:spcBef>
        <a:spcAft>
          <a:spcPct val="0"/>
        </a:spcAft>
        <a:defRPr sz="3200" b="1">
          <a:solidFill>
            <a:schemeClr val="tx1"/>
          </a:solidFill>
          <a:latin typeface="黑体" pitchFamily="49" charset="-122"/>
          <a:ea typeface="黑体" pitchFamily="49"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3962" indent="-304792" algn="l" rtl="0" eaLnBrk="0" fontAlgn="base" hangingPunct="0">
        <a:spcBef>
          <a:spcPct val="20000"/>
        </a:spcBef>
        <a:spcAft>
          <a:spcPct val="0"/>
        </a:spcAft>
        <a:buFont typeface="Arial" panose="020B0604020202020204" pitchFamily="34" charset="0"/>
        <a:buChar char="•"/>
        <a:defRPr sz="1867" b="1" kern="120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extLst>
      <p:ext uri="{BB962C8B-B14F-4D97-AF65-F5344CB8AC3E}">
        <p14:creationId xmlns:p14="http://schemas.microsoft.com/office/powerpoint/2010/main" val="770715422"/>
      </p:ext>
    </p:extLst>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7" kern="1200">
          <a:solidFill>
            <a:schemeClr val="tx1"/>
          </a:solidFill>
          <a:latin typeface="+mj-lt"/>
          <a:ea typeface="+mj-ea"/>
          <a:cs typeface="+mj-cs"/>
        </a:defRPr>
      </a:lvl1pPr>
      <a:lvl2pPr algn="ctr" rtl="0" eaLnBrk="0" fontAlgn="base" hangingPunct="0">
        <a:spcBef>
          <a:spcPct val="0"/>
        </a:spcBef>
        <a:spcAft>
          <a:spcPct val="0"/>
        </a:spcAft>
        <a:defRPr sz="5867">
          <a:solidFill>
            <a:schemeClr val="tx1"/>
          </a:solidFill>
          <a:latin typeface="Calibri" pitchFamily="34" charset="0"/>
          <a:ea typeface="黑体" pitchFamily="49" charset="-122"/>
        </a:defRPr>
      </a:lvl2pPr>
      <a:lvl3pPr algn="ctr" rtl="0" eaLnBrk="0" fontAlgn="base" hangingPunct="0">
        <a:spcBef>
          <a:spcPct val="0"/>
        </a:spcBef>
        <a:spcAft>
          <a:spcPct val="0"/>
        </a:spcAft>
        <a:defRPr sz="5867">
          <a:solidFill>
            <a:schemeClr val="tx1"/>
          </a:solidFill>
          <a:latin typeface="Calibri" pitchFamily="34" charset="0"/>
          <a:ea typeface="黑体" pitchFamily="49" charset="-122"/>
        </a:defRPr>
      </a:lvl3pPr>
      <a:lvl4pPr algn="ctr" rtl="0" eaLnBrk="0" fontAlgn="base" hangingPunct="0">
        <a:spcBef>
          <a:spcPct val="0"/>
        </a:spcBef>
        <a:spcAft>
          <a:spcPct val="0"/>
        </a:spcAft>
        <a:defRPr sz="5867">
          <a:solidFill>
            <a:schemeClr val="tx1"/>
          </a:solidFill>
          <a:latin typeface="Calibri" pitchFamily="34" charset="0"/>
          <a:ea typeface="黑体" pitchFamily="49" charset="-122"/>
        </a:defRPr>
      </a:lvl4pPr>
      <a:lvl5pPr algn="ctr" rtl="0" eaLnBrk="0" fontAlgn="base" hangingPunct="0">
        <a:spcBef>
          <a:spcPct val="0"/>
        </a:spcBef>
        <a:spcAft>
          <a:spcPct val="0"/>
        </a:spcAft>
        <a:defRPr sz="5867">
          <a:solidFill>
            <a:schemeClr val="tx1"/>
          </a:solidFill>
          <a:latin typeface="Calibri" pitchFamily="34" charset="0"/>
          <a:ea typeface="黑体" pitchFamily="49" charset="-122"/>
        </a:defRPr>
      </a:lvl5pPr>
      <a:lvl6pPr marL="609585" algn="ctr" rtl="0" fontAlgn="base">
        <a:spcBef>
          <a:spcPct val="0"/>
        </a:spcBef>
        <a:spcAft>
          <a:spcPct val="0"/>
        </a:spcAft>
        <a:defRPr sz="5867">
          <a:solidFill>
            <a:schemeClr val="tx1"/>
          </a:solidFill>
          <a:latin typeface="Calibri" pitchFamily="34" charset="0"/>
          <a:ea typeface="宋体" charset="-122"/>
        </a:defRPr>
      </a:lvl6pPr>
      <a:lvl7pPr marL="1219170" algn="ctr" rtl="0" fontAlgn="base">
        <a:spcBef>
          <a:spcPct val="0"/>
        </a:spcBef>
        <a:spcAft>
          <a:spcPct val="0"/>
        </a:spcAft>
        <a:defRPr sz="5867">
          <a:solidFill>
            <a:schemeClr val="tx1"/>
          </a:solidFill>
          <a:latin typeface="Calibri" pitchFamily="34" charset="0"/>
          <a:ea typeface="宋体" charset="-122"/>
        </a:defRPr>
      </a:lvl7pPr>
      <a:lvl8pPr marL="1828754" algn="ctr" rtl="0" fontAlgn="base">
        <a:spcBef>
          <a:spcPct val="0"/>
        </a:spcBef>
        <a:spcAft>
          <a:spcPct val="0"/>
        </a:spcAft>
        <a:defRPr sz="5867">
          <a:solidFill>
            <a:schemeClr val="tx1"/>
          </a:solidFill>
          <a:latin typeface="Calibri" pitchFamily="34" charset="0"/>
          <a:ea typeface="宋体" charset="-122"/>
        </a:defRPr>
      </a:lvl8pPr>
      <a:lvl9pPr marL="2438339" algn="ctr" rtl="0" fontAlgn="base">
        <a:spcBef>
          <a:spcPct val="0"/>
        </a:spcBef>
        <a:spcAft>
          <a:spcPct val="0"/>
        </a:spcAft>
        <a:defRPr sz="5867">
          <a:solidFill>
            <a:schemeClr val="tx1"/>
          </a:solidFill>
          <a:latin typeface="Calibri" pitchFamily="34" charset="0"/>
          <a:ea typeface="宋体" charset="-122"/>
        </a:defRPr>
      </a:lvl9pPr>
    </p:titleStyle>
    <p:bodyStyle>
      <a:lvl1pPr marL="457189" indent="-457189" algn="l" rtl="0" eaLnBrk="0" fontAlgn="base" hangingPunct="0">
        <a:spcBef>
          <a:spcPct val="20000"/>
        </a:spcBef>
        <a:spcAft>
          <a:spcPct val="0"/>
        </a:spcAft>
        <a:buFont typeface="Arial" panose="020B0604020202020204" pitchFamily="34" charset="0"/>
        <a:buChar char="•"/>
        <a:defRPr sz="4267" kern="1200">
          <a:solidFill>
            <a:schemeClr val="tx1"/>
          </a:solidFill>
          <a:latin typeface="+mn-lt"/>
          <a:ea typeface="+mn-ea"/>
          <a:cs typeface="+mn-cs"/>
        </a:defRPr>
      </a:lvl1pPr>
      <a:lvl2pPr marL="990575" indent="-380990" algn="l" rtl="0" eaLnBrk="0" fontAlgn="base" hangingPunct="0">
        <a:spcBef>
          <a:spcPct val="20000"/>
        </a:spcBef>
        <a:spcAft>
          <a:spcPct val="0"/>
        </a:spcAft>
        <a:buFont typeface="Arial" panose="020B0604020202020204" pitchFamily="34" charset="0"/>
        <a:buChar char="–"/>
        <a:defRPr sz="3733" kern="1200">
          <a:solidFill>
            <a:schemeClr val="tx1"/>
          </a:solidFill>
          <a:latin typeface="+mn-lt"/>
          <a:ea typeface="+mn-ea"/>
          <a:cs typeface="+mn-cs"/>
        </a:defRPr>
      </a:lvl2pPr>
      <a:lvl3pPr marL="1523962" indent="-304792"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92.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93.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94.xml"/><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95.xml"/><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7.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8.xml"/><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0.xml"/><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01.xml"/><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03.xml"/><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05.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18.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07.xml"/><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09.xml"/><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1.xml"/><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12.xml"/><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13.xml"/><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114.xml"/><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15.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16.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117.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18.xml"/><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120.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21.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122.xml"/><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124.xml"/><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25.xml"/><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26.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7.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9.xm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4.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130.xm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2.xml"/><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3.xm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34.xm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135.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36.xm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37.xm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38.xm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140.xm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43.xml"/><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144.xml"/><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14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46.xml"/><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7.xml"/><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48.xml"/><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49.xml"/><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150.xml"/><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151.xml"/><Relationship Id="rId1" Type="http://schemas.openxmlformats.org/officeDocument/2006/relationships/slideLayout" Target="../slideLayouts/slideLayout7.xml"/></Relationships>
</file>

<file path=ppt/slides/_rels/slide16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52.xml"/><Relationship Id="rId1" Type="http://schemas.openxmlformats.org/officeDocument/2006/relationships/slideLayout" Target="../slideLayouts/slideLayout7.xml"/></Relationships>
</file>

<file path=ppt/slides/_rels/slide16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3.xml"/><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6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4.xml"/><Relationship Id="rId1" Type="http://schemas.openxmlformats.org/officeDocument/2006/relationships/slideLayout" Target="../slideLayouts/slideLayout7.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0.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5.xml"/><Relationship Id="rId1" Type="http://schemas.openxmlformats.org/officeDocument/2006/relationships/slideLayout" Target="../slideLayouts/slideLayout7.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2.xml.rels><?xml version="1.0" encoding="UTF-8" standalone="yes"?>
<Relationships xmlns="http://schemas.openxmlformats.org/package/2006/relationships"><Relationship Id="rId2" Type="http://schemas.openxmlformats.org/officeDocument/2006/relationships/notesSlide" Target="../notesSlides/notesSlide156.xml"/><Relationship Id="rId1" Type="http://schemas.openxmlformats.org/officeDocument/2006/relationships/slideLayout" Target="../slideLayouts/slideLayout7.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57.xml"/><Relationship Id="rId1" Type="http://schemas.openxmlformats.org/officeDocument/2006/relationships/slideLayout" Target="../slideLayouts/slideLayout7.xml"/></Relationships>
</file>

<file path=ppt/slides/_rels/slide174.xml.rels><?xml version="1.0" encoding="UTF-8" standalone="yes"?>
<Relationships xmlns="http://schemas.openxmlformats.org/package/2006/relationships"><Relationship Id="rId2" Type="http://schemas.openxmlformats.org/officeDocument/2006/relationships/notesSlide" Target="../notesSlides/notesSlide158.xm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59.xm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7.xml.rels><?xml version="1.0" encoding="UTF-8" standalone="yes"?>
<Relationships xmlns="http://schemas.openxmlformats.org/package/2006/relationships"><Relationship Id="rId2" Type="http://schemas.openxmlformats.org/officeDocument/2006/relationships/notesSlide" Target="../notesSlides/notesSlide160.xm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61.xml"/><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0.xml.rels><?xml version="1.0" encoding="UTF-8" standalone="yes"?>
<Relationships xmlns="http://schemas.openxmlformats.org/package/2006/relationships"><Relationship Id="rId2" Type="http://schemas.openxmlformats.org/officeDocument/2006/relationships/notesSlide" Target="../notesSlides/notesSlide162.xml"/><Relationship Id="rId1" Type="http://schemas.openxmlformats.org/officeDocument/2006/relationships/slideLayout" Target="../slideLayouts/slideLayout7.xml"/></Relationships>
</file>

<file path=ppt/slides/_rels/slide18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3.xml"/><Relationship Id="rId1" Type="http://schemas.openxmlformats.org/officeDocument/2006/relationships/slideLayout" Target="../slideLayouts/slideLayout7.xml"/></Relationships>
</file>

<file path=ppt/slides/_rels/slide182.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64.xml"/><Relationship Id="rId1" Type="http://schemas.openxmlformats.org/officeDocument/2006/relationships/slideLayout" Target="../slideLayouts/slideLayout7.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165.xml"/><Relationship Id="rId1" Type="http://schemas.openxmlformats.org/officeDocument/2006/relationships/slideLayout" Target="../slideLayouts/slideLayout7.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6.xml.rels><?xml version="1.0" encoding="UTF-8" standalone="yes"?>
<Relationships xmlns="http://schemas.openxmlformats.org/package/2006/relationships"><Relationship Id="rId2" Type="http://schemas.openxmlformats.org/officeDocument/2006/relationships/notesSlide" Target="../notesSlides/notesSlide166.xml"/><Relationship Id="rId1" Type="http://schemas.openxmlformats.org/officeDocument/2006/relationships/slideLayout" Target="../slideLayouts/slideLayout7.xml"/></Relationships>
</file>

<file path=ppt/slides/_rels/slide18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67.xml"/><Relationship Id="rId1" Type="http://schemas.openxmlformats.org/officeDocument/2006/relationships/slideLayout" Target="../slideLayouts/slideLayout7.xml"/></Relationships>
</file>

<file path=ppt/slides/_rels/slide18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168.xml"/><Relationship Id="rId1" Type="http://schemas.openxmlformats.org/officeDocument/2006/relationships/slideLayout" Target="../slideLayouts/slideLayout7.xml"/></Relationships>
</file>

<file path=ppt/slides/_rels/slide18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169.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170.xml"/><Relationship Id="rId1" Type="http://schemas.openxmlformats.org/officeDocument/2006/relationships/slideLayout" Target="../slideLayouts/slideLayout7.xml"/></Relationships>
</file>

<file path=ppt/slides/_rels/slide19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171.xml"/><Relationship Id="rId1" Type="http://schemas.openxmlformats.org/officeDocument/2006/relationships/slideLayout" Target="../slideLayouts/slideLayout7.xml"/></Relationships>
</file>

<file path=ppt/slides/_rels/slide19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notesSlide" Target="../notesSlides/notesSlide172.xml"/><Relationship Id="rId1" Type="http://schemas.openxmlformats.org/officeDocument/2006/relationships/slideLayout" Target="../slideLayouts/slideLayout7.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5.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173.xml"/><Relationship Id="rId1" Type="http://schemas.openxmlformats.org/officeDocument/2006/relationships/slideLayout" Target="../slideLayouts/slideLayout7.xml"/></Relationships>
</file>

<file path=ppt/slides/_rels/slide196.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174.xml"/><Relationship Id="rId1" Type="http://schemas.openxmlformats.org/officeDocument/2006/relationships/slideLayout" Target="../slideLayouts/slideLayout7.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175.xml"/><Relationship Id="rId1" Type="http://schemas.openxmlformats.org/officeDocument/2006/relationships/slideLayout" Target="../slideLayouts/slideLayout7.xml"/></Relationships>
</file>

<file path=ppt/slides/_rels/slide199.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6.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200.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177.xml"/><Relationship Id="rId1" Type="http://schemas.openxmlformats.org/officeDocument/2006/relationships/slideLayout" Target="../slideLayouts/slideLayout7.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78.xml"/><Relationship Id="rId1" Type="http://schemas.openxmlformats.org/officeDocument/2006/relationships/slideLayout" Target="../slideLayouts/slideLayout7.xml"/></Relationships>
</file>

<file path=ppt/slides/_rels/slide2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179.xml"/><Relationship Id="rId1" Type="http://schemas.openxmlformats.org/officeDocument/2006/relationships/slideLayout" Target="../slideLayouts/slideLayout7.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80.xml"/><Relationship Id="rId1" Type="http://schemas.openxmlformats.org/officeDocument/2006/relationships/slideLayout" Target="../slideLayouts/slideLayout7.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0.xml"/><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1.xml"/><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7.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8.xml"/><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0.xml"/><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72.xml"/><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73.xml"/><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4.xml"/><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76.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78.xml"/><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80.xm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81.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82.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8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86.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87.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90.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B16EC87-9B0D-CD4B-997D-0A66FE90B29E}"/>
              </a:ext>
            </a:extLst>
          </p:cNvPr>
          <p:cNvSpPr>
            <a:spLocks noGrp="1"/>
          </p:cNvSpPr>
          <p:nvPr>
            <p:ph type="title"/>
          </p:nvPr>
        </p:nvSpPr>
        <p:spPr/>
        <p:txBody>
          <a:bodyPr/>
          <a:lstStyle/>
          <a:p>
            <a:r>
              <a:rPr kumimoji="1" lang="en-US" altLang="zh-CN" dirty="0"/>
              <a:t>MySQL</a:t>
            </a:r>
            <a:r>
              <a:rPr kumimoji="1" lang="zh-CN" altLang="en-US" dirty="0"/>
              <a:t>高级之窗口函数</a:t>
            </a:r>
          </a:p>
        </p:txBody>
      </p:sp>
      <p:sp>
        <p:nvSpPr>
          <p:cNvPr id="3" name="文本占位符 2">
            <a:extLst>
              <a:ext uri="{FF2B5EF4-FFF2-40B4-BE49-F238E27FC236}">
                <a16:creationId xmlns:a16="http://schemas.microsoft.com/office/drawing/2014/main" id="{FB6AC0F8-4890-4046-8499-78F7C6973826}"/>
              </a:ext>
            </a:extLst>
          </p:cNvPr>
          <p:cNvSpPr>
            <a:spLocks noGrp="1"/>
          </p:cNvSpPr>
          <p:nvPr>
            <p:ph type="body" sz="quarter" idx="10"/>
          </p:nvPr>
        </p:nvSpPr>
        <p:spPr/>
        <p:txBody>
          <a:bodyPr/>
          <a:lstStyle/>
          <a:p>
            <a:r>
              <a:rPr kumimoji="1" lang="en-US" altLang="zh-CN" dirty="0"/>
              <a:t>MySQL8.0</a:t>
            </a:r>
            <a:r>
              <a:rPr kumimoji="1" lang="zh-CN" altLang="en-US" dirty="0"/>
              <a:t>从入门到精通</a:t>
            </a:r>
          </a:p>
        </p:txBody>
      </p:sp>
    </p:spTree>
    <p:extLst>
      <p:ext uri="{BB962C8B-B14F-4D97-AF65-F5344CB8AC3E}">
        <p14:creationId xmlns:p14="http://schemas.microsoft.com/office/powerpoint/2010/main" val="38339742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en-US" altLang="zh-CN" dirty="0"/>
              <a:t>5</a:t>
            </a:r>
            <a:r>
              <a:rPr lang="zh-CN" altLang="en-US" dirty="0"/>
              <a:t>、窗口函数的优点（小结）</a:t>
            </a:r>
          </a:p>
        </p:txBody>
      </p:sp>
      <p:sp>
        <p:nvSpPr>
          <p:cNvPr id="5" name="文本占位符 1">
            <a:extLst>
              <a:ext uri="{FF2B5EF4-FFF2-40B4-BE49-F238E27FC236}">
                <a16:creationId xmlns:a16="http://schemas.microsoft.com/office/drawing/2014/main" id="{46F60726-13A9-4C32-8AB6-285E5B6A5734}"/>
              </a:ext>
            </a:extLst>
          </p:cNvPr>
          <p:cNvSpPr txBox="1">
            <a:spLocks/>
          </p:cNvSpPr>
          <p:nvPr/>
        </p:nvSpPr>
        <p:spPr>
          <a:xfrm>
            <a:off x="721200" y="1542104"/>
            <a:ext cx="10883897" cy="4625231"/>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a:buFont typeface="Wingdings" panose="05000000000000000000" pitchFamily="2" charset="2"/>
              <a:buChar char="Ø"/>
            </a:pPr>
            <a:r>
              <a:rPr lang="zh-CN" altLang="en-US" dirty="0">
                <a:solidFill>
                  <a:schemeClr val="tx1">
                    <a:lumMod val="95000"/>
                    <a:lumOff val="5000"/>
                  </a:schemeClr>
                </a:solidFill>
              </a:rPr>
              <a:t>简单</a:t>
            </a: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窗口函数更易于使用。在上面的示例中，与使用聚合函数然后合并结果相比，使用窗口函数仅需要多一行就可以获得所需要的结果。</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a:buFont typeface="Wingdings" panose="05000000000000000000" pitchFamily="2" charset="2"/>
              <a:buChar char="Ø"/>
            </a:pPr>
            <a:r>
              <a:rPr lang="zh-CN" altLang="en-US" dirty="0">
                <a:solidFill>
                  <a:schemeClr val="tx1">
                    <a:lumMod val="95000"/>
                    <a:lumOff val="5000"/>
                  </a:schemeClr>
                </a:solidFill>
              </a:rPr>
              <a:t>快速</a:t>
            </a: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这一点与上一点相关，使用窗口函数比使用替代方法要快得多。当你处理成百上千个千兆字节的数据时，这非常有用。</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a:buFont typeface="Wingdings" panose="05000000000000000000" pitchFamily="2" charset="2"/>
              <a:buChar char="Ø"/>
            </a:pPr>
            <a:r>
              <a:rPr lang="zh-CN" altLang="en-US" dirty="0">
                <a:solidFill>
                  <a:schemeClr val="tx1">
                    <a:lumMod val="95000"/>
                    <a:lumOff val="5000"/>
                  </a:schemeClr>
                </a:solidFill>
              </a:rPr>
              <a:t>多功能性</a:t>
            </a: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最重要的是，窗口函数具有多种功能，比如，添加移动平均线，添加行号和滞后数据，等等。</a:t>
            </a:r>
          </a:p>
        </p:txBody>
      </p:sp>
    </p:spTree>
    <p:extLst>
      <p:ext uri="{BB962C8B-B14F-4D97-AF65-F5344CB8AC3E}">
        <p14:creationId xmlns:p14="http://schemas.microsoft.com/office/powerpoint/2010/main" val="182625950"/>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6</a:t>
            </a:r>
            <a:r>
              <a:rPr lang="zh-CN" altLang="en-US" dirty="0"/>
              <a:t>、</a:t>
            </a:r>
            <a:r>
              <a:rPr lang="en-US" altLang="zh-CN" dirty="0"/>
              <a:t>Range</a:t>
            </a:r>
            <a:r>
              <a:rPr lang="zh-CN" altLang="en-US" dirty="0"/>
              <a:t>使用</a:t>
            </a:r>
            <a:r>
              <a:rPr lang="en-US" altLang="zh-CN" dirty="0"/>
              <a:t>BETWEEN AND</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和使用 </a:t>
            </a:r>
            <a:r>
              <a:rPr lang="en-US" altLang="zh-CN" dirty="0">
                <a:solidFill>
                  <a:schemeClr val="tx1">
                    <a:lumMod val="75000"/>
                    <a:lumOff val="25000"/>
                  </a:schemeClr>
                </a:solidFill>
              </a:rPr>
              <a:t>`ROWS`</a:t>
            </a:r>
            <a:r>
              <a:rPr lang="zh-CN" altLang="en-US" dirty="0">
                <a:solidFill>
                  <a:schemeClr val="tx1">
                    <a:lumMod val="75000"/>
                    <a:lumOff val="25000"/>
                  </a:schemeClr>
                </a:solidFill>
              </a:rPr>
              <a:t>一样，使用</a:t>
            </a:r>
            <a:r>
              <a:rPr lang="en-US" altLang="zh-CN" dirty="0">
                <a:solidFill>
                  <a:schemeClr val="tx1">
                    <a:lumMod val="75000"/>
                    <a:lumOff val="25000"/>
                  </a:schemeClr>
                </a:solidFill>
              </a:rPr>
              <a:t>`RANGE` </a:t>
            </a:r>
            <a:r>
              <a:rPr lang="zh-CN" altLang="en-US" dirty="0">
                <a:solidFill>
                  <a:schemeClr val="tx1">
                    <a:lumMod val="75000"/>
                    <a:lumOff val="25000"/>
                  </a:schemeClr>
                </a:solidFill>
              </a:rPr>
              <a:t>一样可以通过 </a:t>
            </a:r>
            <a:r>
              <a:rPr lang="en-US" altLang="zh-CN" dirty="0">
                <a:solidFill>
                  <a:schemeClr val="tx1">
                    <a:lumMod val="75000"/>
                    <a:lumOff val="25000"/>
                  </a:schemeClr>
                </a:solidFill>
              </a:rPr>
              <a:t>`BETWEEN ... AND...` </a:t>
            </a:r>
            <a:r>
              <a:rPr lang="zh-CN" altLang="en-US" dirty="0">
                <a:solidFill>
                  <a:schemeClr val="tx1">
                    <a:lumMod val="75000"/>
                    <a:lumOff val="25000"/>
                  </a:schemeClr>
                </a:solidFill>
              </a:rPr>
              <a:t>来自定义窗口</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在使用</a:t>
            </a:r>
            <a:r>
              <a:rPr lang="en-US" altLang="zh-CN" dirty="0">
                <a:solidFill>
                  <a:schemeClr val="tx1">
                    <a:lumMod val="75000"/>
                    <a:lumOff val="25000"/>
                  </a:schemeClr>
                </a:solidFill>
              </a:rPr>
              <a:t>`RANGE` </a:t>
            </a:r>
            <a:r>
              <a:rPr lang="zh-CN" altLang="en-US" dirty="0">
                <a:solidFill>
                  <a:schemeClr val="tx1">
                    <a:lumMod val="75000"/>
                    <a:lumOff val="25000"/>
                  </a:schemeClr>
                </a:solidFill>
              </a:rPr>
              <a:t>时，我们一般用</a:t>
            </a:r>
            <a:endParaRPr lang="en-US" altLang="zh-CN" dirty="0">
              <a:solidFill>
                <a:schemeClr val="tx1">
                  <a:lumMod val="75000"/>
                  <a:lumOff val="25000"/>
                </a:schemeClr>
              </a:solidFill>
            </a:endParaRPr>
          </a:p>
          <a:p>
            <a:pPr lvl="1">
              <a:buFont typeface="Wingdings" panose="05000000000000000000" pitchFamily="2" charset="2"/>
              <a:buChar char="p"/>
            </a:pPr>
            <a:r>
              <a:rPr lang="en-US" altLang="zh-CN" dirty="0">
                <a:solidFill>
                  <a:schemeClr val="tx1">
                    <a:lumMod val="75000"/>
                    <a:lumOff val="25000"/>
                  </a:schemeClr>
                </a:solidFill>
              </a:rPr>
              <a:t>`</a:t>
            </a:r>
            <a:r>
              <a:rPr lang="en-US" altLang="zh-CN" dirty="0">
                <a:solidFill>
                  <a:srgbClr val="C00000"/>
                </a:solidFill>
              </a:rPr>
              <a:t>RANGE UNBOUNDED PRECEDING</a:t>
            </a:r>
            <a:r>
              <a:rPr lang="en-US" altLang="zh-CN" dirty="0">
                <a:solidFill>
                  <a:schemeClr val="tx1">
                    <a:lumMod val="75000"/>
                    <a:lumOff val="25000"/>
                  </a:schemeClr>
                </a:solidFill>
              </a:rPr>
              <a:t>` </a:t>
            </a:r>
          </a:p>
          <a:p>
            <a:pPr lvl="1">
              <a:buFont typeface="Wingdings" panose="05000000000000000000" pitchFamily="2" charset="2"/>
              <a:buChar char="p"/>
            </a:pPr>
            <a:r>
              <a:rPr lang="en-US" altLang="zh-CN" dirty="0">
                <a:solidFill>
                  <a:schemeClr val="tx1">
                    <a:lumMod val="75000"/>
                    <a:lumOff val="25000"/>
                  </a:schemeClr>
                </a:solidFill>
              </a:rPr>
              <a:t>`</a:t>
            </a:r>
            <a:r>
              <a:rPr lang="en-US" altLang="zh-CN" dirty="0">
                <a:solidFill>
                  <a:srgbClr val="C00000"/>
                </a:solidFill>
              </a:rPr>
              <a:t>RANGE BETWEEN CURRENT ROW AND UNBOUNDED FOLLOWING</a:t>
            </a:r>
            <a:r>
              <a:rPr lang="en-US" altLang="zh-CN" dirty="0">
                <a:solidFill>
                  <a:schemeClr val="tx1">
                    <a:lumMod val="75000"/>
                    <a:lumOff val="25000"/>
                  </a:schemeClr>
                </a:solidFill>
              </a:rPr>
              <a:t>`</a:t>
            </a:r>
          </a:p>
          <a:p>
            <a:pPr lvl="1">
              <a:buFont typeface="Wingdings" panose="05000000000000000000" pitchFamily="2" charset="2"/>
              <a:buChar char="p"/>
            </a:pPr>
            <a:r>
              <a:rPr lang="en-US" altLang="zh-CN" dirty="0">
                <a:solidFill>
                  <a:schemeClr val="tx1">
                    <a:lumMod val="75000"/>
                    <a:lumOff val="25000"/>
                  </a:schemeClr>
                </a:solidFill>
              </a:rPr>
              <a:t>`</a:t>
            </a:r>
            <a:r>
              <a:rPr lang="en-US" altLang="zh-CN" dirty="0">
                <a:solidFill>
                  <a:srgbClr val="C00000"/>
                </a:solidFill>
              </a:rPr>
              <a:t>RANGE CURRENT ROW</a:t>
            </a:r>
            <a:r>
              <a:rPr lang="en-US" altLang="zh-CN" dirty="0">
                <a:solidFill>
                  <a:schemeClr val="tx1">
                    <a:lumMod val="75000"/>
                    <a:lumOff val="25000"/>
                  </a:schemeClr>
                </a:solidFill>
              </a:rPr>
              <a:t>`</a:t>
            </a:r>
          </a:p>
          <a:p>
            <a:pPr marL="1225" indent="0">
              <a:buNone/>
            </a:pP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但是在使用</a:t>
            </a:r>
            <a:r>
              <a:rPr lang="en-US" altLang="zh-CN" dirty="0">
                <a:solidFill>
                  <a:schemeClr val="tx1">
                    <a:lumMod val="75000"/>
                    <a:lumOff val="25000"/>
                  </a:schemeClr>
                </a:solidFill>
              </a:rPr>
              <a:t>`RANGE` </a:t>
            </a:r>
            <a:r>
              <a:rPr lang="zh-CN" altLang="en-US" dirty="0">
                <a:solidFill>
                  <a:schemeClr val="tx1">
                    <a:lumMod val="75000"/>
                    <a:lumOff val="25000"/>
                  </a:schemeClr>
                </a:solidFill>
              </a:rPr>
              <a:t>确定窗口大小是，一般 </a:t>
            </a:r>
            <a:r>
              <a:rPr lang="zh-CN" altLang="en-US" dirty="0">
                <a:solidFill>
                  <a:srgbClr val="C00000"/>
                </a:solidFill>
              </a:rPr>
              <a:t>不与 </a:t>
            </a:r>
            <a:r>
              <a:rPr lang="en-US" altLang="zh-CN" dirty="0">
                <a:solidFill>
                  <a:srgbClr val="C00000"/>
                </a:solidFill>
              </a:rPr>
              <a:t>n PRECEDING </a:t>
            </a:r>
            <a:r>
              <a:rPr lang="zh-CN" altLang="en-US" dirty="0">
                <a:solidFill>
                  <a:srgbClr val="C00000"/>
                </a:solidFill>
              </a:rPr>
              <a:t>或 </a:t>
            </a:r>
            <a:r>
              <a:rPr lang="en-US" altLang="zh-CN" dirty="0">
                <a:solidFill>
                  <a:srgbClr val="C00000"/>
                </a:solidFill>
              </a:rPr>
              <a:t>n FOLLOWING</a:t>
            </a:r>
            <a:r>
              <a:rPr lang="en-US" altLang="zh-CN" dirty="0">
                <a:solidFill>
                  <a:schemeClr val="tx1">
                    <a:lumMod val="75000"/>
                    <a:lumOff val="25000"/>
                  </a:schemeClr>
                </a:solidFill>
              </a:rPr>
              <a:t> </a:t>
            </a:r>
            <a:r>
              <a:rPr lang="zh-CN" altLang="en-US" dirty="0">
                <a:solidFill>
                  <a:schemeClr val="tx1">
                    <a:lumMod val="75000"/>
                    <a:lumOff val="25000"/>
                  </a:schemeClr>
                </a:solidFill>
              </a:rPr>
              <a:t>一起使用</a:t>
            </a:r>
            <a:endParaRPr lang="en-US" altLang="zh-CN" dirty="0">
              <a:solidFill>
                <a:schemeClr val="tx1">
                  <a:lumMod val="75000"/>
                  <a:lumOff val="25000"/>
                </a:schemeClr>
              </a:solidFill>
            </a:endParaRPr>
          </a:p>
          <a:p>
            <a:pPr lvl="1">
              <a:buFont typeface="Wingdings" panose="05000000000000000000" pitchFamily="2" charset="2"/>
              <a:buChar char="p"/>
            </a:pPr>
            <a:r>
              <a:rPr lang="zh-CN" altLang="en-US" dirty="0">
                <a:solidFill>
                  <a:schemeClr val="tx1">
                    <a:lumMod val="75000"/>
                    <a:lumOff val="25000"/>
                  </a:schemeClr>
                </a:solidFill>
              </a:rPr>
              <a:t>使用</a:t>
            </a:r>
            <a:r>
              <a:rPr lang="en-US" altLang="zh-CN" dirty="0">
                <a:solidFill>
                  <a:schemeClr val="tx1">
                    <a:lumMod val="75000"/>
                    <a:lumOff val="25000"/>
                  </a:schemeClr>
                </a:solidFill>
              </a:rPr>
              <a:t>ROWS</a:t>
            </a:r>
            <a:r>
              <a:rPr lang="zh-CN" altLang="en-US" dirty="0">
                <a:solidFill>
                  <a:schemeClr val="tx1">
                    <a:lumMod val="75000"/>
                    <a:lumOff val="25000"/>
                  </a:schemeClr>
                </a:solidFill>
              </a:rPr>
              <a:t>，通过当前行计算前</a:t>
            </a:r>
            <a:r>
              <a:rPr lang="en-US" altLang="zh-CN" dirty="0">
                <a:solidFill>
                  <a:schemeClr val="tx1">
                    <a:lumMod val="75000"/>
                    <a:lumOff val="25000"/>
                  </a:schemeClr>
                </a:solidFill>
              </a:rPr>
              <a:t>n</a:t>
            </a:r>
            <a:r>
              <a:rPr lang="zh-CN" altLang="en-US" dirty="0">
                <a:solidFill>
                  <a:schemeClr val="tx1">
                    <a:lumMod val="75000"/>
                    <a:lumOff val="25000"/>
                  </a:schemeClr>
                </a:solidFill>
              </a:rPr>
              <a:t>行</a:t>
            </a:r>
            <a:r>
              <a:rPr lang="en-US" altLang="zh-CN" dirty="0">
                <a:solidFill>
                  <a:schemeClr val="tx1">
                    <a:lumMod val="75000"/>
                    <a:lumOff val="25000"/>
                  </a:schemeClr>
                </a:solidFill>
              </a:rPr>
              <a:t>/</a:t>
            </a:r>
            <a:r>
              <a:rPr lang="zh-CN" altLang="en-US" dirty="0">
                <a:solidFill>
                  <a:schemeClr val="tx1">
                    <a:lumMod val="75000"/>
                    <a:lumOff val="25000"/>
                  </a:schemeClr>
                </a:solidFill>
              </a:rPr>
              <a:t>后</a:t>
            </a:r>
            <a:r>
              <a:rPr lang="en-US" altLang="zh-CN" dirty="0">
                <a:solidFill>
                  <a:schemeClr val="tx1">
                    <a:lumMod val="75000"/>
                    <a:lumOff val="25000"/>
                  </a:schemeClr>
                </a:solidFill>
              </a:rPr>
              <a:t>n</a:t>
            </a:r>
            <a:r>
              <a:rPr lang="zh-CN" altLang="en-US" dirty="0">
                <a:solidFill>
                  <a:schemeClr val="tx1">
                    <a:lumMod val="75000"/>
                    <a:lumOff val="25000"/>
                  </a:schemeClr>
                </a:solidFill>
              </a:rPr>
              <a:t>行，很容易确定窗口大小</a:t>
            </a:r>
            <a:endParaRPr lang="en-US" altLang="zh-CN" dirty="0">
              <a:solidFill>
                <a:schemeClr val="tx1">
                  <a:lumMod val="75000"/>
                  <a:lumOff val="25000"/>
                </a:schemeClr>
              </a:solidFill>
            </a:endParaRPr>
          </a:p>
          <a:p>
            <a:pPr lvl="1">
              <a:buFont typeface="Wingdings" panose="05000000000000000000" pitchFamily="2" charset="2"/>
              <a:buChar char="p"/>
            </a:pPr>
            <a:r>
              <a:rPr lang="zh-CN" altLang="en-US" dirty="0">
                <a:solidFill>
                  <a:schemeClr val="tx1">
                    <a:lumMod val="75000"/>
                    <a:lumOff val="25000"/>
                  </a:schemeClr>
                </a:solidFill>
              </a:rPr>
              <a:t>使用</a:t>
            </a:r>
            <a:r>
              <a:rPr lang="en-US" altLang="zh-CN" dirty="0">
                <a:solidFill>
                  <a:schemeClr val="tx1">
                    <a:lumMod val="75000"/>
                    <a:lumOff val="25000"/>
                  </a:schemeClr>
                </a:solidFill>
              </a:rPr>
              <a:t>RANGE</a:t>
            </a:r>
            <a:r>
              <a:rPr lang="zh-CN" altLang="en-US" dirty="0">
                <a:solidFill>
                  <a:schemeClr val="tx1">
                    <a:lumMod val="75000"/>
                    <a:lumOff val="25000"/>
                  </a:schemeClr>
                </a:solidFill>
              </a:rPr>
              <a:t>，是通过行值来进行判断，如果使用 </a:t>
            </a:r>
            <a:r>
              <a:rPr lang="en-US" altLang="zh-CN" dirty="0">
                <a:solidFill>
                  <a:srgbClr val="C00000"/>
                </a:solidFill>
              </a:rPr>
              <a:t>3 PRECEDING </a:t>
            </a:r>
            <a:r>
              <a:rPr lang="zh-CN" altLang="en-US" dirty="0">
                <a:solidFill>
                  <a:srgbClr val="C00000"/>
                </a:solidFill>
              </a:rPr>
              <a:t>或 </a:t>
            </a:r>
            <a:r>
              <a:rPr lang="en-US" altLang="zh-CN" dirty="0">
                <a:solidFill>
                  <a:srgbClr val="C00000"/>
                </a:solidFill>
              </a:rPr>
              <a:t>3 FOLLOWING</a:t>
            </a:r>
            <a:r>
              <a:rPr lang="en-US" altLang="zh-CN" dirty="0">
                <a:solidFill>
                  <a:schemeClr val="tx1">
                    <a:lumMod val="75000"/>
                    <a:lumOff val="25000"/>
                  </a:schemeClr>
                </a:solidFill>
              </a:rPr>
              <a:t> </a:t>
            </a:r>
            <a:r>
              <a:rPr lang="zh-CN" altLang="en-US" dirty="0">
                <a:solidFill>
                  <a:schemeClr val="tx1">
                    <a:lumMod val="75000"/>
                    <a:lumOff val="25000"/>
                  </a:schemeClr>
                </a:solidFill>
              </a:rPr>
              <a:t>需要对</a:t>
            </a:r>
            <a:r>
              <a:rPr lang="zh-CN" altLang="en-US" dirty="0">
                <a:solidFill>
                  <a:srgbClr val="C00000"/>
                </a:solidFill>
              </a:rPr>
              <a:t>当前行的值进行</a:t>
            </a:r>
            <a:r>
              <a:rPr lang="en-US" altLang="zh-CN" dirty="0">
                <a:solidFill>
                  <a:srgbClr val="C00000"/>
                </a:solidFill>
              </a:rPr>
              <a:t>-3 </a:t>
            </a:r>
            <a:r>
              <a:rPr lang="zh-CN" altLang="en-US" dirty="0">
                <a:solidFill>
                  <a:srgbClr val="C00000"/>
                </a:solidFill>
              </a:rPr>
              <a:t>或者</a:t>
            </a:r>
            <a:r>
              <a:rPr lang="en-US" altLang="zh-CN" dirty="0">
                <a:solidFill>
                  <a:srgbClr val="C00000"/>
                </a:solidFill>
              </a:rPr>
              <a:t>+3</a:t>
            </a:r>
            <a:r>
              <a:rPr lang="zh-CN" altLang="en-US" dirty="0">
                <a:solidFill>
                  <a:schemeClr val="tx1">
                    <a:lumMod val="75000"/>
                    <a:lumOff val="25000"/>
                  </a:schemeClr>
                </a:solidFill>
              </a:rPr>
              <a:t>操作，具体能选中几行很难确定，通过</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我们希望定义的窗口大小是固定的、可预期的，但</a:t>
            </a:r>
            <a:r>
              <a:rPr lang="zh-CN" altLang="en-US" dirty="0">
                <a:solidFill>
                  <a:srgbClr val="C00000"/>
                </a:solidFill>
              </a:rPr>
              <a:t>当</a:t>
            </a:r>
            <a:r>
              <a:rPr lang="en-US" altLang="zh-CN" dirty="0">
                <a:solidFill>
                  <a:srgbClr val="C00000"/>
                </a:solidFill>
              </a:rPr>
              <a:t>RANGE </a:t>
            </a:r>
            <a:r>
              <a:rPr lang="zh-CN" altLang="en-US" dirty="0">
                <a:solidFill>
                  <a:srgbClr val="C00000"/>
                </a:solidFill>
              </a:rPr>
              <a:t>和 </a:t>
            </a:r>
            <a:r>
              <a:rPr lang="en-US" altLang="zh-CN" dirty="0">
                <a:solidFill>
                  <a:srgbClr val="C00000"/>
                </a:solidFill>
              </a:rPr>
              <a:t>n PRECEDING </a:t>
            </a:r>
            <a:r>
              <a:rPr lang="zh-CN" altLang="en-US" dirty="0">
                <a:solidFill>
                  <a:srgbClr val="C00000"/>
                </a:solidFill>
              </a:rPr>
              <a:t>或 </a:t>
            </a:r>
            <a:r>
              <a:rPr lang="en-US" altLang="zh-CN" dirty="0">
                <a:solidFill>
                  <a:srgbClr val="C00000"/>
                </a:solidFill>
              </a:rPr>
              <a:t>n FOLLOWING </a:t>
            </a:r>
            <a:r>
              <a:rPr lang="zh-CN" altLang="en-US" dirty="0">
                <a:solidFill>
                  <a:srgbClr val="C00000"/>
                </a:solidFill>
              </a:rPr>
              <a:t>具体会选中几行数据，跟随每行取值不同而发生变化，窗口大小很可能不固定。</a:t>
            </a:r>
            <a:endParaRPr lang="en-US" altLang="zh-CN" dirty="0">
              <a:solidFill>
                <a:srgbClr val="C00000"/>
              </a:solidFill>
            </a:endParaRPr>
          </a:p>
        </p:txBody>
      </p:sp>
    </p:spTree>
    <p:extLst>
      <p:ext uri="{BB962C8B-B14F-4D97-AF65-F5344CB8AC3E}">
        <p14:creationId xmlns:p14="http://schemas.microsoft.com/office/powerpoint/2010/main" val="30349684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a:t>
            </a:r>
            <a:r>
              <a:rPr lang="en-US" altLang="zh-CN" dirty="0" err="1">
                <a:solidFill>
                  <a:schemeClr val="tx1">
                    <a:lumMod val="75000"/>
                    <a:lumOff val="25000"/>
                  </a:schemeClr>
                </a:solidFill>
              </a:rPr>
              <a:t>product_id</a:t>
            </a:r>
            <a:r>
              <a:rPr lang="en-US" altLang="zh-CN" dirty="0">
                <a:solidFill>
                  <a:schemeClr val="tx1">
                    <a:lumMod val="75000"/>
                    <a:lumOff val="25000"/>
                  </a:schemeClr>
                </a:solidFill>
              </a:rPr>
              <a:t> </a:t>
            </a:r>
            <a:r>
              <a:rPr lang="zh-CN" altLang="en-US" dirty="0">
                <a:solidFill>
                  <a:schemeClr val="tx1">
                    <a:lumMod val="75000"/>
                    <a:lumOff val="25000"/>
                  </a:schemeClr>
                </a:solidFill>
              </a:rPr>
              <a:t>为</a:t>
            </a:r>
            <a:r>
              <a:rPr lang="en-US" altLang="zh-CN" dirty="0">
                <a:solidFill>
                  <a:schemeClr val="tx1">
                    <a:lumMod val="75000"/>
                    <a:lumOff val="25000"/>
                  </a:schemeClr>
                </a:solidFill>
              </a:rPr>
              <a:t>7 </a:t>
            </a:r>
            <a:r>
              <a:rPr lang="zh-CN" altLang="en-US" dirty="0">
                <a:solidFill>
                  <a:schemeClr val="tx1">
                    <a:lumMod val="75000"/>
                    <a:lumOff val="25000"/>
                  </a:schemeClr>
                </a:solidFill>
              </a:rPr>
              <a:t>的产品的库存变化，</a:t>
            </a:r>
            <a:r>
              <a:rPr lang="en-US" altLang="zh-CN" dirty="0">
                <a:solidFill>
                  <a:schemeClr val="tx1">
                    <a:lumMod val="75000"/>
                    <a:lumOff val="25000"/>
                  </a:schemeClr>
                </a:solidFill>
              </a:rPr>
              <a:t>- </a:t>
            </a:r>
            <a:r>
              <a:rPr lang="zh-CN" altLang="en-US" dirty="0">
                <a:solidFill>
                  <a:schemeClr val="tx1">
                    <a:lumMod val="75000"/>
                    <a:lumOff val="25000"/>
                  </a:schemeClr>
                </a:solidFill>
              </a:rPr>
              <a:t>统计返回如下内容：</a:t>
            </a:r>
            <a:r>
              <a:rPr lang="en-US" altLang="zh-CN" dirty="0">
                <a:solidFill>
                  <a:schemeClr val="tx1">
                    <a:lumMod val="75000"/>
                    <a:lumOff val="25000"/>
                  </a:schemeClr>
                </a:solidFill>
              </a:rPr>
              <a:t>`</a:t>
            </a:r>
            <a:r>
              <a:rPr lang="en-US" altLang="zh-CN" dirty="0">
                <a:solidFill>
                  <a:srgbClr val="C00000"/>
                </a:solidFill>
              </a:rPr>
              <a:t>id</a:t>
            </a:r>
            <a:r>
              <a:rPr lang="en-US" altLang="zh-CN" dirty="0">
                <a:solidFill>
                  <a:schemeClr val="tx1">
                    <a:lumMod val="75000"/>
                    <a:lumOff val="25000"/>
                  </a:schemeClr>
                </a:solidFill>
              </a:rPr>
              <a:t>`</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en-US" altLang="zh-CN" dirty="0">
                <a:solidFill>
                  <a:srgbClr val="C00000"/>
                </a:solidFill>
              </a:rPr>
              <a:t>quantity</a:t>
            </a:r>
            <a:r>
              <a:rPr lang="en-US" altLang="zh-CN" dirty="0">
                <a:solidFill>
                  <a:schemeClr val="tx1">
                    <a:lumMod val="75000"/>
                    <a:lumOff val="25000"/>
                  </a:schemeClr>
                </a:solidFill>
              </a:rPr>
              <a:t>`</a:t>
            </a:r>
            <a:r>
              <a:rPr lang="zh-CN" altLang="en-US" dirty="0">
                <a:solidFill>
                  <a:schemeClr val="tx1">
                    <a:lumMod val="75000"/>
                    <a:lumOff val="25000"/>
                  </a:schemeClr>
                </a:solidFill>
              </a:rPr>
              <a:t>， </a:t>
            </a:r>
            <a:r>
              <a:rPr lang="en-US" altLang="zh-CN" dirty="0">
                <a:solidFill>
                  <a:schemeClr val="tx1">
                    <a:lumMod val="75000"/>
                    <a:lumOff val="25000"/>
                  </a:schemeClr>
                </a:solidFill>
              </a:rPr>
              <a:t>`</a:t>
            </a:r>
            <a:r>
              <a:rPr lang="en-US" altLang="zh-CN" dirty="0">
                <a:solidFill>
                  <a:srgbClr val="C00000"/>
                </a:solidFill>
              </a:rPr>
              <a:t>changed</a:t>
            </a:r>
            <a:r>
              <a:rPr lang="en-US" altLang="zh-CN" dirty="0">
                <a:solidFill>
                  <a:schemeClr val="tx1">
                    <a:lumMod val="75000"/>
                    <a:lumOff val="25000"/>
                  </a:schemeClr>
                </a:solidFill>
              </a:rPr>
              <a:t>` </a:t>
            </a:r>
            <a:r>
              <a:rPr lang="zh-CN" altLang="en-US" dirty="0">
                <a:solidFill>
                  <a:schemeClr val="tx1">
                    <a:lumMod val="75000"/>
                    <a:lumOff val="25000"/>
                  </a:schemeClr>
                </a:solidFill>
              </a:rPr>
              <a:t>（变化日期），每天库存变化的次数</a:t>
            </a:r>
            <a:r>
              <a:rPr lang="en-US" altLang="zh-CN" dirty="0">
                <a:solidFill>
                  <a:schemeClr val="tx1">
                    <a:lumMod val="75000"/>
                    <a:lumOff val="25000"/>
                  </a:schemeClr>
                </a:solidFill>
              </a:rPr>
              <a:t>`</a:t>
            </a:r>
            <a:r>
              <a:rPr lang="en-US" altLang="zh-CN" dirty="0">
                <a:solidFill>
                  <a:srgbClr val="C00000"/>
                </a:solidFill>
              </a:rPr>
              <a:t>count</a:t>
            </a:r>
            <a:r>
              <a:rPr lang="en-US" altLang="zh-CN" dirty="0">
                <a:solidFill>
                  <a:schemeClr val="tx1">
                    <a:lumMod val="75000"/>
                    <a:lumOff val="25000"/>
                  </a:schemeClr>
                </a:solidFill>
              </a:rPr>
              <a:t>`</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rgbClr val="C00000"/>
              </a:solidFill>
            </a:endParaRPr>
          </a:p>
        </p:txBody>
      </p:sp>
      <p:sp>
        <p:nvSpPr>
          <p:cNvPr id="5" name="TextBox 3">
            <a:extLst>
              <a:ext uri="{FF2B5EF4-FFF2-40B4-BE49-F238E27FC236}">
                <a16:creationId xmlns:a16="http://schemas.microsoft.com/office/drawing/2014/main" id="{3EBE4FAE-B41E-4093-B450-E5F4BAE517A7}"/>
              </a:ext>
            </a:extLst>
          </p:cNvPr>
          <p:cNvSpPr txBox="1"/>
          <p:nvPr/>
        </p:nvSpPr>
        <p:spPr>
          <a:xfrm>
            <a:off x="808156" y="2433688"/>
            <a:ext cx="10575688"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quantity,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changed,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OVER(ORDER BY changed RANGE CURRENT ROW) AS `count`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stock_change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product_id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7;</a:t>
            </a:r>
          </a:p>
        </p:txBody>
      </p:sp>
      <p:pic>
        <p:nvPicPr>
          <p:cNvPr id="9" name="图片 8">
            <a:extLst>
              <a:ext uri="{FF2B5EF4-FFF2-40B4-BE49-F238E27FC236}">
                <a16:creationId xmlns:a16="http://schemas.microsoft.com/office/drawing/2014/main" id="{A3A42520-6983-4D48-AE52-097E2AD3ADA6}"/>
              </a:ext>
            </a:extLst>
          </p:cNvPr>
          <p:cNvPicPr>
            <a:picLocks noChangeAspect="1"/>
          </p:cNvPicPr>
          <p:nvPr/>
        </p:nvPicPr>
        <p:blipFill>
          <a:blip r:embed="rId3"/>
          <a:stretch>
            <a:fillRect/>
          </a:stretch>
        </p:blipFill>
        <p:spPr>
          <a:xfrm>
            <a:off x="769243" y="4391252"/>
            <a:ext cx="10652324" cy="2252566"/>
          </a:xfrm>
          <a:prstGeom prst="rect">
            <a:avLst/>
          </a:prstGeom>
        </p:spPr>
      </p:pic>
    </p:spTree>
    <p:extLst>
      <p:ext uri="{BB962C8B-B14F-4D97-AF65-F5344CB8AC3E}">
        <p14:creationId xmlns:p14="http://schemas.microsoft.com/office/powerpoint/2010/main" val="35715025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8</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需求：统计每个产品的库存变化情况，返回如下字段</a:t>
            </a:r>
            <a:r>
              <a:rPr lang="en-US" altLang="zh-CN" dirty="0">
                <a:solidFill>
                  <a:schemeClr val="tx1">
                    <a:lumMod val="75000"/>
                    <a:lumOff val="25000"/>
                  </a:schemeClr>
                </a:solidFill>
              </a:rPr>
              <a:t> `</a:t>
            </a:r>
            <a:r>
              <a:rPr lang="en-US" altLang="zh-CN" dirty="0">
                <a:solidFill>
                  <a:srgbClr val="C00000"/>
                </a:solidFill>
              </a:rPr>
              <a:t>id</a:t>
            </a:r>
            <a:r>
              <a:rPr lang="en-US" altLang="zh-CN" dirty="0">
                <a:solidFill>
                  <a:schemeClr val="tx1">
                    <a:lumMod val="75000"/>
                    <a:lumOff val="25000"/>
                  </a:schemeClr>
                </a:solidFill>
              </a:rPr>
              <a:t>`, `</a:t>
            </a:r>
            <a:r>
              <a:rPr lang="en-US" altLang="zh-CN" dirty="0" err="1">
                <a:solidFill>
                  <a:srgbClr val="C00000"/>
                </a:solidFill>
              </a:rPr>
              <a:t>product_id</a:t>
            </a:r>
            <a:r>
              <a:rPr lang="en-US" altLang="zh-CN" dirty="0">
                <a:solidFill>
                  <a:schemeClr val="tx1">
                    <a:lumMod val="75000"/>
                    <a:lumOff val="25000"/>
                  </a:schemeClr>
                </a:solidFill>
              </a:rPr>
              <a:t>`, `</a:t>
            </a:r>
            <a:r>
              <a:rPr lang="en-US" altLang="zh-CN" dirty="0">
                <a:solidFill>
                  <a:srgbClr val="C00000"/>
                </a:solidFill>
              </a:rPr>
              <a:t>quantity</a:t>
            </a:r>
            <a:r>
              <a:rPr lang="en-US" altLang="zh-CN" dirty="0">
                <a:solidFill>
                  <a:schemeClr val="tx1">
                    <a:lumMod val="75000"/>
                    <a:lumOff val="25000"/>
                  </a:schemeClr>
                </a:solidFill>
              </a:rPr>
              <a:t>`, `</a:t>
            </a:r>
            <a:r>
              <a:rPr lang="en-US" altLang="zh-CN" dirty="0">
                <a:solidFill>
                  <a:srgbClr val="C00000"/>
                </a:solidFill>
              </a:rPr>
              <a:t>changed</a:t>
            </a:r>
            <a:r>
              <a:rPr lang="en-US" altLang="zh-CN" dirty="0">
                <a:solidFill>
                  <a:schemeClr val="tx1">
                    <a:lumMod val="75000"/>
                    <a:lumOff val="25000"/>
                  </a:schemeClr>
                </a:solidFill>
              </a:rPr>
              <a:t>` </a:t>
            </a:r>
            <a:r>
              <a:rPr lang="zh-CN" altLang="en-US" dirty="0">
                <a:solidFill>
                  <a:schemeClr val="tx1">
                    <a:lumMod val="75000"/>
                    <a:lumOff val="25000"/>
                  </a:schemeClr>
                </a:solidFill>
              </a:rPr>
              <a:t>（库存变化发生日期），每件产品变化的总量</a:t>
            </a:r>
            <a:r>
              <a:rPr lang="en-US" altLang="zh-CN" dirty="0">
                <a:solidFill>
                  <a:schemeClr val="tx1">
                    <a:lumMod val="75000"/>
                    <a:lumOff val="25000"/>
                  </a:schemeClr>
                </a:solidFill>
              </a:rPr>
              <a:t>`</a:t>
            </a:r>
            <a:r>
              <a:rPr lang="en-US" altLang="zh-CN" dirty="0">
                <a:solidFill>
                  <a:srgbClr val="C00000"/>
                </a:solidFill>
              </a:rPr>
              <a:t>sum</a:t>
            </a:r>
            <a:r>
              <a:rPr lang="en-US" altLang="zh-CN" dirty="0">
                <a:solidFill>
                  <a:schemeClr val="tx1">
                    <a:lumMod val="75000"/>
                    <a:lumOff val="25000"/>
                  </a:schemeClr>
                </a:solidFill>
              </a:rPr>
              <a:t>`</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rgbClr val="C00000"/>
              </a:solidFill>
            </a:endParaRPr>
          </a:p>
        </p:txBody>
      </p:sp>
      <p:sp>
        <p:nvSpPr>
          <p:cNvPr id="5" name="TextBox 3">
            <a:extLst>
              <a:ext uri="{FF2B5EF4-FFF2-40B4-BE49-F238E27FC236}">
                <a16:creationId xmlns:a16="http://schemas.microsoft.com/office/drawing/2014/main" id="{3EBE4FAE-B41E-4093-B450-E5F4BAE517A7}"/>
              </a:ext>
            </a:extLst>
          </p:cNvPr>
          <p:cNvSpPr txBox="1"/>
          <p:nvPr/>
        </p:nvSpPr>
        <p:spPr>
          <a:xfrm>
            <a:off x="808156" y="2425115"/>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changed,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OVER(ORDER BY changed RANGE UNBOUNDED PRECEDING) AS `count`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stock_change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图片 6">
            <a:extLst>
              <a:ext uri="{FF2B5EF4-FFF2-40B4-BE49-F238E27FC236}">
                <a16:creationId xmlns:a16="http://schemas.microsoft.com/office/drawing/2014/main" id="{62080203-2DCF-414D-A705-2E17F22E716E}"/>
              </a:ext>
            </a:extLst>
          </p:cNvPr>
          <p:cNvPicPr>
            <a:picLocks noChangeAspect="1"/>
          </p:cNvPicPr>
          <p:nvPr/>
        </p:nvPicPr>
        <p:blipFill rotWithShape="1">
          <a:blip r:embed="rId3"/>
          <a:srcRect b="16818"/>
          <a:stretch/>
        </p:blipFill>
        <p:spPr>
          <a:xfrm>
            <a:off x="808156" y="3986721"/>
            <a:ext cx="10575688" cy="2726226"/>
          </a:xfrm>
          <a:prstGeom prst="rect">
            <a:avLst/>
          </a:prstGeom>
        </p:spPr>
      </p:pic>
    </p:spTree>
    <p:extLst>
      <p:ext uri="{BB962C8B-B14F-4D97-AF65-F5344CB8AC3E}">
        <p14:creationId xmlns:p14="http://schemas.microsoft.com/office/powerpoint/2010/main" val="31002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9</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需求：统计累计销售金额，返回如下内容</a:t>
            </a:r>
            <a:r>
              <a:rPr lang="en-US" altLang="zh-CN" dirty="0">
                <a:solidFill>
                  <a:schemeClr val="tx1">
                    <a:lumMod val="75000"/>
                    <a:lumOff val="25000"/>
                  </a:schemeClr>
                </a:solidFill>
              </a:rPr>
              <a:t>`</a:t>
            </a:r>
            <a:r>
              <a:rPr lang="en-US" altLang="zh-CN" dirty="0">
                <a:solidFill>
                  <a:srgbClr val="C00000"/>
                </a:solidFill>
              </a:rPr>
              <a:t>id</a:t>
            </a:r>
            <a:r>
              <a:rPr lang="en-US" altLang="zh-CN" dirty="0">
                <a:solidFill>
                  <a:schemeClr val="tx1">
                    <a:lumMod val="75000"/>
                    <a:lumOff val="25000"/>
                  </a:schemeClr>
                </a:solidFill>
              </a:rPr>
              <a:t>`, `</a:t>
            </a:r>
            <a:r>
              <a:rPr lang="en-US" altLang="zh-CN" dirty="0">
                <a:solidFill>
                  <a:srgbClr val="C00000"/>
                </a:solidFill>
              </a:rPr>
              <a:t>placed</a:t>
            </a:r>
            <a:r>
              <a:rPr lang="en-US" altLang="zh-CN" dirty="0">
                <a:solidFill>
                  <a:schemeClr val="tx1">
                    <a:lumMod val="75000"/>
                    <a:lumOff val="25000"/>
                  </a:schemeClr>
                </a:solidFill>
              </a:rPr>
              <a:t>` (</a:t>
            </a:r>
            <a:r>
              <a:rPr lang="zh-CN" altLang="en-US" dirty="0">
                <a:solidFill>
                  <a:schemeClr val="tx1">
                    <a:lumMod val="75000"/>
                    <a:lumOff val="25000"/>
                  </a:schemeClr>
                </a:solidFill>
              </a:rPr>
              <a:t>下单日期</a:t>
            </a:r>
            <a:r>
              <a:rPr lang="en-US" altLang="zh-CN" dirty="0">
                <a:solidFill>
                  <a:schemeClr val="tx1">
                    <a:lumMod val="75000"/>
                    <a:lumOff val="25000"/>
                  </a:schemeClr>
                </a:solidFill>
              </a:rPr>
              <a:t>), `</a:t>
            </a:r>
            <a:r>
              <a:rPr lang="en-US" altLang="zh-CN" dirty="0" err="1">
                <a:solidFill>
                  <a:srgbClr val="C00000"/>
                </a:solidFill>
              </a:rPr>
              <a:t>total_price</a:t>
            </a:r>
            <a:r>
              <a:rPr lang="en-US" altLang="zh-CN" dirty="0">
                <a:solidFill>
                  <a:schemeClr val="tx1">
                    <a:lumMod val="75000"/>
                    <a:lumOff val="25000"/>
                  </a:schemeClr>
                </a:solidFill>
              </a:rPr>
              <a:t>`</a:t>
            </a:r>
            <a:r>
              <a:rPr lang="zh-CN" altLang="en-US" dirty="0">
                <a:solidFill>
                  <a:schemeClr val="tx1">
                    <a:lumMod val="75000"/>
                    <a:lumOff val="25000"/>
                  </a:schemeClr>
                </a:solidFill>
              </a:rPr>
              <a:t>，累计总金额</a:t>
            </a:r>
            <a:r>
              <a:rPr lang="en-US" altLang="zh-CN" dirty="0">
                <a:solidFill>
                  <a:schemeClr val="tx1">
                    <a:lumMod val="75000"/>
                    <a:lumOff val="25000"/>
                  </a:schemeClr>
                </a:solidFill>
              </a:rPr>
              <a:t>`</a:t>
            </a:r>
            <a:r>
              <a:rPr lang="en-US" altLang="zh-CN" dirty="0">
                <a:solidFill>
                  <a:srgbClr val="C00000"/>
                </a:solidFill>
              </a:rPr>
              <a:t>sum</a:t>
            </a:r>
            <a:r>
              <a:rPr lang="en-US" altLang="zh-CN" dirty="0">
                <a:solidFill>
                  <a:schemeClr val="tx1">
                    <a:lumMod val="75000"/>
                    <a:lumOff val="25000"/>
                  </a:schemeClr>
                </a:solidFill>
              </a:rPr>
              <a:t>`</a:t>
            </a:r>
            <a:r>
              <a:rPr lang="zh-CN" altLang="en-US" dirty="0">
                <a:solidFill>
                  <a:schemeClr val="tx1">
                    <a:lumMod val="75000"/>
                    <a:lumOff val="25000"/>
                  </a:schemeClr>
                </a:solidFill>
              </a:rPr>
              <a:t>，按下单日期由远及近，统计当前日期之后的 </a:t>
            </a:r>
            <a:r>
              <a:rPr lang="en-US" altLang="zh-CN" dirty="0" err="1">
                <a:solidFill>
                  <a:srgbClr val="C00000"/>
                </a:solidFill>
              </a:rPr>
              <a:t>total_price</a:t>
            </a:r>
            <a:r>
              <a:rPr lang="en-US" altLang="zh-CN" dirty="0">
                <a:solidFill>
                  <a:srgbClr val="C00000"/>
                </a:solidFill>
              </a:rPr>
              <a:t> </a:t>
            </a:r>
            <a:r>
              <a:rPr lang="zh-CN" altLang="en-US" dirty="0">
                <a:solidFill>
                  <a:schemeClr val="tx1">
                    <a:lumMod val="75000"/>
                    <a:lumOff val="25000"/>
                  </a:schemeClr>
                </a:solidFill>
              </a:rPr>
              <a:t>之和。</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rgbClr val="C00000"/>
              </a:solidFill>
            </a:endParaRPr>
          </a:p>
        </p:txBody>
      </p:sp>
      <p:sp>
        <p:nvSpPr>
          <p:cNvPr id="5" name="TextBox 3">
            <a:extLst>
              <a:ext uri="{FF2B5EF4-FFF2-40B4-BE49-F238E27FC236}">
                <a16:creationId xmlns:a16="http://schemas.microsoft.com/office/drawing/2014/main" id="{3EBE4FAE-B41E-4093-B450-E5F4BAE517A7}"/>
              </a:ext>
            </a:extLst>
          </p:cNvPr>
          <p:cNvSpPr txBox="1"/>
          <p:nvPr/>
        </p:nvSpPr>
        <p:spPr>
          <a:xfrm>
            <a:off x="808156" y="2425115"/>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RANGE BETWEEN CURRENT ROW AND UNBOUNDED FOLLOWING)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8" name="图片 7">
            <a:extLst>
              <a:ext uri="{FF2B5EF4-FFF2-40B4-BE49-F238E27FC236}">
                <a16:creationId xmlns:a16="http://schemas.microsoft.com/office/drawing/2014/main" id="{2603022A-7CA6-44E6-9FA6-5995CBFE79D5}"/>
              </a:ext>
            </a:extLst>
          </p:cNvPr>
          <p:cNvPicPr>
            <a:picLocks noChangeAspect="1"/>
          </p:cNvPicPr>
          <p:nvPr/>
        </p:nvPicPr>
        <p:blipFill>
          <a:blip r:embed="rId3"/>
          <a:stretch>
            <a:fillRect/>
          </a:stretch>
        </p:blipFill>
        <p:spPr>
          <a:xfrm>
            <a:off x="2124918" y="4312438"/>
            <a:ext cx="7689246" cy="2400508"/>
          </a:xfrm>
          <a:prstGeom prst="rect">
            <a:avLst/>
          </a:prstGeom>
        </p:spPr>
      </p:pic>
    </p:spTree>
    <p:extLst>
      <p:ext uri="{BB962C8B-B14F-4D97-AF65-F5344CB8AC3E}">
        <p14:creationId xmlns:p14="http://schemas.microsoft.com/office/powerpoint/2010/main" val="501859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10</a:t>
            </a:r>
            <a:r>
              <a:rPr lang="zh-CN" altLang="en-US" dirty="0"/>
              <a:t>、默认的</a:t>
            </a:r>
            <a:r>
              <a:rPr lang="en-US" altLang="zh-CN" dirty="0"/>
              <a:t>window frames</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在之前的小节中，我们并没有写</a:t>
            </a:r>
            <a:r>
              <a:rPr lang="en-US" altLang="zh-CN" dirty="0">
                <a:solidFill>
                  <a:schemeClr val="tx1">
                    <a:lumMod val="75000"/>
                    <a:lumOff val="25000"/>
                  </a:schemeClr>
                </a:solidFill>
              </a:rPr>
              <a:t>` range` </a:t>
            </a:r>
            <a:r>
              <a:rPr lang="zh-CN" altLang="en-US" dirty="0">
                <a:solidFill>
                  <a:schemeClr val="tx1">
                    <a:lumMod val="75000"/>
                    <a:lumOff val="25000"/>
                  </a:schemeClr>
                </a:solidFill>
              </a:rPr>
              <a:t>或 </a:t>
            </a:r>
            <a:r>
              <a:rPr lang="en-US" altLang="zh-CN" dirty="0">
                <a:solidFill>
                  <a:schemeClr val="tx1">
                    <a:lumMod val="75000"/>
                    <a:lumOff val="25000"/>
                  </a:schemeClr>
                </a:solidFill>
              </a:rPr>
              <a:t>`rows` </a:t>
            </a:r>
            <a:r>
              <a:rPr lang="zh-CN" altLang="en-US" dirty="0">
                <a:solidFill>
                  <a:schemeClr val="tx1">
                    <a:lumMod val="75000"/>
                    <a:lumOff val="25000"/>
                  </a:schemeClr>
                </a:solidFill>
              </a:rPr>
              <a:t>这样的语句，这种情况下，会有一个默认的</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在工作，分两种情况：</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如果在</a:t>
            </a:r>
            <a:r>
              <a:rPr lang="en-US" altLang="zh-CN" dirty="0">
                <a:solidFill>
                  <a:schemeClr val="tx1">
                    <a:lumMod val="75000"/>
                    <a:lumOff val="25000"/>
                  </a:schemeClr>
                </a:solidFill>
              </a:rPr>
              <a:t>OVER</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zh-CN" altLang="en-US" dirty="0">
                <a:solidFill>
                  <a:schemeClr val="tx1">
                    <a:lumMod val="75000"/>
                    <a:lumOff val="25000"/>
                  </a:schemeClr>
                </a:solidFill>
              </a:rPr>
              <a:t>）中没有</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子句，则所有行视为一个</a:t>
            </a:r>
            <a:r>
              <a:rPr lang="en-US" altLang="zh-CN" dirty="0">
                <a:solidFill>
                  <a:schemeClr val="tx1">
                    <a:lumMod val="75000"/>
                    <a:lumOff val="25000"/>
                  </a:schemeClr>
                </a:solidFill>
              </a:rPr>
              <a:t>window frames</a:t>
            </a:r>
          </a:p>
          <a:p>
            <a:pPr>
              <a:buFont typeface="Wingdings" panose="05000000000000000000" pitchFamily="2" charset="2"/>
              <a:buChar char="Ø"/>
            </a:pPr>
            <a:r>
              <a:rPr lang="zh-CN" altLang="en-US" dirty="0">
                <a:solidFill>
                  <a:schemeClr val="tx1">
                    <a:lumMod val="75000"/>
                    <a:lumOff val="25000"/>
                  </a:schemeClr>
                </a:solidFill>
              </a:rPr>
              <a:t>如果在</a:t>
            </a:r>
            <a:r>
              <a:rPr lang="en-US" altLang="zh-CN" dirty="0">
                <a:solidFill>
                  <a:schemeClr val="tx1">
                    <a:lumMod val="75000"/>
                    <a:lumOff val="25000"/>
                  </a:schemeClr>
                </a:solidFill>
              </a:rPr>
              <a:t>OVER</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zh-CN" altLang="en-US" dirty="0">
                <a:solidFill>
                  <a:schemeClr val="tx1">
                    <a:lumMod val="75000"/>
                    <a:lumOff val="25000"/>
                  </a:schemeClr>
                </a:solidFill>
              </a:rPr>
              <a:t>）中指定了</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子句，则会默认添加</a:t>
            </a:r>
            <a:r>
              <a:rPr lang="en-US" altLang="zh-CN" dirty="0">
                <a:solidFill>
                  <a:schemeClr val="tx1">
                    <a:lumMod val="75000"/>
                    <a:lumOff val="25000"/>
                  </a:schemeClr>
                </a:solidFill>
              </a:rPr>
              <a:t>`</a:t>
            </a:r>
            <a:r>
              <a:rPr lang="en-US" altLang="zh-CN" dirty="0">
                <a:solidFill>
                  <a:srgbClr val="AD2B26"/>
                </a:solidFill>
              </a:rPr>
              <a:t>RANGE UNBOUNDED PRECEDING</a:t>
            </a:r>
            <a:r>
              <a:rPr lang="en-US" altLang="zh-CN" dirty="0">
                <a:solidFill>
                  <a:schemeClr val="tx1">
                    <a:lumMod val="75000"/>
                    <a:lumOff val="25000"/>
                  </a:schemeClr>
                </a:solidFill>
              </a:rPr>
              <a:t>`</a:t>
            </a:r>
            <a:r>
              <a:rPr lang="zh-CN" altLang="en-US" dirty="0">
                <a:solidFill>
                  <a:schemeClr val="tx1">
                    <a:lumMod val="75000"/>
                    <a:lumOff val="25000"/>
                  </a:schemeClr>
                </a:solidFill>
              </a:rPr>
              <a:t>作为</a:t>
            </a:r>
            <a:r>
              <a:rPr lang="en-US" altLang="zh-CN" dirty="0">
                <a:solidFill>
                  <a:schemeClr val="tx1">
                    <a:lumMod val="75000"/>
                    <a:lumOff val="25000"/>
                  </a:schemeClr>
                </a:solidFill>
              </a:rPr>
              <a:t>window frames</a:t>
            </a:r>
          </a:p>
          <a:p>
            <a:pPr marL="0" indent="0">
              <a:buNone/>
            </a:pPr>
            <a:r>
              <a:rPr lang="zh-CN" altLang="en-US" dirty="0">
                <a:solidFill>
                  <a:schemeClr val="tx1">
                    <a:lumMod val="75000"/>
                    <a:lumOff val="25000"/>
                  </a:schemeClr>
                </a:solidFill>
              </a:rPr>
              <a:t>我们先看</a:t>
            </a:r>
            <a:r>
              <a:rPr lang="en-US" altLang="zh-CN" dirty="0">
                <a:solidFill>
                  <a:schemeClr val="tx1">
                    <a:lumMod val="75000"/>
                    <a:lumOff val="25000"/>
                  </a:schemeClr>
                </a:solidFill>
              </a:rPr>
              <a:t>OVER</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zh-CN" altLang="en-US" dirty="0">
                <a:solidFill>
                  <a:schemeClr val="tx1">
                    <a:lumMod val="75000"/>
                    <a:lumOff val="25000"/>
                  </a:schemeClr>
                </a:solidFill>
              </a:rPr>
              <a:t>）中没有</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子句的情况</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来自之前的练习，统计了每笔订单的下单日期，订单金额，和以天为单位的累计订单金额</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我们可以在上面的</a:t>
            </a:r>
            <a:r>
              <a:rPr lang="en-US" altLang="zh-CN" dirty="0">
                <a:solidFill>
                  <a:schemeClr val="tx1">
                    <a:lumMod val="75000"/>
                    <a:lumOff val="25000"/>
                  </a:schemeClr>
                </a:solidFill>
              </a:rPr>
              <a:t>OVER</a:t>
            </a:r>
            <a:r>
              <a:rPr lang="zh-CN" altLang="en-US" dirty="0">
                <a:solidFill>
                  <a:schemeClr val="tx1">
                    <a:lumMod val="75000"/>
                    <a:lumOff val="25000"/>
                  </a:schemeClr>
                </a:solidFill>
              </a:rPr>
              <a:t>中，</a:t>
            </a:r>
            <a:r>
              <a:rPr lang="en-US" altLang="zh-CN" dirty="0">
                <a:solidFill>
                  <a:srgbClr val="AD2B26"/>
                </a:solidFill>
              </a:rPr>
              <a:t>ORDER BY</a:t>
            </a:r>
            <a:r>
              <a:rPr lang="zh-CN" altLang="en-US" dirty="0">
                <a:solidFill>
                  <a:srgbClr val="AD2B26"/>
                </a:solidFill>
              </a:rPr>
              <a:t>后面加上 </a:t>
            </a:r>
            <a:r>
              <a:rPr lang="en-US" altLang="zh-CN" dirty="0">
                <a:solidFill>
                  <a:srgbClr val="AD2B26"/>
                </a:solidFill>
              </a:rPr>
              <a:t>`RANGE UNBOUNDED PRECEDING`</a:t>
            </a:r>
            <a:r>
              <a:rPr lang="en-US" altLang="zh-CN" dirty="0">
                <a:solidFill>
                  <a:schemeClr val="tx1">
                    <a:lumMod val="75000"/>
                    <a:lumOff val="25000"/>
                  </a:schemeClr>
                </a:solidFill>
              </a:rPr>
              <a:t>, </a:t>
            </a:r>
            <a:r>
              <a:rPr lang="zh-CN" altLang="en-US" dirty="0">
                <a:solidFill>
                  <a:schemeClr val="tx1">
                    <a:lumMod val="75000"/>
                    <a:lumOff val="25000"/>
                  </a:schemeClr>
                </a:solidFill>
              </a:rPr>
              <a:t>最终会得到相同的结果</a:t>
            </a:r>
            <a:endParaRPr lang="en-US" altLang="zh-CN" dirty="0">
              <a:solidFill>
                <a:schemeClr val="tx1">
                  <a:lumMod val="75000"/>
                  <a:lumOff val="25000"/>
                </a:schemeClr>
              </a:solidFill>
            </a:endParaRPr>
          </a:p>
        </p:txBody>
      </p:sp>
      <p:sp>
        <p:nvSpPr>
          <p:cNvPr id="5" name="TextBox 3">
            <a:extLst>
              <a:ext uri="{FF2B5EF4-FFF2-40B4-BE49-F238E27FC236}">
                <a16:creationId xmlns:a16="http://schemas.microsoft.com/office/drawing/2014/main" id="{3EBE4FAE-B41E-4093-B450-E5F4BAE517A7}"/>
              </a:ext>
            </a:extLst>
          </p:cNvPr>
          <p:cNvSpPr txBox="1"/>
          <p:nvPr/>
        </p:nvSpPr>
        <p:spPr>
          <a:xfrm>
            <a:off x="861064" y="4085108"/>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13" name="图片 12">
            <a:extLst>
              <a:ext uri="{FF2B5EF4-FFF2-40B4-BE49-F238E27FC236}">
                <a16:creationId xmlns:a16="http://schemas.microsoft.com/office/drawing/2014/main" id="{7D724BE4-D41C-4147-A715-A2121B1C908A}"/>
              </a:ext>
            </a:extLst>
          </p:cNvPr>
          <p:cNvPicPr>
            <a:picLocks noChangeAspect="1"/>
          </p:cNvPicPr>
          <p:nvPr/>
        </p:nvPicPr>
        <p:blipFill>
          <a:blip r:embed="rId3"/>
          <a:stretch>
            <a:fillRect/>
          </a:stretch>
        </p:blipFill>
        <p:spPr>
          <a:xfrm>
            <a:off x="861064" y="4085107"/>
            <a:ext cx="10749598" cy="2412969"/>
          </a:xfrm>
          <a:prstGeom prst="rect">
            <a:avLst/>
          </a:prstGeom>
        </p:spPr>
      </p:pic>
    </p:spTree>
    <p:extLst>
      <p:ext uri="{BB962C8B-B14F-4D97-AF65-F5344CB8AC3E}">
        <p14:creationId xmlns:p14="http://schemas.microsoft.com/office/powerpoint/2010/main" val="4093628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8" end="8"/>
                                            </p:txEl>
                                          </p:spTgt>
                                        </p:tgtEl>
                                        <p:attrNameLst>
                                          <p:attrName>style.visibility</p:attrName>
                                        </p:attrNameLst>
                                      </p:cBhvr>
                                      <p:to>
                                        <p:strVal val="visible"/>
                                      </p:to>
                                    </p:set>
                                    <p:anim calcmode="lin" valueType="num">
                                      <p:cBhvr additive="base">
                                        <p:cTn id="13" dur="500" fill="hold"/>
                                        <p:tgtEl>
                                          <p:spTgt spid="6">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8" end="8"/>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6">
                                            <p:txEl>
                                              <p:pRg st="9" end="9"/>
                                            </p:txEl>
                                          </p:spTgt>
                                        </p:tgtEl>
                                        <p:attrNameLst>
                                          <p:attrName>style.visibility</p:attrName>
                                        </p:attrNameLst>
                                      </p:cBhvr>
                                      <p:to>
                                        <p:strVal val="visible"/>
                                      </p:to>
                                    </p:set>
                                    <p:anim calcmode="lin" valueType="num">
                                      <p:cBhvr additive="base">
                                        <p:cTn id="17" dur="500" fill="hold"/>
                                        <p:tgtEl>
                                          <p:spTgt spid="6">
                                            <p:txEl>
                                              <p:pRg st="9" end="9"/>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6">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ppt_x"/>
                                          </p:val>
                                        </p:tav>
                                        <p:tav tm="100000">
                                          <p:val>
                                            <p:strVal val="#ppt_x"/>
                                          </p:val>
                                        </p:tav>
                                      </p:tavLst>
                                    </p:anim>
                                    <p:anim calcmode="lin" valueType="num">
                                      <p:cBhvr additive="base">
                                        <p:cTn id="2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11</a:t>
            </a:r>
            <a:r>
              <a:rPr lang="zh-CN" altLang="en-US" dirty="0"/>
              <a:t>、小结</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778974" y="1635972"/>
            <a:ext cx="10681505" cy="4823193"/>
          </a:xfrm>
        </p:spPr>
        <p:txBody>
          <a:bodyPr/>
          <a:lstStyle/>
          <a:p>
            <a:pPr marL="0" indent="0">
              <a:buNone/>
            </a:pPr>
            <a:r>
              <a:rPr lang="zh-CN" altLang="en-US" dirty="0">
                <a:solidFill>
                  <a:schemeClr val="tx1">
                    <a:lumMod val="75000"/>
                    <a:lumOff val="25000"/>
                  </a:schemeClr>
                </a:solidFill>
              </a:rPr>
              <a:t>我们可以在</a:t>
            </a:r>
            <a:r>
              <a:rPr lang="en-US" altLang="zh-CN" dirty="0">
                <a:solidFill>
                  <a:schemeClr val="tx1">
                    <a:lumMod val="75000"/>
                    <a:lumOff val="25000"/>
                  </a:schemeClr>
                </a:solidFill>
              </a:rPr>
              <a:t>OVER</a:t>
            </a:r>
            <a:r>
              <a:rPr lang="zh-CN" altLang="en-US" dirty="0">
                <a:solidFill>
                  <a:schemeClr val="tx1">
                    <a:lumMod val="75000"/>
                    <a:lumOff val="25000"/>
                  </a:schemeClr>
                </a:solidFill>
              </a:rPr>
              <a:t>（</a:t>
            </a:r>
            <a:r>
              <a:rPr lang="en-US" altLang="zh-CN" dirty="0">
                <a:solidFill>
                  <a:schemeClr val="tx1">
                    <a:lumMod val="75000"/>
                    <a:lumOff val="25000"/>
                  </a:schemeClr>
                </a:solidFill>
              </a:rPr>
              <a:t>...</a:t>
            </a:r>
            <a:r>
              <a:rPr lang="zh-CN" altLang="en-US" dirty="0">
                <a:solidFill>
                  <a:schemeClr val="tx1">
                    <a:lumMod val="75000"/>
                    <a:lumOff val="25000"/>
                  </a:schemeClr>
                </a:solidFill>
              </a:rPr>
              <a:t>）中定义一个窗口框架。 语法为：</a:t>
            </a:r>
            <a:endParaRPr lang="en-US" altLang="zh-CN" dirty="0">
              <a:solidFill>
                <a:schemeClr val="tx1">
                  <a:lumMod val="75000"/>
                  <a:lumOff val="25000"/>
                </a:schemeClr>
              </a:solidFill>
            </a:endParaRPr>
          </a:p>
          <a:p>
            <a:pPr marL="0" indent="0">
              <a:buNone/>
            </a:pPr>
            <a:r>
              <a:rPr lang="en-US" altLang="zh-CN" dirty="0">
                <a:solidFill>
                  <a:srgbClr val="C00000"/>
                </a:solidFill>
              </a:rPr>
              <a:t>[ROWS | RANGE] &lt;window frames </a:t>
            </a:r>
            <a:r>
              <a:rPr lang="zh-CN" altLang="en-US" dirty="0">
                <a:solidFill>
                  <a:srgbClr val="C00000"/>
                </a:solidFill>
              </a:rPr>
              <a:t>定义</a:t>
            </a:r>
            <a:r>
              <a:rPr lang="en-US" altLang="zh-CN" dirty="0">
                <a:solidFill>
                  <a:srgbClr val="C00000"/>
                </a:solidFill>
              </a:rPr>
              <a:t>&gt;</a:t>
            </a:r>
          </a:p>
          <a:p>
            <a:pPr lvl="1">
              <a:buFont typeface="Wingdings" panose="05000000000000000000" pitchFamily="2" charset="2"/>
              <a:buChar char="Ø"/>
            </a:pPr>
            <a:r>
              <a:rPr lang="en-US" altLang="zh-CN" sz="1600" dirty="0">
                <a:solidFill>
                  <a:srgbClr val="C00000"/>
                </a:solidFill>
              </a:rPr>
              <a:t>ROWS </a:t>
            </a:r>
            <a:r>
              <a:rPr lang="zh-CN" altLang="en-US" sz="1600" dirty="0">
                <a:solidFill>
                  <a:srgbClr val="C00000"/>
                </a:solidFill>
              </a:rPr>
              <a:t>按行来处理数据（例如</a:t>
            </a:r>
            <a:r>
              <a:rPr lang="en-US" altLang="zh-CN" sz="1600" dirty="0">
                <a:solidFill>
                  <a:srgbClr val="C00000"/>
                </a:solidFill>
              </a:rPr>
              <a:t>ROW_NUMBER</a:t>
            </a:r>
            <a:r>
              <a:rPr lang="zh-CN" altLang="en-US" sz="1600" dirty="0">
                <a:solidFill>
                  <a:srgbClr val="C00000"/>
                </a:solidFill>
              </a:rPr>
              <a:t>（）函数）</a:t>
            </a:r>
            <a:endParaRPr lang="en-US" altLang="zh-CN" sz="1600" dirty="0">
              <a:solidFill>
                <a:srgbClr val="C00000"/>
              </a:solidFill>
            </a:endParaRPr>
          </a:p>
          <a:p>
            <a:pPr lvl="1">
              <a:buFont typeface="Wingdings" panose="05000000000000000000" pitchFamily="2" charset="2"/>
              <a:buChar char="Ø"/>
            </a:pPr>
            <a:r>
              <a:rPr lang="en-US" altLang="zh-CN" sz="1600" dirty="0">
                <a:solidFill>
                  <a:srgbClr val="C00000"/>
                </a:solidFill>
              </a:rPr>
              <a:t>RANGE</a:t>
            </a:r>
            <a:r>
              <a:rPr lang="zh-CN" altLang="en-US" sz="1600" dirty="0">
                <a:solidFill>
                  <a:srgbClr val="C00000"/>
                </a:solidFill>
              </a:rPr>
              <a:t>按行值来处理数据（例如</a:t>
            </a:r>
            <a:r>
              <a:rPr lang="en-US" altLang="zh-CN" sz="1600" dirty="0">
                <a:solidFill>
                  <a:srgbClr val="C00000"/>
                </a:solidFill>
              </a:rPr>
              <a:t>RANK</a:t>
            </a:r>
            <a:r>
              <a:rPr lang="zh-CN" altLang="en-US" sz="1600" dirty="0">
                <a:solidFill>
                  <a:srgbClr val="C00000"/>
                </a:solidFill>
              </a:rPr>
              <a:t>（）函数）</a:t>
            </a:r>
            <a:endParaRPr lang="en-US" altLang="zh-CN" sz="1600" dirty="0">
              <a:solidFill>
                <a:srgbClr val="C00000"/>
              </a:solidFill>
            </a:endParaRPr>
          </a:p>
          <a:p>
            <a:pPr marL="0" indent="0">
              <a:buNone/>
            </a:pPr>
            <a:endParaRPr lang="en-US" altLang="zh-CN" dirty="0">
              <a:solidFill>
                <a:schemeClr val="tx1">
                  <a:lumMod val="75000"/>
                  <a:lumOff val="25000"/>
                </a:schemeClr>
              </a:solidFill>
            </a:endParaRPr>
          </a:p>
          <a:p>
            <a:pPr marL="0" indent="0">
              <a:buNone/>
            </a:pPr>
            <a:r>
              <a:rPr lang="en-US" altLang="zh-CN" dirty="0">
                <a:solidFill>
                  <a:schemeClr val="tx1">
                    <a:lumMod val="75000"/>
                    <a:lumOff val="25000"/>
                  </a:schemeClr>
                </a:solidFill>
              </a:rPr>
              <a:t>`&lt;window frame definition&gt;` </a:t>
            </a:r>
            <a:r>
              <a:rPr lang="zh-CN" altLang="en-US" dirty="0">
                <a:solidFill>
                  <a:schemeClr val="tx1">
                    <a:lumMod val="75000"/>
                    <a:lumOff val="25000"/>
                  </a:schemeClr>
                </a:solidFill>
              </a:rPr>
              <a:t>按如下方式定义： </a:t>
            </a:r>
            <a:r>
              <a:rPr lang="en-US" altLang="zh-CN" dirty="0">
                <a:solidFill>
                  <a:schemeClr val="tx1">
                    <a:lumMod val="75000"/>
                    <a:lumOff val="25000"/>
                  </a:schemeClr>
                </a:solidFill>
              </a:rPr>
              <a:t>`</a:t>
            </a:r>
            <a:r>
              <a:rPr lang="en-US" altLang="zh-CN" dirty="0">
                <a:solidFill>
                  <a:srgbClr val="C00000"/>
                </a:solidFill>
              </a:rPr>
              <a:t>BETWEEN &lt;lower bound&gt; AND &lt;upper bound&gt;</a:t>
            </a:r>
            <a:r>
              <a:rPr lang="en-US" altLang="zh-CN" dirty="0">
                <a:solidFill>
                  <a:schemeClr val="tx1">
                    <a:lumMod val="75000"/>
                    <a:lumOff val="25000"/>
                  </a:schemeClr>
                </a:solidFill>
              </a:rPr>
              <a:t>`, </a:t>
            </a:r>
            <a:r>
              <a:rPr lang="zh-CN" altLang="en-US" dirty="0">
                <a:solidFill>
                  <a:schemeClr val="tx1">
                    <a:lumMod val="75000"/>
                    <a:lumOff val="25000"/>
                  </a:schemeClr>
                </a:solidFill>
              </a:rPr>
              <a:t>其中边界通过以下方式定义：</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UNBOUNDED PRECEDING`</a:t>
            </a:r>
          </a:p>
          <a:p>
            <a:pPr>
              <a:buFont typeface="Wingdings" panose="05000000000000000000" pitchFamily="2" charset="2"/>
              <a:buChar char="Ø"/>
            </a:pPr>
            <a:r>
              <a:rPr lang="en-US" altLang="zh-CN" dirty="0">
                <a:solidFill>
                  <a:srgbClr val="C00000"/>
                </a:solidFill>
              </a:rPr>
              <a:t>n PRECEDING (ROWS only)</a:t>
            </a:r>
          </a:p>
          <a:p>
            <a:pPr>
              <a:buFont typeface="Wingdings" panose="05000000000000000000" pitchFamily="2" charset="2"/>
              <a:buChar char="Ø"/>
            </a:pPr>
            <a:r>
              <a:rPr lang="en-US" altLang="zh-CN" dirty="0">
                <a:solidFill>
                  <a:srgbClr val="C00000"/>
                </a:solidFill>
              </a:rPr>
              <a:t>CURRENT ROW</a:t>
            </a:r>
          </a:p>
          <a:p>
            <a:pPr>
              <a:buFont typeface="Wingdings" panose="05000000000000000000" pitchFamily="2" charset="2"/>
              <a:buChar char="Ø"/>
            </a:pPr>
            <a:r>
              <a:rPr lang="en-US" altLang="zh-CN" dirty="0">
                <a:solidFill>
                  <a:srgbClr val="C00000"/>
                </a:solidFill>
              </a:rPr>
              <a:t>n FOLLOWING (ROWS only)</a:t>
            </a:r>
          </a:p>
          <a:p>
            <a:pPr>
              <a:buFont typeface="Wingdings" panose="05000000000000000000" pitchFamily="2" charset="2"/>
              <a:buChar char="Ø"/>
            </a:pPr>
            <a:r>
              <a:rPr lang="en-US" altLang="zh-CN" dirty="0">
                <a:solidFill>
                  <a:srgbClr val="C00000"/>
                </a:solidFill>
              </a:rPr>
              <a:t>UNBOUNDED FOLLOWING</a:t>
            </a:r>
          </a:p>
        </p:txBody>
      </p:sp>
    </p:spTree>
    <p:extLst>
      <p:ext uri="{BB962C8B-B14F-4D97-AF65-F5344CB8AC3E}">
        <p14:creationId xmlns:p14="http://schemas.microsoft.com/office/powerpoint/2010/main" val="60546632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12</a:t>
            </a:r>
            <a:r>
              <a:rPr lang="zh-CN" altLang="en-US" dirty="0"/>
              <a:t>、作业</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778974" y="4085617"/>
            <a:ext cx="10681505" cy="2373547"/>
          </a:xfrm>
        </p:spPr>
        <p:txBody>
          <a:bodyPr/>
          <a:lstStyle/>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1</a:t>
            </a:r>
            <a:r>
              <a:rPr lang="zh-CN" altLang="en-US" dirty="0">
                <a:solidFill>
                  <a:schemeClr val="tx1">
                    <a:lumMod val="75000"/>
                    <a:lumOff val="25000"/>
                  </a:schemeClr>
                </a:solidFill>
              </a:rPr>
              <a:t>：统计</a:t>
            </a:r>
            <a:r>
              <a:rPr lang="en-US" altLang="zh-CN" dirty="0">
                <a:solidFill>
                  <a:schemeClr val="tx1">
                    <a:lumMod val="75000"/>
                    <a:lumOff val="25000"/>
                  </a:schemeClr>
                </a:solidFill>
              </a:rPr>
              <a:t>id </a:t>
            </a:r>
            <a:r>
              <a:rPr lang="zh-CN" altLang="en-US" dirty="0">
                <a:solidFill>
                  <a:schemeClr val="tx1">
                    <a:lumMod val="75000"/>
                    <a:lumOff val="25000"/>
                  </a:schemeClr>
                </a:solidFill>
              </a:rPr>
              <a:t>为</a:t>
            </a:r>
            <a:r>
              <a:rPr lang="en-US" altLang="zh-CN" dirty="0">
                <a:solidFill>
                  <a:schemeClr val="tx1">
                    <a:lumMod val="75000"/>
                    <a:lumOff val="25000"/>
                  </a:schemeClr>
                </a:solidFill>
              </a:rPr>
              <a:t>2</a:t>
            </a:r>
            <a:r>
              <a:rPr lang="zh-CN" altLang="en-US" dirty="0">
                <a:solidFill>
                  <a:schemeClr val="tx1">
                    <a:lumMod val="75000"/>
                    <a:lumOff val="25000"/>
                  </a:schemeClr>
                </a:solidFill>
              </a:rPr>
              <a:t>的部门的营收情况，包含如下字段</a:t>
            </a:r>
            <a:r>
              <a:rPr lang="en-US" altLang="zh-CN" dirty="0">
                <a:solidFill>
                  <a:schemeClr val="tx1">
                    <a:lumMod val="75000"/>
                    <a:lumOff val="25000"/>
                  </a:schemeClr>
                </a:solidFill>
              </a:rPr>
              <a:t>- `</a:t>
            </a:r>
            <a:r>
              <a:rPr lang="en-US" altLang="zh-CN" dirty="0" err="1">
                <a:solidFill>
                  <a:schemeClr val="tx1">
                    <a:lumMod val="75000"/>
                    <a:lumOff val="25000"/>
                  </a:schemeClr>
                </a:solidFill>
              </a:rPr>
              <a:t>department_id</a:t>
            </a:r>
            <a:r>
              <a:rPr lang="en-US" altLang="zh-CN" dirty="0">
                <a:solidFill>
                  <a:schemeClr val="tx1">
                    <a:lumMod val="75000"/>
                    <a:lumOff val="25000"/>
                  </a:schemeClr>
                </a:solidFill>
              </a:rPr>
              <a:t>`, `year`, `amount`, </a:t>
            </a:r>
            <a:r>
              <a:rPr lang="zh-CN" altLang="en-US" dirty="0">
                <a:solidFill>
                  <a:schemeClr val="tx1">
                    <a:lumMod val="75000"/>
                    <a:lumOff val="25000"/>
                  </a:schemeClr>
                </a:solidFill>
              </a:rPr>
              <a:t>每三年收入总额（当前年份加上前两年）</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2</a:t>
            </a:r>
            <a:r>
              <a:rPr lang="zh-CN" altLang="en-US" dirty="0">
                <a:solidFill>
                  <a:schemeClr val="tx1">
                    <a:lumMod val="75000"/>
                    <a:lumOff val="25000"/>
                  </a:schemeClr>
                </a:solidFill>
              </a:rPr>
              <a:t>：统计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的部门，每年的移动平均营收，返回如下字段</a:t>
            </a:r>
            <a:r>
              <a:rPr lang="en-US" altLang="zh-CN" dirty="0">
                <a:solidFill>
                  <a:schemeClr val="tx1">
                    <a:lumMod val="75000"/>
                    <a:lumOff val="25000"/>
                  </a:schemeClr>
                </a:solidFill>
              </a:rPr>
              <a:t>- `</a:t>
            </a:r>
            <a:r>
              <a:rPr lang="en-US" altLang="zh-CN" dirty="0" err="1">
                <a:solidFill>
                  <a:schemeClr val="tx1">
                    <a:lumMod val="75000"/>
                    <a:lumOff val="25000"/>
                  </a:schemeClr>
                </a:solidFill>
              </a:rPr>
              <a:t>department_id</a:t>
            </a:r>
            <a:r>
              <a:rPr lang="en-US" altLang="zh-CN" dirty="0">
                <a:solidFill>
                  <a:schemeClr val="tx1">
                    <a:lumMod val="75000"/>
                    <a:lumOff val="25000"/>
                  </a:schemeClr>
                </a:solidFill>
              </a:rPr>
              <a:t>`, `year`, `amount` - </a:t>
            </a:r>
            <a:r>
              <a:rPr lang="zh-CN" altLang="en-US" dirty="0">
                <a:solidFill>
                  <a:schemeClr val="tx1">
                    <a:lumMod val="75000"/>
                    <a:lumOff val="25000"/>
                  </a:schemeClr>
                </a:solidFill>
              </a:rPr>
              <a:t>移动平均营收 </a:t>
            </a:r>
            <a:r>
              <a:rPr lang="en-US" altLang="zh-CN" dirty="0">
                <a:solidFill>
                  <a:schemeClr val="tx1">
                    <a:lumMod val="75000"/>
                    <a:lumOff val="25000"/>
                  </a:schemeClr>
                </a:solidFill>
              </a:rPr>
              <a:t>(</a:t>
            </a:r>
            <a:r>
              <a:rPr lang="zh-CN" altLang="en-US" dirty="0">
                <a:solidFill>
                  <a:schemeClr val="tx1">
                    <a:lumMod val="75000"/>
                    <a:lumOff val="25000"/>
                  </a:schemeClr>
                </a:solidFill>
              </a:rPr>
              <a:t>按年排序，统计当前年份之前的所有年份的收入平均值</a:t>
            </a:r>
            <a:r>
              <a:rPr lang="en-US" altLang="zh-CN" dirty="0">
                <a:solidFill>
                  <a:schemeClr val="tx1">
                    <a:lumMod val="75000"/>
                    <a:lumOff val="25000"/>
                  </a:schemeClr>
                </a:solidFill>
              </a:rPr>
              <a:t>)</a:t>
            </a:r>
          </a:p>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3</a:t>
            </a:r>
            <a:r>
              <a:rPr lang="zh-CN" altLang="en-US" dirty="0">
                <a:solidFill>
                  <a:schemeClr val="tx1">
                    <a:lumMod val="75000"/>
                    <a:lumOff val="25000"/>
                  </a:schemeClr>
                </a:solidFill>
              </a:rPr>
              <a:t>：统计每年所有部门的平均收入和每个部门当年收入和所有部门平均收入之差，按年排序</a:t>
            </a:r>
            <a:r>
              <a:rPr lang="en-US" altLang="zh-CN" dirty="0">
                <a:solidFill>
                  <a:schemeClr val="tx1">
                    <a:lumMod val="75000"/>
                    <a:lumOff val="25000"/>
                  </a:schemeClr>
                </a:solidFill>
              </a:rPr>
              <a:t>- `</a:t>
            </a:r>
            <a:r>
              <a:rPr lang="en-US" altLang="zh-CN" dirty="0" err="1">
                <a:solidFill>
                  <a:schemeClr val="tx1">
                    <a:lumMod val="75000"/>
                    <a:lumOff val="25000"/>
                  </a:schemeClr>
                </a:solidFill>
              </a:rPr>
              <a:t>department_id</a:t>
            </a:r>
            <a:r>
              <a:rPr lang="en-US" altLang="zh-CN" dirty="0">
                <a:solidFill>
                  <a:schemeClr val="tx1">
                    <a:lumMod val="75000"/>
                    <a:lumOff val="25000"/>
                  </a:schemeClr>
                </a:solidFill>
              </a:rPr>
              <a:t>`, `year`, `amount` -    `avg` </a:t>
            </a:r>
            <a:r>
              <a:rPr lang="zh-CN" altLang="en-US" dirty="0">
                <a:solidFill>
                  <a:schemeClr val="tx1">
                    <a:lumMod val="75000"/>
                    <a:lumOff val="25000"/>
                  </a:schemeClr>
                </a:solidFill>
              </a:rPr>
              <a:t>所有部门年平均收入，</a:t>
            </a:r>
            <a:r>
              <a:rPr lang="en-US" altLang="zh-CN" dirty="0">
                <a:solidFill>
                  <a:schemeClr val="tx1">
                    <a:lumMod val="75000"/>
                    <a:lumOff val="25000"/>
                  </a:schemeClr>
                </a:solidFill>
              </a:rPr>
              <a:t>`diff` </a:t>
            </a:r>
            <a:r>
              <a:rPr lang="zh-CN" altLang="en-US" dirty="0">
                <a:solidFill>
                  <a:schemeClr val="tx1">
                    <a:lumMod val="75000"/>
                    <a:lumOff val="25000"/>
                  </a:schemeClr>
                </a:solidFill>
              </a:rPr>
              <a:t>部门收入与平均收入之差</a:t>
            </a:r>
            <a:endParaRPr lang="en-US" altLang="zh-CN" dirty="0">
              <a:solidFill>
                <a:srgbClr val="C00000"/>
              </a:solidFill>
            </a:endParaRPr>
          </a:p>
        </p:txBody>
      </p:sp>
      <p:pic>
        <p:nvPicPr>
          <p:cNvPr id="5" name="图片 4">
            <a:extLst>
              <a:ext uri="{FF2B5EF4-FFF2-40B4-BE49-F238E27FC236}">
                <a16:creationId xmlns:a16="http://schemas.microsoft.com/office/drawing/2014/main" id="{D59F8EC1-87BC-4569-BE96-805014610A97}"/>
              </a:ext>
            </a:extLst>
          </p:cNvPr>
          <p:cNvPicPr>
            <a:picLocks noChangeAspect="1"/>
          </p:cNvPicPr>
          <p:nvPr/>
        </p:nvPicPr>
        <p:blipFill>
          <a:blip r:embed="rId3"/>
          <a:stretch>
            <a:fillRect/>
          </a:stretch>
        </p:blipFill>
        <p:spPr>
          <a:xfrm>
            <a:off x="778974" y="1562063"/>
            <a:ext cx="10553749" cy="2236140"/>
          </a:xfrm>
          <a:prstGeom prst="rect">
            <a:avLst/>
          </a:prstGeom>
        </p:spPr>
      </p:pic>
    </p:spTree>
    <p:extLst>
      <p:ext uri="{BB962C8B-B14F-4D97-AF65-F5344CB8AC3E}">
        <p14:creationId xmlns:p14="http://schemas.microsoft.com/office/powerpoint/2010/main" val="6772089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LEAD(X)</a:t>
            </a:r>
            <a:r>
              <a:rPr lang="zh-CN" altLang="en-US" dirty="0"/>
              <a:t>函数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08</a:t>
            </a:r>
            <a:endParaRPr kumimoji="1" lang="zh-CN" altLang="en-US" dirty="0"/>
          </a:p>
        </p:txBody>
      </p:sp>
    </p:spTree>
    <p:extLst>
      <p:ext uri="{BB962C8B-B14F-4D97-AF65-F5344CB8AC3E}">
        <p14:creationId xmlns:p14="http://schemas.microsoft.com/office/powerpoint/2010/main" val="297088522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1</a:t>
            </a:r>
            <a:r>
              <a:rPr lang="zh-CN" altLang="en-US" dirty="0"/>
              <a:t>、数据集介绍</a:t>
            </a:r>
          </a:p>
        </p:txBody>
      </p:sp>
      <p:pic>
        <p:nvPicPr>
          <p:cNvPr id="9" name="图片 8">
            <a:extLst>
              <a:ext uri="{FF2B5EF4-FFF2-40B4-BE49-F238E27FC236}">
                <a16:creationId xmlns:a16="http://schemas.microsoft.com/office/drawing/2014/main" id="{CD48A0F1-10EF-4019-8509-DDFADC8FE572}"/>
              </a:ext>
            </a:extLst>
          </p:cNvPr>
          <p:cNvPicPr>
            <a:picLocks noChangeAspect="1"/>
          </p:cNvPicPr>
          <p:nvPr/>
        </p:nvPicPr>
        <p:blipFill>
          <a:blip r:embed="rId3"/>
          <a:stretch>
            <a:fillRect/>
          </a:stretch>
        </p:blipFill>
        <p:spPr>
          <a:xfrm>
            <a:off x="1134054" y="1635973"/>
            <a:ext cx="9164017" cy="4977838"/>
          </a:xfrm>
          <a:prstGeom prst="rect">
            <a:avLst/>
          </a:prstGeom>
        </p:spPr>
      </p:pic>
    </p:spTree>
    <p:extLst>
      <p:ext uri="{BB962C8B-B14F-4D97-AF65-F5344CB8AC3E}">
        <p14:creationId xmlns:p14="http://schemas.microsoft.com/office/powerpoint/2010/main" val="37711343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2</a:t>
            </a:r>
            <a:r>
              <a:rPr lang="zh-CN" altLang="en-US" dirty="0"/>
              <a:t>、</a:t>
            </a:r>
            <a:r>
              <a:rPr lang="en-US" altLang="zh-CN" dirty="0"/>
              <a:t>LEAD(X)</a:t>
            </a:r>
            <a:r>
              <a:rPr lang="zh-CN" altLang="en-US" dirty="0"/>
              <a:t>函数</a:t>
            </a:r>
          </a:p>
        </p:txBody>
      </p:sp>
      <p:sp>
        <p:nvSpPr>
          <p:cNvPr id="6" name="文本占位符 1">
            <a:extLst>
              <a:ext uri="{FF2B5EF4-FFF2-40B4-BE49-F238E27FC236}">
                <a16:creationId xmlns:a16="http://schemas.microsoft.com/office/drawing/2014/main" id="{1E3515CF-76EE-4D30-B20F-1FCA19F59E7B}"/>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与之前介绍的聚类函数和排序函数语法类似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与聚类函数不同的地方是，分析函数只引用窗口中的单个行</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举个栗子：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中，分析函数为</a:t>
            </a:r>
            <a:r>
              <a:rPr lang="en-US" altLang="zh-CN" dirty="0">
                <a:solidFill>
                  <a:schemeClr val="tx1">
                    <a:lumMod val="75000"/>
                    <a:lumOff val="25000"/>
                  </a:schemeClr>
                </a:solidFill>
              </a:rPr>
              <a:t>LEAD</a:t>
            </a:r>
            <a:r>
              <a:rPr lang="zh-CN" altLang="en-US" dirty="0">
                <a:solidFill>
                  <a:schemeClr val="tx1">
                    <a:lumMod val="75000"/>
                    <a:lumOff val="25000"/>
                  </a:schemeClr>
                </a:solidFill>
              </a:rPr>
              <a:t>（</a:t>
            </a:r>
            <a:r>
              <a:rPr lang="en-US" altLang="zh-CN" dirty="0">
                <a:solidFill>
                  <a:schemeClr val="tx1">
                    <a:lumMod val="75000"/>
                    <a:lumOff val="25000"/>
                  </a:schemeClr>
                </a:solidFill>
              </a:rPr>
              <a:t>name</a:t>
            </a:r>
            <a:r>
              <a:rPr lang="zh-CN" altLang="en-US" dirty="0">
                <a:solidFill>
                  <a:schemeClr val="tx1">
                    <a:lumMod val="75000"/>
                    <a:lumOff val="25000"/>
                  </a:schemeClr>
                </a:solidFill>
              </a:rPr>
              <a:t>）。 </a:t>
            </a:r>
            <a:r>
              <a:rPr lang="en-US" altLang="zh-CN" dirty="0">
                <a:solidFill>
                  <a:schemeClr val="tx1">
                    <a:lumMod val="75000"/>
                    <a:lumOff val="25000"/>
                  </a:schemeClr>
                </a:solidFill>
              </a:rPr>
              <a:t>LEAD</a:t>
            </a:r>
            <a:r>
              <a:rPr lang="zh-CN" altLang="en-US" dirty="0">
                <a:solidFill>
                  <a:schemeClr val="tx1">
                    <a:lumMod val="75000"/>
                    <a:lumOff val="25000"/>
                  </a:schemeClr>
                </a:solidFill>
              </a:rPr>
              <a:t>中传入</a:t>
            </a:r>
            <a:r>
              <a:rPr lang="en-US" altLang="zh-CN" dirty="0">
                <a:solidFill>
                  <a:schemeClr val="tx1">
                    <a:lumMod val="75000"/>
                    <a:lumOff val="25000"/>
                  </a:schemeClr>
                </a:solidFill>
              </a:rPr>
              <a:t>name</a:t>
            </a:r>
            <a:r>
              <a:rPr lang="zh-CN" altLang="en-US" dirty="0">
                <a:solidFill>
                  <a:schemeClr val="tx1">
                    <a:lumMod val="75000"/>
                    <a:lumOff val="25000"/>
                  </a:schemeClr>
                </a:solidFill>
              </a:rPr>
              <a:t>列作为参数，将以 </a:t>
            </a:r>
            <a:r>
              <a:rPr lang="en-US" altLang="zh-CN" dirty="0">
                <a:solidFill>
                  <a:schemeClr val="tx1">
                    <a:lumMod val="75000"/>
                    <a:lumOff val="25000"/>
                  </a:schemeClr>
                </a:solidFill>
              </a:rPr>
              <a:t>`</a:t>
            </a:r>
            <a:r>
              <a:rPr lang="en-US" altLang="zh-CN" dirty="0">
                <a:solidFill>
                  <a:srgbClr val="C00000"/>
                </a:solidFill>
              </a:rPr>
              <a:t>ORDER BY</a:t>
            </a:r>
            <a:r>
              <a:rPr lang="en-US" altLang="zh-CN" dirty="0">
                <a:solidFill>
                  <a:schemeClr val="tx1">
                    <a:lumMod val="75000"/>
                    <a:lumOff val="25000"/>
                  </a:schemeClr>
                </a:solidFill>
              </a:rPr>
              <a:t>` </a:t>
            </a:r>
            <a:r>
              <a:rPr lang="zh-CN" altLang="en-US" dirty="0">
                <a:solidFill>
                  <a:schemeClr val="tx1">
                    <a:lumMod val="75000"/>
                    <a:lumOff val="25000"/>
                  </a:schemeClr>
                </a:solidFill>
              </a:rPr>
              <a:t>排序后的顺序，返回当前行的下一行</a:t>
            </a:r>
            <a:r>
              <a:rPr lang="en-US" altLang="zh-CN" dirty="0">
                <a:solidFill>
                  <a:schemeClr val="tx1">
                    <a:lumMod val="75000"/>
                    <a:lumOff val="25000"/>
                  </a:schemeClr>
                </a:solidFill>
              </a:rPr>
              <a:t>`</a:t>
            </a:r>
            <a:r>
              <a:rPr lang="en-US" altLang="zh-CN" dirty="0">
                <a:solidFill>
                  <a:srgbClr val="C00000"/>
                </a:solidFill>
              </a:rPr>
              <a:t>name</a:t>
            </a:r>
            <a:r>
              <a:rPr lang="en-US" altLang="zh-CN" dirty="0">
                <a:solidFill>
                  <a:schemeClr val="tx1">
                    <a:lumMod val="75000"/>
                    <a:lumOff val="25000"/>
                  </a:schemeClr>
                </a:solidFill>
              </a:rPr>
              <a:t>` </a:t>
            </a:r>
            <a:r>
              <a:rPr lang="zh-CN" altLang="en-US" dirty="0">
                <a:solidFill>
                  <a:schemeClr val="tx1">
                    <a:lumMod val="75000"/>
                    <a:lumOff val="25000"/>
                  </a:schemeClr>
                </a:solidFill>
              </a:rPr>
              <a:t>列所对应的值，并在新列中显示，具体如下图所示：</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7" name="TextBox 3">
            <a:extLst>
              <a:ext uri="{FF2B5EF4-FFF2-40B4-BE49-F238E27FC236}">
                <a16:creationId xmlns:a16="http://schemas.microsoft.com/office/drawing/2014/main" id="{FA5BFDF4-7E7B-4B54-94DE-12EEFF83DE21}"/>
              </a:ext>
            </a:extLst>
          </p:cNvPr>
          <p:cNvSpPr txBox="1"/>
          <p:nvPr/>
        </p:nvSpPr>
        <p:spPr>
          <a:xfrm>
            <a:off x="808156" y="2072948"/>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&lt;analytic function&gt; OVER (...)</a:t>
            </a:r>
          </a:p>
        </p:txBody>
      </p:sp>
      <p:sp>
        <p:nvSpPr>
          <p:cNvPr id="8" name="TextBox 3">
            <a:extLst>
              <a:ext uri="{FF2B5EF4-FFF2-40B4-BE49-F238E27FC236}">
                <a16:creationId xmlns:a16="http://schemas.microsoft.com/office/drawing/2014/main" id="{523F9838-4F4C-49C8-8DC3-F7C4E7AD0B34}"/>
              </a:ext>
            </a:extLst>
          </p:cNvPr>
          <p:cNvSpPr txBox="1"/>
          <p:nvPr/>
        </p:nvSpPr>
        <p:spPr>
          <a:xfrm>
            <a:off x="808156" y="3709237"/>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LEAD(name)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spTree>
    <p:extLst>
      <p:ext uri="{BB962C8B-B14F-4D97-AF65-F5344CB8AC3E}">
        <p14:creationId xmlns:p14="http://schemas.microsoft.com/office/powerpoint/2010/main" val="31839881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en-US" altLang="zh-CN" dirty="0">
              <a:solidFill>
                <a:schemeClr val="tx1">
                  <a:lumMod val="95000"/>
                  <a:lumOff val="5000"/>
                </a:schemeClr>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02</a:t>
            </a:r>
            <a:endParaRPr kumimoji="1" lang="zh-CN" altLang="en-US" dirty="0"/>
          </a:p>
        </p:txBody>
      </p:sp>
    </p:spTree>
    <p:extLst>
      <p:ext uri="{BB962C8B-B14F-4D97-AF65-F5344CB8AC3E}">
        <p14:creationId xmlns:p14="http://schemas.microsoft.com/office/powerpoint/2010/main" val="2913006785"/>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2</a:t>
            </a:r>
            <a:r>
              <a:rPr lang="zh-CN" altLang="en-US" dirty="0"/>
              <a:t>、</a:t>
            </a:r>
            <a:r>
              <a:rPr lang="en-US" altLang="zh-CN" dirty="0"/>
              <a:t>LEAD(X)</a:t>
            </a:r>
            <a:r>
              <a:rPr lang="zh-CN" altLang="en-US" dirty="0"/>
              <a:t>函数</a:t>
            </a:r>
          </a:p>
        </p:txBody>
      </p:sp>
      <p:pic>
        <p:nvPicPr>
          <p:cNvPr id="5" name="图片 4">
            <a:extLst>
              <a:ext uri="{FF2B5EF4-FFF2-40B4-BE49-F238E27FC236}">
                <a16:creationId xmlns:a16="http://schemas.microsoft.com/office/drawing/2014/main" id="{2DF263BC-7C32-4D87-8B21-F3A1762A8B7C}"/>
              </a:ext>
            </a:extLst>
          </p:cNvPr>
          <p:cNvPicPr>
            <a:picLocks noChangeAspect="1"/>
          </p:cNvPicPr>
          <p:nvPr/>
        </p:nvPicPr>
        <p:blipFill>
          <a:blip r:embed="rId3"/>
          <a:stretch>
            <a:fillRect/>
          </a:stretch>
        </p:blipFill>
        <p:spPr>
          <a:xfrm>
            <a:off x="2921846" y="1949379"/>
            <a:ext cx="5988689" cy="2861753"/>
          </a:xfrm>
          <a:prstGeom prst="rect">
            <a:avLst/>
          </a:prstGeom>
        </p:spPr>
      </p:pic>
      <p:sp>
        <p:nvSpPr>
          <p:cNvPr id="13" name="Rectangle 3">
            <a:extLst>
              <a:ext uri="{FF2B5EF4-FFF2-40B4-BE49-F238E27FC236}">
                <a16:creationId xmlns:a16="http://schemas.microsoft.com/office/drawing/2014/main" id="{5DAECFE3-9B71-4911-9434-51B4E991A34E}"/>
              </a:ext>
            </a:extLst>
          </p:cNvPr>
          <p:cNvSpPr>
            <a:spLocks noGrp="1" noChangeArrowheads="1"/>
          </p:cNvSpPr>
          <p:nvPr>
            <p:ph type="body" sz="quarter" idx="11"/>
          </p:nvPr>
        </p:nvSpPr>
        <p:spPr bwMode="auto">
          <a:xfrm>
            <a:off x="808038" y="4908621"/>
            <a:ext cx="10749599" cy="1241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endParaRPr kumimoji="0" lang="zh-CN" altLang="zh-CN" b="0" i="0" u="none" strike="noStrike" cap="none" normalizeH="0" baseline="0" dirty="0">
              <a:ln>
                <a:noFill/>
              </a:ln>
              <a:solidFill>
                <a:schemeClr val="tx1"/>
              </a:solidFill>
              <a:effectLst/>
              <a:latin typeface="Arial" panose="020B0604020202020204" pitchFamily="34" charset="0"/>
            </a:endParaRP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b="0" i="0" u="none" strike="noStrike" cap="none" normalizeH="0" baseline="0" dirty="0">
                <a:ln>
                  <a:noFill/>
                </a:ln>
                <a:solidFill>
                  <a:srgbClr val="34495E"/>
                </a:solidFill>
                <a:effectLst/>
                <a:latin typeface="Source Sans Pro" panose="020B0503030403020204" pitchFamily="34" charset="0"/>
              </a:rPr>
              <a:t>注意：最后一列没有下一列结果所以这里显示NULL</a:t>
            </a:r>
          </a:p>
          <a:p>
            <a:pPr marR="0" lvl="0" algn="l" defTabSz="914400" rtl="0" eaLnBrk="0" fontAlgn="base" latinLnBrk="0" hangingPunct="0">
              <a:lnSpc>
                <a:spcPct val="100000"/>
              </a:lnSpc>
              <a:spcBef>
                <a:spcPct val="0"/>
              </a:spcBef>
              <a:spcAft>
                <a:spcPct val="0"/>
              </a:spcAft>
              <a:buClrTx/>
              <a:buSzTx/>
              <a:buFont typeface="Wingdings" panose="05000000000000000000" pitchFamily="2" charset="2"/>
              <a:buChar char="Ø"/>
              <a:tabLst/>
            </a:pPr>
            <a:r>
              <a:rPr kumimoji="0" lang="zh-CN" altLang="zh-CN" b="0" i="0" u="none" strike="noStrike" cap="none" normalizeH="0" baseline="0" dirty="0">
                <a:ln>
                  <a:noFill/>
                </a:ln>
                <a:solidFill>
                  <a:srgbClr val="34495E"/>
                </a:solidFill>
                <a:effectLst/>
                <a:latin typeface="Source Sans Pro" panose="020B0503030403020204" pitchFamily="34" charset="0"/>
              </a:rPr>
              <a:t>LEAD() 中传入的列名与排序的列可以不同</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zh-CN" altLang="zh-CN"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9901094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13" name="Rectangle 3">
            <a:extLst>
              <a:ext uri="{FF2B5EF4-FFF2-40B4-BE49-F238E27FC236}">
                <a16:creationId xmlns:a16="http://schemas.microsoft.com/office/drawing/2014/main" id="{5DAECFE3-9B71-4911-9434-51B4E991A34E}"/>
              </a:ext>
            </a:extLst>
          </p:cNvPr>
          <p:cNvSpPr>
            <a:spLocks noGrp="1" noChangeArrowheads="1"/>
          </p:cNvSpPr>
          <p:nvPr>
            <p:ph type="body" sz="quarter" idx="11"/>
          </p:nvPr>
        </p:nvSpPr>
        <p:spPr bwMode="auto">
          <a:xfrm>
            <a:off x="808156" y="1790993"/>
            <a:ext cx="10749599" cy="2718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p>
            <a:pPr marL="0" marR="0" lvl="0" indent="0" defTabSz="914400" rtl="0" eaLnBrk="0" fontAlgn="base" latinLnBrk="0" hangingPunct="0">
              <a:lnSpc>
                <a:spcPct val="100000"/>
              </a:lnSpc>
              <a:spcBef>
                <a:spcPct val="0"/>
              </a:spcBef>
              <a:spcAft>
                <a:spcPct val="0"/>
              </a:spcAft>
              <a:buClrTx/>
              <a:buSzTx/>
              <a:buNone/>
              <a:tabLst/>
            </a:pPr>
            <a:r>
              <a:rPr kumimoji="0" lang="zh-CN" altLang="en-US" b="0" i="0" u="none" strike="noStrike" cap="none" normalizeH="0" baseline="0" dirty="0">
                <a:ln>
                  <a:noFill/>
                </a:ln>
                <a:solidFill>
                  <a:schemeClr val="tx1"/>
                </a:solidFill>
                <a:effectLst/>
                <a:latin typeface="Arial" panose="020B0604020202020204" pitchFamily="34" charset="0"/>
              </a:rPr>
              <a:t>需求： 统计</a:t>
            </a:r>
            <a:r>
              <a:rPr kumimoji="0" lang="en-US" altLang="zh-CN" b="0" i="0" u="none" strike="noStrike" cap="none" normalizeH="0" baseline="0" dirty="0">
                <a:ln>
                  <a:noFill/>
                </a:ln>
                <a:solidFill>
                  <a:schemeClr val="tx1"/>
                </a:solidFill>
                <a:effectLst/>
                <a:latin typeface="Arial" panose="020B0604020202020204" pitchFamily="34" charset="0"/>
              </a:rPr>
              <a:t>id </a:t>
            </a:r>
            <a:r>
              <a:rPr kumimoji="0" lang="zh-CN" altLang="en-US" b="0" i="0" u="none" strike="noStrike" cap="none" normalizeH="0" baseline="0" dirty="0">
                <a:ln>
                  <a:noFill/>
                </a:ln>
                <a:solidFill>
                  <a:schemeClr val="tx1"/>
                </a:solidFill>
                <a:effectLst/>
                <a:latin typeface="Arial" panose="020B0604020202020204" pitchFamily="34" charset="0"/>
              </a:rPr>
              <a:t>为</a:t>
            </a:r>
            <a:r>
              <a:rPr kumimoji="0" lang="en-US" altLang="zh-CN" b="0" i="0" u="none" strike="noStrike" cap="none" normalizeH="0" baseline="0" dirty="0">
                <a:ln>
                  <a:noFill/>
                </a:ln>
                <a:solidFill>
                  <a:schemeClr val="tx1"/>
                </a:solidFill>
                <a:effectLst/>
                <a:latin typeface="Arial" panose="020B0604020202020204" pitchFamily="34" charset="0"/>
              </a:rPr>
              <a:t>1</a:t>
            </a:r>
            <a:r>
              <a:rPr kumimoji="0" lang="zh-CN" altLang="en-US" b="0" i="0" u="none" strike="noStrike" cap="none" normalizeH="0" baseline="0" dirty="0">
                <a:ln>
                  <a:noFill/>
                </a:ln>
                <a:solidFill>
                  <a:schemeClr val="tx1"/>
                </a:solidFill>
                <a:effectLst/>
                <a:latin typeface="Arial" panose="020B0604020202020204" pitchFamily="34" charset="0"/>
              </a:rPr>
              <a:t>的网站，每天访问的人数以及下一天访问的人数</a:t>
            </a:r>
            <a:r>
              <a:rPr kumimoji="0" lang="en-US" altLang="zh-CN" b="0" i="0" u="none" strike="noStrike" cap="none" normalizeH="0" baseline="0" dirty="0">
                <a:ln>
                  <a:noFill/>
                </a:ln>
                <a:solidFill>
                  <a:schemeClr val="tx1"/>
                </a:solidFill>
                <a:effectLst/>
                <a:latin typeface="Arial" panose="020B0604020202020204" pitchFamily="34" charset="0"/>
              </a:rPr>
              <a:t>- </a:t>
            </a:r>
            <a:r>
              <a:rPr kumimoji="0" lang="zh-CN" altLang="en-US" b="0" i="0" u="none" strike="noStrike" cap="none" normalizeH="0" baseline="0" dirty="0">
                <a:ln>
                  <a:noFill/>
                </a:ln>
                <a:solidFill>
                  <a:schemeClr val="tx1"/>
                </a:solidFill>
                <a:effectLst/>
                <a:latin typeface="Arial" panose="020B0604020202020204" pitchFamily="34" charset="0"/>
              </a:rPr>
              <a:t>返回字段：</a:t>
            </a:r>
            <a:r>
              <a:rPr kumimoji="0" lang="en-US" altLang="zh-CN" b="0" i="0" u="none" strike="noStrike" cap="none" normalizeH="0" baseline="0" dirty="0">
                <a:ln>
                  <a:noFill/>
                </a:ln>
                <a:solidFill>
                  <a:schemeClr val="tx1"/>
                </a:solidFill>
                <a:effectLst/>
                <a:latin typeface="Arial" panose="020B0604020202020204" pitchFamily="34" charset="0"/>
              </a:rPr>
              <a:t>`day`</a:t>
            </a:r>
            <a:r>
              <a:rPr kumimoji="0" lang="zh-CN" altLang="en-US" b="0" i="0" u="none" strike="noStrike" cap="none" normalizeH="0" baseline="0" dirty="0">
                <a:ln>
                  <a:noFill/>
                </a:ln>
                <a:solidFill>
                  <a:schemeClr val="tx1"/>
                </a:solidFill>
                <a:effectLst/>
                <a:latin typeface="Arial" panose="020B0604020202020204" pitchFamily="34" charset="0"/>
              </a:rPr>
              <a:t>日期，</a:t>
            </a:r>
            <a:r>
              <a:rPr kumimoji="0" lang="en-US" altLang="zh-CN" b="0" i="0" u="none" strike="noStrike" cap="none" normalizeH="0" baseline="0" dirty="0">
                <a:ln>
                  <a:noFill/>
                </a:ln>
                <a:solidFill>
                  <a:schemeClr val="tx1"/>
                </a:solidFill>
                <a:effectLst/>
                <a:latin typeface="Arial" panose="020B0604020202020204" pitchFamily="34" charset="0"/>
              </a:rPr>
              <a:t>`users`</a:t>
            </a:r>
            <a:r>
              <a:rPr kumimoji="0" lang="zh-CN" altLang="en-US" b="0" i="0" u="none" strike="noStrike" cap="none" normalizeH="0" baseline="0" dirty="0">
                <a:ln>
                  <a:noFill/>
                </a:ln>
                <a:solidFill>
                  <a:schemeClr val="tx1"/>
                </a:solidFill>
                <a:effectLst/>
                <a:latin typeface="Arial" panose="020B0604020202020204" pitchFamily="34" charset="0"/>
              </a:rPr>
              <a:t>访问人数，</a:t>
            </a:r>
            <a:r>
              <a:rPr kumimoji="0" lang="en-US" altLang="zh-CN" b="0" i="0" u="none" strike="noStrike" cap="none" normalizeH="0" baseline="0" dirty="0">
                <a:ln>
                  <a:noFill/>
                </a:ln>
                <a:solidFill>
                  <a:schemeClr val="tx1"/>
                </a:solidFill>
                <a:effectLst/>
                <a:latin typeface="Arial" panose="020B0604020202020204" pitchFamily="34" charset="0"/>
              </a:rPr>
              <a:t>`lead` </a:t>
            </a:r>
            <a:r>
              <a:rPr kumimoji="0" lang="zh-CN" altLang="en-US" b="0" i="0" u="none" strike="noStrike" cap="none" normalizeH="0" baseline="0" dirty="0">
                <a:ln>
                  <a:noFill/>
                </a:ln>
                <a:solidFill>
                  <a:schemeClr val="tx1"/>
                </a:solidFill>
                <a:effectLst/>
                <a:latin typeface="Arial" panose="020B0604020202020204" pitchFamily="34" charset="0"/>
              </a:rPr>
              <a:t>下</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zh-CN" altLang="en-US" b="0" i="0" u="none" strike="noStrike" cap="none" normalizeH="0" baseline="0" dirty="0">
                <a:ln>
                  <a:noFill/>
                </a:ln>
                <a:solidFill>
                  <a:schemeClr val="tx1"/>
                </a:solidFill>
                <a:effectLst/>
                <a:latin typeface="Arial" panose="020B0604020202020204" pitchFamily="34" charset="0"/>
              </a:rPr>
              <a:t>一天访问人数</a:t>
            </a: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lang="en-US" altLang="zh-CN"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lang="en-US" altLang="zh-CN"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lang="en-US" altLang="zh-CN" dirty="0">
              <a:solidFill>
                <a:schemeClr val="tx1"/>
              </a:solidFill>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endParaRPr kumimoji="0" lang="en-US" altLang="zh-CN" b="0" i="0" u="none" strike="noStrike" cap="none" normalizeH="0" baseline="0" dirty="0">
              <a:ln>
                <a:noFill/>
              </a:ln>
              <a:solidFill>
                <a:schemeClr val="tx1"/>
              </a:solidFill>
              <a:effectLst/>
              <a:latin typeface="Arial" panose="020B0604020202020204" pitchFamily="34" charset="0"/>
            </a:endParaRPr>
          </a:p>
          <a:p>
            <a:pPr marL="0" marR="0" lvl="0" indent="0" defTabSz="914400" rtl="0" eaLnBrk="0" fontAlgn="base" latinLnBrk="0" hangingPunct="0">
              <a:lnSpc>
                <a:spcPct val="100000"/>
              </a:lnSpc>
              <a:spcBef>
                <a:spcPct val="0"/>
              </a:spcBef>
              <a:spcAft>
                <a:spcPct val="0"/>
              </a:spcAft>
              <a:buClrTx/>
              <a:buSzTx/>
              <a:buNone/>
              <a:tabLst/>
            </a:pPr>
            <a:r>
              <a:rPr kumimoji="0" lang="zh-CN" altLang="en-US" b="0" i="0" u="none" strike="noStrike" cap="none" normalizeH="0" baseline="0" dirty="0">
                <a:ln>
                  <a:noFill/>
                </a:ln>
                <a:solidFill>
                  <a:schemeClr val="tx1"/>
                </a:solidFill>
                <a:effectLst/>
                <a:latin typeface="Arial" panose="020B0604020202020204" pitchFamily="34" charset="0"/>
              </a:rPr>
              <a:t>查询结果：</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2601853"/>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LEAD(users) OVER(ORDER BY day) AS `lead`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pic>
        <p:nvPicPr>
          <p:cNvPr id="9" name="图片 8">
            <a:extLst>
              <a:ext uri="{FF2B5EF4-FFF2-40B4-BE49-F238E27FC236}">
                <a16:creationId xmlns:a16="http://schemas.microsoft.com/office/drawing/2014/main" id="{8D33C767-2C6E-442A-A4DF-C1195FC20860}"/>
              </a:ext>
            </a:extLst>
          </p:cNvPr>
          <p:cNvPicPr>
            <a:picLocks noChangeAspect="1"/>
          </p:cNvPicPr>
          <p:nvPr/>
        </p:nvPicPr>
        <p:blipFill>
          <a:blip r:embed="rId3"/>
          <a:stretch>
            <a:fillRect/>
          </a:stretch>
        </p:blipFill>
        <p:spPr>
          <a:xfrm>
            <a:off x="2115190" y="4509605"/>
            <a:ext cx="7689246" cy="2034716"/>
          </a:xfrm>
          <a:prstGeom prst="rect">
            <a:avLst/>
          </a:prstGeom>
        </p:spPr>
      </p:pic>
    </p:spTree>
    <p:extLst>
      <p:ext uri="{BB962C8B-B14F-4D97-AF65-F5344CB8AC3E}">
        <p14:creationId xmlns:p14="http://schemas.microsoft.com/office/powerpoint/2010/main" val="1019489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en-US" altLang="zh-CN" dirty="0">
                <a:solidFill>
                  <a:schemeClr val="tx1">
                    <a:lumMod val="75000"/>
                    <a:lumOff val="25000"/>
                  </a:schemeClr>
                </a:solidFill>
              </a:rPr>
              <a:t>lead</a:t>
            </a:r>
            <a:r>
              <a:rPr lang="zh-CN" altLang="en-US" dirty="0">
                <a:solidFill>
                  <a:schemeClr val="tx1">
                    <a:lumMod val="75000"/>
                    <a:lumOff val="25000"/>
                  </a:schemeClr>
                </a:solidFill>
              </a:rPr>
              <a:t>函数在计算增量的时候非常有用，比如我们想比较同一列两个值的差值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上面的查询计算了每日增量：最后一列显示了当日与次日之间的点击次数差异</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从业务角度来看，这可以很容易地告诉我们有关该网站的很多信息   </a:t>
            </a:r>
            <a:endParaRPr lang="en-US" altLang="zh-CN" dirty="0">
              <a:solidFill>
                <a:schemeClr val="tx1">
                  <a:lumMod val="75000"/>
                  <a:lumOff val="25000"/>
                </a:schemeClr>
              </a:solidFill>
            </a:endParaRPr>
          </a:p>
          <a:p>
            <a:pPr lvl="1">
              <a:buFont typeface="Wingdings" panose="05000000000000000000" pitchFamily="2" charset="2"/>
              <a:buChar char="Ø"/>
            </a:pPr>
            <a:r>
              <a:rPr lang="zh-CN" altLang="en-US" sz="1600" dirty="0">
                <a:solidFill>
                  <a:srgbClr val="C00000"/>
                </a:solidFill>
              </a:rPr>
              <a:t>如果大多数增量是正的，且增量在逐渐变大，那么该网站业务可能处于上升期   </a:t>
            </a:r>
            <a:endParaRPr lang="en-US" altLang="zh-CN" sz="1600" dirty="0">
              <a:solidFill>
                <a:srgbClr val="C00000"/>
              </a:solidFill>
            </a:endParaRPr>
          </a:p>
          <a:p>
            <a:pPr lvl="1">
              <a:buFont typeface="Wingdings" panose="05000000000000000000" pitchFamily="2" charset="2"/>
              <a:buChar char="Ø"/>
            </a:pPr>
            <a:r>
              <a:rPr lang="zh-CN" altLang="en-US" sz="1600" dirty="0">
                <a:solidFill>
                  <a:srgbClr val="C00000"/>
                </a:solidFill>
              </a:rPr>
              <a:t>如果大多数是负的，那么需要找到收入下滑的原因</a:t>
            </a:r>
            <a:endParaRPr lang="en-US" altLang="zh-CN" sz="1600"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4</a:t>
            </a:r>
            <a:r>
              <a:rPr lang="zh-CN" altLang="en-US" dirty="0"/>
              <a:t>、使用</a:t>
            </a:r>
            <a:r>
              <a:rPr lang="en-US" altLang="zh-CN" dirty="0"/>
              <a:t>LEAD()</a:t>
            </a:r>
            <a:r>
              <a:rPr lang="zh-CN" altLang="en-US" dirty="0"/>
              <a:t>函数计算增量</a:t>
            </a:r>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2227126"/>
            <a:ext cx="10575688"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LEAD(clicks) OVER(ORDER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 - LEAD(clicks) OVER(ORDER BY day)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p:txBody>
      </p:sp>
    </p:spTree>
    <p:extLst>
      <p:ext uri="{BB962C8B-B14F-4D97-AF65-F5344CB8AC3E}">
        <p14:creationId xmlns:p14="http://schemas.microsoft.com/office/powerpoint/2010/main" val="681328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的网站，每日收入，后一天收入，以及每日收入的环比。</a:t>
            </a: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sz="1600"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5</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2032573"/>
            <a:ext cx="10575688"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LEAD(revenue) OVER(ORDER BY day) as `lead`,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LEAD(revenue) OVER(ORDER BY day) - revenue as diff</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pic>
        <p:nvPicPr>
          <p:cNvPr id="9" name="图片 8">
            <a:extLst>
              <a:ext uri="{FF2B5EF4-FFF2-40B4-BE49-F238E27FC236}">
                <a16:creationId xmlns:a16="http://schemas.microsoft.com/office/drawing/2014/main" id="{275C94FC-630B-4F1D-9AE3-437D467815A1}"/>
              </a:ext>
            </a:extLst>
          </p:cNvPr>
          <p:cNvPicPr>
            <a:picLocks noChangeAspect="1"/>
          </p:cNvPicPr>
          <p:nvPr/>
        </p:nvPicPr>
        <p:blipFill>
          <a:blip r:embed="rId3"/>
          <a:stretch>
            <a:fillRect/>
          </a:stretch>
        </p:blipFill>
        <p:spPr>
          <a:xfrm>
            <a:off x="2247566" y="4085108"/>
            <a:ext cx="7696867" cy="2423370"/>
          </a:xfrm>
          <a:prstGeom prst="rect">
            <a:avLst/>
          </a:prstGeom>
        </p:spPr>
      </p:pic>
    </p:spTree>
    <p:extLst>
      <p:ext uri="{BB962C8B-B14F-4D97-AF65-F5344CB8AC3E}">
        <p14:creationId xmlns:p14="http://schemas.microsoft.com/office/powerpoint/2010/main" val="137334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en-US" altLang="zh-CN" dirty="0">
                <a:solidFill>
                  <a:schemeClr val="tx1">
                    <a:lumMod val="75000"/>
                    <a:lumOff val="25000"/>
                  </a:schemeClr>
                </a:solidFill>
              </a:rPr>
              <a:t>LEAD</a:t>
            </a:r>
            <a:r>
              <a:rPr lang="zh-CN" altLang="en-US" dirty="0">
                <a:solidFill>
                  <a:schemeClr val="tx1">
                    <a:lumMod val="75000"/>
                    <a:lumOff val="25000"/>
                  </a:schemeClr>
                </a:solidFill>
              </a:rPr>
              <a:t>函数还可以传入两个参数：</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参数</a:t>
            </a:r>
            <a:r>
              <a:rPr lang="en-US" altLang="zh-CN" dirty="0">
                <a:solidFill>
                  <a:schemeClr val="tx1">
                    <a:lumMod val="75000"/>
                    <a:lumOff val="25000"/>
                  </a:schemeClr>
                </a:solidFill>
              </a:rPr>
              <a:t>1 </a:t>
            </a:r>
            <a:r>
              <a:rPr lang="zh-CN" altLang="en-US" dirty="0">
                <a:solidFill>
                  <a:schemeClr val="tx1">
                    <a:lumMod val="75000"/>
                    <a:lumOff val="25000"/>
                  </a:schemeClr>
                </a:solidFill>
              </a:rPr>
              <a:t>跟传入一个参数时的情况一样：一列的列名</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参数</a:t>
            </a:r>
            <a:r>
              <a:rPr lang="en-US" altLang="zh-CN" dirty="0">
                <a:solidFill>
                  <a:schemeClr val="tx1">
                    <a:lumMod val="75000"/>
                    <a:lumOff val="25000"/>
                  </a:schemeClr>
                </a:solidFill>
              </a:rPr>
              <a:t>2 </a:t>
            </a:r>
            <a:r>
              <a:rPr lang="zh-CN" altLang="en-US" dirty="0">
                <a:solidFill>
                  <a:schemeClr val="tx1">
                    <a:lumMod val="75000"/>
                    <a:lumOff val="25000"/>
                  </a:schemeClr>
                </a:solidFill>
              </a:rPr>
              <a:t>代表了偏移量，如果传入</a:t>
            </a:r>
            <a:r>
              <a:rPr lang="en-US" altLang="zh-CN" dirty="0">
                <a:solidFill>
                  <a:schemeClr val="tx1">
                    <a:lumMod val="75000"/>
                    <a:lumOff val="25000"/>
                  </a:schemeClr>
                </a:solidFill>
              </a:rPr>
              <a:t>2 </a:t>
            </a:r>
            <a:r>
              <a:rPr lang="zh-CN" altLang="en-US" dirty="0">
                <a:solidFill>
                  <a:schemeClr val="tx1">
                    <a:lumMod val="75000"/>
                    <a:lumOff val="25000"/>
                  </a:schemeClr>
                </a:solidFill>
              </a:rPr>
              <a:t>就说明要以当前行为基准，向前移动两行作为返回值</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sz="1600" dirty="0">
              <a:solidFill>
                <a:schemeClr val="tx1">
                  <a:lumMod val="75000"/>
                  <a:lumOff val="25000"/>
                </a:schemeClr>
              </a:solidFill>
            </a:endParaRPr>
          </a:p>
          <a:p>
            <a:pPr marL="0" indent="0">
              <a:buNone/>
            </a:pPr>
            <a:r>
              <a:rPr lang="zh-CN" altLang="en-US" sz="1600" dirty="0">
                <a:solidFill>
                  <a:schemeClr val="tx1">
                    <a:lumMod val="75000"/>
                    <a:lumOff val="25000"/>
                  </a:schemeClr>
                </a:solidFill>
              </a:rPr>
              <a:t>举例：</a:t>
            </a: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sz="1600" dirty="0">
                <a:solidFill>
                  <a:schemeClr val="tx1">
                    <a:lumMod val="75000"/>
                    <a:lumOff val="25000"/>
                  </a:schemeClr>
                </a:solidFill>
              </a:rPr>
              <a:t>上面的</a:t>
            </a:r>
            <a:r>
              <a:rPr lang="en-US" altLang="zh-CN" sz="1600" dirty="0">
                <a:solidFill>
                  <a:schemeClr val="tx1">
                    <a:lumMod val="75000"/>
                    <a:lumOff val="25000"/>
                  </a:schemeClr>
                </a:solidFill>
              </a:rPr>
              <a:t>SQL</a:t>
            </a:r>
            <a:r>
              <a:rPr lang="zh-CN" altLang="en-US" sz="1600" dirty="0">
                <a:solidFill>
                  <a:schemeClr val="tx1">
                    <a:lumMod val="75000"/>
                    <a:lumOff val="25000"/>
                  </a:schemeClr>
                </a:solidFill>
              </a:rPr>
              <a:t>中，</a:t>
            </a:r>
            <a:r>
              <a:rPr lang="en-US" altLang="zh-CN" sz="1600" dirty="0">
                <a:solidFill>
                  <a:schemeClr val="tx1">
                    <a:lumMod val="75000"/>
                    <a:lumOff val="25000"/>
                  </a:schemeClr>
                </a:solidFill>
              </a:rPr>
              <a:t>LEAD</a:t>
            </a:r>
            <a:r>
              <a:rPr lang="zh-CN" altLang="en-US" sz="1600" dirty="0">
                <a:solidFill>
                  <a:schemeClr val="tx1">
                    <a:lumMod val="75000"/>
                    <a:lumOff val="25000"/>
                  </a:schemeClr>
                </a:solidFill>
              </a:rPr>
              <a:t>函数传入了</a:t>
            </a:r>
            <a:r>
              <a:rPr lang="en-US" altLang="zh-CN" sz="1600" dirty="0">
                <a:solidFill>
                  <a:schemeClr val="tx1">
                    <a:lumMod val="75000"/>
                    <a:lumOff val="25000"/>
                  </a:schemeClr>
                </a:solidFill>
              </a:rPr>
              <a:t>2</a:t>
            </a:r>
            <a:r>
              <a:rPr lang="zh-CN" altLang="en-US" sz="1600" dirty="0">
                <a:solidFill>
                  <a:schemeClr val="tx1">
                    <a:lumMod val="75000"/>
                    <a:lumOff val="25000"/>
                  </a:schemeClr>
                </a:solidFill>
              </a:rPr>
              <a:t>，当前行为第一行时，会返回第三行的值作为</a:t>
            </a:r>
            <a:r>
              <a:rPr lang="en-US" altLang="zh-CN" sz="1600" dirty="0">
                <a:solidFill>
                  <a:schemeClr val="tx1">
                    <a:lumMod val="75000"/>
                    <a:lumOff val="25000"/>
                  </a:schemeClr>
                </a:solidFill>
              </a:rPr>
              <a:t>LEAD</a:t>
            </a:r>
            <a:r>
              <a:rPr lang="zh-CN" altLang="en-US" sz="1600" dirty="0">
                <a:solidFill>
                  <a:schemeClr val="tx1">
                    <a:lumMod val="75000"/>
                    <a:lumOff val="25000"/>
                  </a:schemeClr>
                </a:solidFill>
              </a:rPr>
              <a:t>函数的结果</a:t>
            </a:r>
            <a:endParaRPr lang="en-US" altLang="zh-CN" sz="1600"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6</a:t>
            </a:r>
            <a:r>
              <a:rPr lang="zh-CN" altLang="en-US" dirty="0"/>
              <a:t>、</a:t>
            </a:r>
            <a:r>
              <a:rPr lang="en-US" altLang="zh-CN" dirty="0"/>
              <a:t>LEAD</a:t>
            </a:r>
            <a:r>
              <a:rPr lang="zh-CN" altLang="en-US" dirty="0"/>
              <a:t>函数传入两个参数</a:t>
            </a:r>
            <a:r>
              <a:rPr lang="en-US" altLang="zh-CN" dirty="0"/>
              <a:t>LEAD(</a:t>
            </a:r>
            <a:r>
              <a:rPr lang="en-US" altLang="zh-CN" dirty="0" err="1"/>
              <a:t>x,y</a:t>
            </a:r>
            <a:r>
              <a:rPr lang="en-US" altLang="zh-CN" dirty="0"/>
              <a:t>)</a:t>
            </a:r>
            <a:endParaRPr lang="zh-CN" altLang="en-US" dirty="0"/>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3701156"/>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LEAD(opened,2)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spTree>
    <p:extLst>
      <p:ext uri="{BB962C8B-B14F-4D97-AF65-F5344CB8AC3E}">
        <p14:creationId xmlns:p14="http://schemas.microsoft.com/office/powerpoint/2010/main" val="12445272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sz="1600" dirty="0">
                <a:solidFill>
                  <a:schemeClr val="tx1">
                    <a:lumMod val="75000"/>
                    <a:lumOff val="25000"/>
                  </a:schemeClr>
                </a:solidFill>
              </a:rPr>
              <a:t>需求：统计</a:t>
            </a:r>
            <a:r>
              <a:rPr lang="en-US" altLang="zh-CN" sz="1600" dirty="0">
                <a:solidFill>
                  <a:schemeClr val="tx1">
                    <a:lumMod val="75000"/>
                    <a:lumOff val="25000"/>
                  </a:schemeClr>
                </a:solidFill>
              </a:rPr>
              <a:t>id</a:t>
            </a:r>
            <a:r>
              <a:rPr lang="zh-CN" altLang="en-US" sz="1600" dirty="0">
                <a:solidFill>
                  <a:schemeClr val="tx1">
                    <a:lumMod val="75000"/>
                    <a:lumOff val="25000"/>
                  </a:schemeClr>
                </a:solidFill>
              </a:rPr>
              <a:t>为</a:t>
            </a:r>
            <a:r>
              <a:rPr lang="en-US" altLang="zh-CN" sz="1600" dirty="0">
                <a:solidFill>
                  <a:schemeClr val="tx1">
                    <a:lumMod val="75000"/>
                    <a:lumOff val="25000"/>
                  </a:schemeClr>
                </a:solidFill>
              </a:rPr>
              <a:t>2</a:t>
            </a:r>
            <a:r>
              <a:rPr lang="zh-CN" altLang="en-US" sz="1600" dirty="0">
                <a:solidFill>
                  <a:schemeClr val="tx1">
                    <a:lumMod val="75000"/>
                    <a:lumOff val="25000"/>
                  </a:schemeClr>
                </a:solidFill>
              </a:rPr>
              <a:t>的网站，在</a:t>
            </a:r>
            <a:r>
              <a:rPr lang="en-US" altLang="zh-CN" sz="1600" dirty="0">
                <a:solidFill>
                  <a:schemeClr val="tx1">
                    <a:lumMod val="75000"/>
                    <a:lumOff val="25000"/>
                  </a:schemeClr>
                </a:solidFill>
              </a:rPr>
              <a:t>2016</a:t>
            </a:r>
            <a:r>
              <a:rPr lang="zh-CN" altLang="en-US" sz="1600" dirty="0">
                <a:solidFill>
                  <a:schemeClr val="tx1">
                    <a:lumMod val="75000"/>
                    <a:lumOff val="25000"/>
                  </a:schemeClr>
                </a:solidFill>
              </a:rPr>
              <a:t>年</a:t>
            </a:r>
            <a:r>
              <a:rPr lang="en-US" altLang="zh-CN" sz="1600" dirty="0">
                <a:solidFill>
                  <a:schemeClr val="tx1">
                    <a:lumMod val="75000"/>
                    <a:lumOff val="25000"/>
                  </a:schemeClr>
                </a:solidFill>
              </a:rPr>
              <a:t>5</a:t>
            </a:r>
            <a:r>
              <a:rPr lang="zh-CN" altLang="en-US" sz="1600" dirty="0">
                <a:solidFill>
                  <a:schemeClr val="tx1">
                    <a:lumMod val="75000"/>
                    <a:lumOff val="25000"/>
                  </a:schemeClr>
                </a:solidFill>
              </a:rPr>
              <a:t>月</a:t>
            </a:r>
            <a:r>
              <a:rPr lang="en-US" altLang="zh-CN" sz="1600" dirty="0">
                <a:solidFill>
                  <a:schemeClr val="tx1">
                    <a:lumMod val="75000"/>
                    <a:lumOff val="25000"/>
                  </a:schemeClr>
                </a:solidFill>
              </a:rPr>
              <a:t>1</a:t>
            </a:r>
            <a:r>
              <a:rPr lang="zh-CN" altLang="en-US" sz="1600" dirty="0">
                <a:solidFill>
                  <a:schemeClr val="tx1">
                    <a:lumMod val="75000"/>
                    <a:lumOff val="25000"/>
                  </a:schemeClr>
                </a:solidFill>
              </a:rPr>
              <a:t>日到</a:t>
            </a:r>
            <a:r>
              <a:rPr lang="en-US" altLang="zh-CN" sz="1600" dirty="0">
                <a:solidFill>
                  <a:schemeClr val="tx1">
                    <a:lumMod val="75000"/>
                    <a:lumOff val="25000"/>
                  </a:schemeClr>
                </a:solidFill>
              </a:rPr>
              <a:t>5</a:t>
            </a:r>
            <a:r>
              <a:rPr lang="zh-CN" altLang="en-US" sz="1600" dirty="0">
                <a:solidFill>
                  <a:schemeClr val="tx1">
                    <a:lumMod val="75000"/>
                    <a:lumOff val="25000"/>
                  </a:schemeClr>
                </a:solidFill>
              </a:rPr>
              <a:t>月</a:t>
            </a:r>
            <a:r>
              <a:rPr lang="en-US" altLang="zh-CN" sz="1600" dirty="0">
                <a:solidFill>
                  <a:schemeClr val="tx1">
                    <a:lumMod val="75000"/>
                    <a:lumOff val="25000"/>
                  </a:schemeClr>
                </a:solidFill>
              </a:rPr>
              <a:t>14</a:t>
            </a:r>
            <a:r>
              <a:rPr lang="zh-CN" altLang="en-US" sz="1600" dirty="0">
                <a:solidFill>
                  <a:schemeClr val="tx1">
                    <a:lumMod val="75000"/>
                    <a:lumOff val="25000"/>
                  </a:schemeClr>
                </a:solidFill>
              </a:rPr>
              <a:t>日之间，每天的用户访问数量以及</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天后的用户访问数量</a:t>
            </a:r>
            <a:endParaRPr lang="en-US" altLang="zh-CN" sz="1600" dirty="0">
              <a:solidFill>
                <a:schemeClr val="tx1">
                  <a:lumMod val="75000"/>
                  <a:lumOff val="25000"/>
                </a:schemeClr>
              </a:solidFill>
            </a:endParaRPr>
          </a:p>
          <a:p>
            <a:pPr marL="0" indent="0">
              <a:buNone/>
            </a:pPr>
            <a:r>
              <a:rPr lang="zh-CN" altLang="en-US" sz="1600" dirty="0">
                <a:solidFill>
                  <a:schemeClr val="tx1">
                    <a:lumMod val="75000"/>
                    <a:lumOff val="25000"/>
                  </a:schemeClr>
                </a:solidFill>
              </a:rPr>
              <a:t>需要注意，最后</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行最后一列会返回</a:t>
            </a:r>
            <a:r>
              <a:rPr lang="en-US" altLang="zh-CN" sz="1600" dirty="0">
                <a:solidFill>
                  <a:schemeClr val="tx1">
                    <a:lumMod val="75000"/>
                    <a:lumOff val="25000"/>
                  </a:schemeClr>
                </a:solidFill>
              </a:rPr>
              <a:t>NULL</a:t>
            </a:r>
            <a:r>
              <a:rPr lang="zh-CN" altLang="en-US" sz="1600" dirty="0">
                <a:solidFill>
                  <a:schemeClr val="tx1">
                    <a:lumMod val="75000"/>
                    <a:lumOff val="25000"/>
                  </a:schemeClr>
                </a:solidFill>
              </a:rPr>
              <a:t>，因为最后</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行没有</a:t>
            </a:r>
            <a:r>
              <a:rPr lang="en-US" altLang="zh-CN" sz="1600" dirty="0">
                <a:solidFill>
                  <a:schemeClr val="tx1">
                    <a:lumMod val="75000"/>
                    <a:lumOff val="25000"/>
                  </a:schemeClr>
                </a:solidFill>
              </a:rPr>
              <a:t>7</a:t>
            </a:r>
            <a:r>
              <a:rPr lang="zh-CN" altLang="en-US" sz="1600" dirty="0">
                <a:solidFill>
                  <a:schemeClr val="tx1">
                    <a:lumMod val="75000"/>
                    <a:lumOff val="25000"/>
                  </a:schemeClr>
                </a:solidFill>
              </a:rPr>
              <a:t>日后的数据</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sz="1600" dirty="0">
                <a:solidFill>
                  <a:schemeClr val="tx1">
                    <a:lumMod val="75000"/>
                    <a:lumOff val="25000"/>
                  </a:schemeClr>
                </a:solidFill>
              </a:rPr>
              <a:t>查询结果：</a:t>
            </a:r>
            <a:endParaRPr lang="en-US" altLang="zh-CN" sz="1600"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2494923"/>
            <a:ext cx="10575688"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LEAD(users, 7) OVER(ORDER BY day) AS `lead`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day BETWEEN '2016-05-01' AND '2016-05-14';</a:t>
            </a:r>
          </a:p>
        </p:txBody>
      </p:sp>
      <p:pic>
        <p:nvPicPr>
          <p:cNvPr id="7" name="图片 6">
            <a:extLst>
              <a:ext uri="{FF2B5EF4-FFF2-40B4-BE49-F238E27FC236}">
                <a16:creationId xmlns:a16="http://schemas.microsoft.com/office/drawing/2014/main" id="{29F42C0B-0372-4566-B27C-118469120FC8}"/>
              </a:ext>
            </a:extLst>
          </p:cNvPr>
          <p:cNvPicPr>
            <a:picLocks noChangeAspect="1"/>
          </p:cNvPicPr>
          <p:nvPr/>
        </p:nvPicPr>
        <p:blipFill>
          <a:blip r:embed="rId3"/>
          <a:stretch>
            <a:fillRect/>
          </a:stretch>
        </p:blipFill>
        <p:spPr>
          <a:xfrm>
            <a:off x="788699" y="4453822"/>
            <a:ext cx="10652324" cy="2213759"/>
          </a:xfrm>
          <a:prstGeom prst="rect">
            <a:avLst/>
          </a:prstGeom>
        </p:spPr>
      </p:pic>
    </p:spTree>
    <p:extLst>
      <p:ext uri="{BB962C8B-B14F-4D97-AF65-F5344CB8AC3E}">
        <p14:creationId xmlns:p14="http://schemas.microsoft.com/office/powerpoint/2010/main" val="42304723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a:buFont typeface="Wingdings" panose="05000000000000000000" pitchFamily="2" charset="2"/>
              <a:buChar char="Ø"/>
            </a:pPr>
            <a:r>
              <a:rPr lang="en-US" altLang="zh-CN" dirty="0">
                <a:solidFill>
                  <a:schemeClr val="tx1">
                    <a:lumMod val="75000"/>
                    <a:lumOff val="25000"/>
                  </a:schemeClr>
                </a:solidFill>
              </a:rPr>
              <a:t>lead</a:t>
            </a:r>
            <a:r>
              <a:rPr lang="zh-CN" altLang="en-US" dirty="0">
                <a:solidFill>
                  <a:schemeClr val="tx1">
                    <a:lumMod val="75000"/>
                    <a:lumOff val="25000"/>
                  </a:schemeClr>
                </a:solidFill>
              </a:rPr>
              <a:t>函数也可以接收三个参数，第三个参数用来传入默认值，应用场景是当使用</a:t>
            </a:r>
            <a:r>
              <a:rPr lang="en-US" altLang="zh-CN" dirty="0">
                <a:solidFill>
                  <a:schemeClr val="tx1">
                    <a:lumMod val="75000"/>
                    <a:lumOff val="25000"/>
                  </a:schemeClr>
                </a:solidFill>
              </a:rPr>
              <a:t>lead</a:t>
            </a:r>
            <a:r>
              <a:rPr lang="zh-CN" altLang="en-US" dirty="0">
                <a:solidFill>
                  <a:schemeClr val="tx1">
                    <a:lumMod val="75000"/>
                    <a:lumOff val="25000"/>
                  </a:schemeClr>
                </a:solidFill>
              </a:rPr>
              <a:t>函数返回</a:t>
            </a:r>
            <a:r>
              <a:rPr lang="en-US" altLang="zh-CN" dirty="0">
                <a:solidFill>
                  <a:schemeClr val="tx1">
                    <a:lumMod val="75000"/>
                    <a:lumOff val="25000"/>
                  </a:schemeClr>
                </a:solidFill>
              </a:rPr>
              <a:t>null</a:t>
            </a:r>
            <a:r>
              <a:rPr lang="zh-CN" altLang="en-US" dirty="0">
                <a:solidFill>
                  <a:schemeClr val="tx1">
                    <a:lumMod val="75000"/>
                    <a:lumOff val="25000"/>
                  </a:schemeClr>
                </a:solidFill>
              </a:rPr>
              <a:t>的时候，可以用第三个参数传入的默认值进行填充</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练习</a:t>
            </a:r>
            <a:r>
              <a:rPr lang="en-US" altLang="zh-CN" dirty="0">
                <a:solidFill>
                  <a:schemeClr val="tx1">
                    <a:lumMod val="75000"/>
                    <a:lumOff val="25000"/>
                  </a:schemeClr>
                </a:solidFill>
              </a:rPr>
              <a:t>44</a:t>
            </a:r>
            <a:r>
              <a:rPr lang="zh-CN" altLang="en-US" dirty="0">
                <a:solidFill>
                  <a:schemeClr val="tx1">
                    <a:lumMod val="75000"/>
                    <a:lumOff val="25000"/>
                  </a:schemeClr>
                </a:solidFill>
              </a:rPr>
              <a:t>中，后</a:t>
            </a:r>
            <a:r>
              <a:rPr lang="en-US" altLang="zh-CN" dirty="0">
                <a:solidFill>
                  <a:schemeClr val="tx1">
                    <a:lumMod val="75000"/>
                    <a:lumOff val="25000"/>
                  </a:schemeClr>
                </a:solidFill>
              </a:rPr>
              <a:t>7</a:t>
            </a:r>
            <a:r>
              <a:rPr lang="zh-CN" altLang="en-US" dirty="0">
                <a:solidFill>
                  <a:schemeClr val="tx1">
                    <a:lumMod val="75000"/>
                    <a:lumOff val="25000"/>
                  </a:schemeClr>
                </a:solidFill>
              </a:rPr>
              <a:t>行出现了</a:t>
            </a:r>
            <a:r>
              <a:rPr lang="en-US" altLang="zh-CN" dirty="0">
                <a:solidFill>
                  <a:schemeClr val="tx1">
                    <a:lumMod val="75000"/>
                    <a:lumOff val="25000"/>
                  </a:schemeClr>
                </a:solidFill>
              </a:rPr>
              <a:t>null,</a:t>
            </a:r>
            <a:r>
              <a:rPr lang="zh-CN" altLang="en-US" dirty="0">
                <a:solidFill>
                  <a:schemeClr val="tx1">
                    <a:lumMod val="75000"/>
                    <a:lumOff val="25000"/>
                  </a:schemeClr>
                </a:solidFill>
              </a:rPr>
              <a:t>这里可以传入默认值，如</a:t>
            </a:r>
            <a:r>
              <a:rPr lang="en-US" altLang="zh-CN" dirty="0">
                <a:solidFill>
                  <a:schemeClr val="tx1">
                    <a:lumMod val="75000"/>
                    <a:lumOff val="25000"/>
                  </a:schemeClr>
                </a:solidFill>
              </a:rPr>
              <a:t>-1</a:t>
            </a:r>
            <a:r>
              <a:rPr lang="zh-CN" altLang="en-US" dirty="0">
                <a:solidFill>
                  <a:schemeClr val="tx1">
                    <a:lumMod val="75000"/>
                    <a:lumOff val="25000"/>
                  </a:schemeClr>
                </a:solidFill>
              </a:rPr>
              <a:t>，用来避免出现</a:t>
            </a:r>
            <a:r>
              <a:rPr lang="en-US" altLang="zh-CN" dirty="0">
                <a:solidFill>
                  <a:schemeClr val="tx1">
                    <a:lumMod val="75000"/>
                    <a:lumOff val="25000"/>
                  </a:schemeClr>
                </a:solidFill>
              </a:rPr>
              <a:t>null</a:t>
            </a:r>
            <a:r>
              <a:rPr lang="zh-CN" altLang="en-US" dirty="0">
                <a:solidFill>
                  <a:schemeClr val="tx1">
                    <a:lumMod val="75000"/>
                    <a:lumOff val="25000"/>
                  </a:schemeClr>
                </a:solidFill>
              </a:rPr>
              <a:t>的情况</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sz="1600"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sz="1600"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sz="1600" dirty="0">
                <a:solidFill>
                  <a:schemeClr val="tx1">
                    <a:lumMod val="75000"/>
                    <a:lumOff val="25000"/>
                  </a:schemeClr>
                </a:solidFill>
              </a:rPr>
              <a:t>查询结果：</a:t>
            </a:r>
            <a:endParaRPr lang="en-US" altLang="zh-CN" sz="1600"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8</a:t>
            </a:r>
            <a:r>
              <a:rPr lang="zh-CN" altLang="en-US" dirty="0"/>
              <a:t>、</a:t>
            </a:r>
            <a:r>
              <a:rPr lang="en-US" altLang="zh-CN" dirty="0"/>
              <a:t>LEAD</a:t>
            </a:r>
            <a:r>
              <a:rPr lang="zh-CN" altLang="en-US" dirty="0"/>
              <a:t>函数传入两个参数</a:t>
            </a:r>
            <a:r>
              <a:rPr lang="en-US" altLang="zh-CN" dirty="0"/>
              <a:t>LEAD(</a:t>
            </a:r>
            <a:r>
              <a:rPr lang="en-US" altLang="zh-CN" dirty="0" err="1"/>
              <a:t>x,y,z</a:t>
            </a:r>
            <a:r>
              <a:rPr lang="en-US" altLang="zh-CN" dirty="0"/>
              <a:t>)</a:t>
            </a:r>
            <a:endParaRPr lang="zh-CN" altLang="en-US" dirty="0"/>
          </a:p>
        </p:txBody>
      </p:sp>
      <p:sp>
        <p:nvSpPr>
          <p:cNvPr id="6" name="TextBox 3">
            <a:extLst>
              <a:ext uri="{FF2B5EF4-FFF2-40B4-BE49-F238E27FC236}">
                <a16:creationId xmlns:a16="http://schemas.microsoft.com/office/drawing/2014/main" id="{5087E5EC-176F-4BC7-A438-2B21DA2C463A}"/>
              </a:ext>
            </a:extLst>
          </p:cNvPr>
          <p:cNvSpPr txBox="1"/>
          <p:nvPr/>
        </p:nvSpPr>
        <p:spPr>
          <a:xfrm>
            <a:off x="797835" y="2845117"/>
            <a:ext cx="10575688"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LEAD(users, 7, -1) OVER(ORDER BY day) AS `lead`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day BETWEEN '2016-05-01' AND '2016-05-14';</a:t>
            </a:r>
          </a:p>
        </p:txBody>
      </p:sp>
      <p:pic>
        <p:nvPicPr>
          <p:cNvPr id="5" name="图片 4">
            <a:extLst>
              <a:ext uri="{FF2B5EF4-FFF2-40B4-BE49-F238E27FC236}">
                <a16:creationId xmlns:a16="http://schemas.microsoft.com/office/drawing/2014/main" id="{06D4B70F-0264-412A-A0CC-38A81F7A640D}"/>
              </a:ext>
            </a:extLst>
          </p:cNvPr>
          <p:cNvPicPr>
            <a:picLocks noChangeAspect="1"/>
          </p:cNvPicPr>
          <p:nvPr/>
        </p:nvPicPr>
        <p:blipFill>
          <a:blip r:embed="rId3"/>
          <a:stretch>
            <a:fillRect/>
          </a:stretch>
        </p:blipFill>
        <p:spPr>
          <a:xfrm>
            <a:off x="2241704" y="4978173"/>
            <a:ext cx="8108525" cy="1710455"/>
          </a:xfrm>
          <a:prstGeom prst="rect">
            <a:avLst/>
          </a:prstGeom>
        </p:spPr>
      </p:pic>
    </p:spTree>
    <p:extLst>
      <p:ext uri="{BB962C8B-B14F-4D97-AF65-F5344CB8AC3E}">
        <p14:creationId xmlns:p14="http://schemas.microsoft.com/office/powerpoint/2010/main" val="33887054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LAG(X)</a:t>
            </a:r>
            <a:r>
              <a:rPr lang="zh-CN" altLang="en-US" dirty="0"/>
              <a:t>函数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09</a:t>
            </a:r>
            <a:endParaRPr kumimoji="1" lang="zh-CN" altLang="en-US" dirty="0"/>
          </a:p>
        </p:txBody>
      </p:sp>
    </p:spTree>
    <p:extLst>
      <p:ext uri="{BB962C8B-B14F-4D97-AF65-F5344CB8AC3E}">
        <p14:creationId xmlns:p14="http://schemas.microsoft.com/office/powerpoint/2010/main" val="115339527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a:buFont typeface="Wingdings" panose="05000000000000000000" pitchFamily="2" charset="2"/>
              <a:buChar char="Ø"/>
            </a:pPr>
            <a:r>
              <a:rPr lang="en-US" altLang="zh-CN" dirty="0">
                <a:solidFill>
                  <a:schemeClr val="tx1">
                    <a:lumMod val="75000"/>
                    <a:lumOff val="25000"/>
                  </a:schemeClr>
                </a:solidFill>
              </a:rPr>
              <a:t>LAG(x)</a:t>
            </a:r>
            <a:r>
              <a:rPr lang="zh-CN" altLang="en-US" dirty="0">
                <a:solidFill>
                  <a:schemeClr val="tx1">
                    <a:lumMod val="75000"/>
                    <a:lumOff val="25000"/>
                  </a:schemeClr>
                </a:solidFill>
              </a:rPr>
              <a:t>函数与</a:t>
            </a:r>
            <a:r>
              <a:rPr lang="en-US" altLang="zh-CN" dirty="0">
                <a:solidFill>
                  <a:schemeClr val="tx1">
                    <a:lumMod val="75000"/>
                    <a:lumOff val="25000"/>
                  </a:schemeClr>
                </a:solidFill>
              </a:rPr>
              <a:t>LEAD(x)</a:t>
            </a:r>
            <a:r>
              <a:rPr lang="zh-CN" altLang="en-US" dirty="0">
                <a:solidFill>
                  <a:schemeClr val="tx1">
                    <a:lumMod val="75000"/>
                    <a:lumOff val="25000"/>
                  </a:schemeClr>
                </a:solidFill>
              </a:rPr>
              <a:t>用法类似，区别是，</a:t>
            </a:r>
            <a:r>
              <a:rPr lang="en-US" altLang="zh-CN" dirty="0">
                <a:solidFill>
                  <a:schemeClr val="tx1">
                    <a:lumMod val="75000"/>
                    <a:lumOff val="25000"/>
                  </a:schemeClr>
                </a:solidFill>
              </a:rPr>
              <a:t>LEAD</a:t>
            </a:r>
            <a:r>
              <a:rPr lang="zh-CN" altLang="en-US" dirty="0">
                <a:solidFill>
                  <a:schemeClr val="tx1">
                    <a:lumMod val="75000"/>
                    <a:lumOff val="25000"/>
                  </a:schemeClr>
                </a:solidFill>
              </a:rPr>
              <a:t>返回当前行后面的值，</a:t>
            </a:r>
            <a:r>
              <a:rPr lang="en-US" altLang="zh-CN" dirty="0">
                <a:solidFill>
                  <a:schemeClr val="tx1">
                    <a:lumMod val="75000"/>
                    <a:lumOff val="25000"/>
                  </a:schemeClr>
                </a:solidFill>
              </a:rPr>
              <a:t>LAG</a:t>
            </a:r>
            <a:r>
              <a:rPr lang="zh-CN" altLang="en-US" dirty="0">
                <a:solidFill>
                  <a:schemeClr val="tx1">
                    <a:lumMod val="75000"/>
                    <a:lumOff val="25000"/>
                  </a:schemeClr>
                </a:solidFill>
              </a:rPr>
              <a:t>返回当前行之前的值</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示例：</a:t>
            </a: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sz="1600"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会返回当前日期的前一行开业日期</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 LAG(x)</a:t>
            </a:r>
            <a:r>
              <a:rPr lang="zh-CN" altLang="en-US" dirty="0"/>
              <a:t>函数</a:t>
            </a:r>
          </a:p>
        </p:txBody>
      </p:sp>
      <p:sp>
        <p:nvSpPr>
          <p:cNvPr id="6" name="TextBox 3">
            <a:extLst>
              <a:ext uri="{FF2B5EF4-FFF2-40B4-BE49-F238E27FC236}">
                <a16:creationId xmlns:a16="http://schemas.microsoft.com/office/drawing/2014/main" id="{5087E5EC-176F-4BC7-A438-2B21DA2C463A}"/>
              </a:ext>
            </a:extLst>
          </p:cNvPr>
          <p:cNvSpPr txBox="1"/>
          <p:nvPr/>
        </p:nvSpPr>
        <p:spPr>
          <a:xfrm>
            <a:off x="861064" y="2494917"/>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LAG(name)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pic>
        <p:nvPicPr>
          <p:cNvPr id="7" name="图片 6">
            <a:extLst>
              <a:ext uri="{FF2B5EF4-FFF2-40B4-BE49-F238E27FC236}">
                <a16:creationId xmlns:a16="http://schemas.microsoft.com/office/drawing/2014/main" id="{AF2AD5E7-85F9-4F25-8A85-8D1724D7CEB8}"/>
              </a:ext>
            </a:extLst>
          </p:cNvPr>
          <p:cNvPicPr>
            <a:picLocks noChangeAspect="1"/>
          </p:cNvPicPr>
          <p:nvPr/>
        </p:nvPicPr>
        <p:blipFill>
          <a:blip r:embed="rId3"/>
          <a:stretch>
            <a:fillRect/>
          </a:stretch>
        </p:blipFill>
        <p:spPr>
          <a:xfrm>
            <a:off x="3401506" y="4025804"/>
            <a:ext cx="4623814" cy="2255306"/>
          </a:xfrm>
          <a:prstGeom prst="rect">
            <a:avLst/>
          </a:prstGeom>
        </p:spPr>
      </p:pic>
    </p:spTree>
    <p:extLst>
      <p:ext uri="{BB962C8B-B14F-4D97-AF65-F5344CB8AC3E}">
        <p14:creationId xmlns:p14="http://schemas.microsoft.com/office/powerpoint/2010/main" val="3279887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en-US" altLang="zh-CN" dirty="0">
                <a:solidFill>
                  <a:schemeClr val="tx1">
                    <a:lumMod val="75000"/>
                    <a:lumOff val="25000"/>
                  </a:schemeClr>
                </a:solidFill>
              </a:rPr>
              <a:t>`</a:t>
            </a:r>
            <a:r>
              <a:rPr lang="en-US" altLang="zh-CN" dirty="0">
                <a:solidFill>
                  <a:srgbClr val="C00000"/>
                </a:solidFill>
              </a:rPr>
              <a:t>LEAD(...)</a:t>
            </a:r>
            <a:r>
              <a:rPr lang="en-US" altLang="zh-CN" dirty="0">
                <a:solidFill>
                  <a:schemeClr val="tx1">
                    <a:lumMod val="75000"/>
                    <a:lumOff val="25000"/>
                  </a:schemeClr>
                </a:solidFill>
              </a:rPr>
              <a:t>` </a:t>
            </a:r>
            <a:r>
              <a:rPr lang="zh-CN" altLang="en-US" dirty="0">
                <a:solidFill>
                  <a:schemeClr val="tx1">
                    <a:lumMod val="75000"/>
                    <a:lumOff val="25000"/>
                  </a:schemeClr>
                </a:solidFill>
              </a:rPr>
              <a:t>和  </a:t>
            </a:r>
            <a:r>
              <a:rPr lang="en-US" altLang="zh-CN" dirty="0">
                <a:solidFill>
                  <a:schemeClr val="tx1">
                    <a:lumMod val="75000"/>
                    <a:lumOff val="25000"/>
                  </a:schemeClr>
                </a:solidFill>
              </a:rPr>
              <a:t>`</a:t>
            </a:r>
            <a:r>
              <a:rPr lang="en-US" altLang="zh-CN" dirty="0">
                <a:solidFill>
                  <a:srgbClr val="C00000"/>
                </a:solidFill>
              </a:rPr>
              <a:t>LAG(...)</a:t>
            </a:r>
            <a:r>
              <a:rPr lang="en-US" altLang="zh-CN" dirty="0">
                <a:solidFill>
                  <a:schemeClr val="tx1">
                    <a:lumMod val="75000"/>
                    <a:lumOff val="25000"/>
                  </a:schemeClr>
                </a:solidFill>
              </a:rPr>
              <a:t>`,</a:t>
            </a:r>
            <a:r>
              <a:rPr lang="zh-CN" altLang="en-US" dirty="0">
                <a:solidFill>
                  <a:schemeClr val="tx1">
                    <a:lumMod val="75000"/>
                    <a:lumOff val="25000"/>
                  </a:schemeClr>
                </a:solidFill>
              </a:rPr>
              <a:t>之间可以互相替换，可以在</a:t>
            </a:r>
            <a:r>
              <a:rPr lang="en-US" altLang="zh-CN" dirty="0">
                <a:solidFill>
                  <a:schemeClr val="tx1">
                    <a:lumMod val="75000"/>
                    <a:lumOff val="25000"/>
                  </a:schemeClr>
                </a:solidFill>
              </a:rPr>
              <a:t>ORDER BY</a:t>
            </a:r>
            <a:r>
              <a:rPr lang="zh-CN" altLang="en-US" dirty="0">
                <a:solidFill>
                  <a:schemeClr val="tx1">
                    <a:lumMod val="75000"/>
                    <a:lumOff val="25000"/>
                  </a:schemeClr>
                </a:solidFill>
              </a:rPr>
              <a:t>的时候通过</a:t>
            </a:r>
            <a:r>
              <a:rPr lang="en-US" altLang="zh-CN" dirty="0">
                <a:solidFill>
                  <a:schemeClr val="tx1">
                    <a:lumMod val="75000"/>
                    <a:lumOff val="25000"/>
                  </a:schemeClr>
                </a:solidFill>
              </a:rPr>
              <a:t>`DESC` </a:t>
            </a:r>
            <a:r>
              <a:rPr lang="zh-CN" altLang="en-US" dirty="0">
                <a:solidFill>
                  <a:schemeClr val="tx1">
                    <a:lumMod val="75000"/>
                    <a:lumOff val="25000"/>
                  </a:schemeClr>
                </a:solidFill>
              </a:rPr>
              <a:t>来改变排序方式，使</a:t>
            </a:r>
            <a:r>
              <a:rPr lang="en-US" altLang="zh-CN" dirty="0">
                <a:solidFill>
                  <a:schemeClr val="tx1">
                    <a:lumMod val="75000"/>
                    <a:lumOff val="25000"/>
                  </a:schemeClr>
                </a:solidFill>
              </a:rPr>
              <a:t>`LEAD(...)` </a:t>
            </a:r>
            <a:r>
              <a:rPr lang="zh-CN" altLang="en-US" dirty="0">
                <a:solidFill>
                  <a:schemeClr val="tx1">
                    <a:lumMod val="75000"/>
                    <a:lumOff val="25000"/>
                  </a:schemeClr>
                </a:solidFill>
              </a:rPr>
              <a:t>和  </a:t>
            </a:r>
            <a:r>
              <a:rPr lang="en-US" altLang="zh-CN" dirty="0">
                <a:solidFill>
                  <a:schemeClr val="tx1">
                    <a:lumMod val="75000"/>
                    <a:lumOff val="25000"/>
                  </a:schemeClr>
                </a:solidFill>
              </a:rPr>
              <a:t>`LAG(...)`</a:t>
            </a:r>
            <a:r>
              <a:rPr lang="zh-CN" altLang="en-US" dirty="0">
                <a:solidFill>
                  <a:schemeClr val="tx1">
                    <a:lumMod val="75000"/>
                    <a:lumOff val="25000"/>
                  </a:schemeClr>
                </a:solidFill>
              </a:rPr>
              <a:t>返回相同结果，比如 ：</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与下面的写法相似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再看：</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与下面的写法相似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2</a:t>
            </a:r>
            <a:r>
              <a:rPr lang="zh-CN" altLang="en-US" dirty="0"/>
              <a:t>、注意</a:t>
            </a:r>
          </a:p>
        </p:txBody>
      </p:sp>
      <p:sp>
        <p:nvSpPr>
          <p:cNvPr id="6" name="TextBox 3">
            <a:extLst>
              <a:ext uri="{FF2B5EF4-FFF2-40B4-BE49-F238E27FC236}">
                <a16:creationId xmlns:a16="http://schemas.microsoft.com/office/drawing/2014/main" id="{5087E5EC-176F-4BC7-A438-2B21DA2C463A}"/>
              </a:ext>
            </a:extLst>
          </p:cNvPr>
          <p:cNvSpPr txBox="1"/>
          <p:nvPr/>
        </p:nvSpPr>
        <p:spPr>
          <a:xfrm>
            <a:off x="861064" y="2494917"/>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LEAD (...) OVER(ORDER BY ...)</a:t>
            </a:r>
          </a:p>
        </p:txBody>
      </p:sp>
      <p:sp>
        <p:nvSpPr>
          <p:cNvPr id="9" name="TextBox 3">
            <a:extLst>
              <a:ext uri="{FF2B5EF4-FFF2-40B4-BE49-F238E27FC236}">
                <a16:creationId xmlns:a16="http://schemas.microsoft.com/office/drawing/2014/main" id="{288B498F-B22B-450A-8551-3619A52C1D63}"/>
              </a:ext>
            </a:extLst>
          </p:cNvPr>
          <p:cNvSpPr txBox="1"/>
          <p:nvPr/>
        </p:nvSpPr>
        <p:spPr>
          <a:xfrm>
            <a:off x="861064" y="3193286"/>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LAG (...) OVER (ORDER BY ... DESC)</a:t>
            </a:r>
          </a:p>
        </p:txBody>
      </p:sp>
      <p:sp>
        <p:nvSpPr>
          <p:cNvPr id="10" name="TextBox 3">
            <a:extLst>
              <a:ext uri="{FF2B5EF4-FFF2-40B4-BE49-F238E27FC236}">
                <a16:creationId xmlns:a16="http://schemas.microsoft.com/office/drawing/2014/main" id="{20675CCD-F697-4151-B9C0-51287D4E6F30}"/>
              </a:ext>
            </a:extLst>
          </p:cNvPr>
          <p:cNvSpPr txBox="1"/>
          <p:nvPr/>
        </p:nvSpPr>
        <p:spPr>
          <a:xfrm>
            <a:off x="861064" y="4477337"/>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LEAD (...) OVER(ORDER BY ... DESC)</a:t>
            </a:r>
          </a:p>
        </p:txBody>
      </p:sp>
      <p:sp>
        <p:nvSpPr>
          <p:cNvPr id="11" name="TextBox 3">
            <a:extLst>
              <a:ext uri="{FF2B5EF4-FFF2-40B4-BE49-F238E27FC236}">
                <a16:creationId xmlns:a16="http://schemas.microsoft.com/office/drawing/2014/main" id="{FAFD6FD3-006B-4250-8020-FD7D556C4372}"/>
              </a:ext>
            </a:extLst>
          </p:cNvPr>
          <p:cNvSpPr txBox="1"/>
          <p:nvPr/>
        </p:nvSpPr>
        <p:spPr>
          <a:xfrm>
            <a:off x="866524" y="5276709"/>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LAG (...) OVER (ORDER BY ...)</a:t>
            </a:r>
          </a:p>
        </p:txBody>
      </p:sp>
    </p:spTree>
    <p:extLst>
      <p:ext uri="{BB962C8B-B14F-4D97-AF65-F5344CB8AC3E}">
        <p14:creationId xmlns:p14="http://schemas.microsoft.com/office/powerpoint/2010/main" val="185431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P spid="10" grpId="0" animBg="1"/>
      <p:bldP spid="11"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749598" cy="2404610"/>
          </a:xfrm>
        </p:spPr>
        <p:txBody>
          <a:bodyPr/>
          <a:lstStyle/>
          <a:p>
            <a:pPr marL="0" indent="0">
              <a:buNone/>
            </a:pPr>
            <a:r>
              <a:rPr lang="zh-CN" altLang="en-US" dirty="0">
                <a:solidFill>
                  <a:schemeClr val="tx1">
                    <a:lumMod val="95000"/>
                    <a:lumOff val="5000"/>
                  </a:schemeClr>
                </a:solidFill>
              </a:rPr>
              <a:t>三张表：员工表，部门表，采购表</a:t>
            </a:r>
            <a:endParaRPr lang="en-US" altLang="zh-CN" dirty="0">
              <a:solidFill>
                <a:schemeClr val="tx1">
                  <a:lumMod val="95000"/>
                  <a:lumOff val="5000"/>
                </a:schemeClr>
              </a:solidFill>
            </a:endParaRPr>
          </a:p>
          <a:p>
            <a:pPr>
              <a:buFont typeface="Wingdings" panose="05000000000000000000" pitchFamily="2" charset="2"/>
              <a:buChar char="Ø"/>
            </a:pPr>
            <a:r>
              <a:rPr lang="zh-CN" altLang="en-US" dirty="0">
                <a:solidFill>
                  <a:schemeClr val="tx1">
                    <a:lumMod val="95000"/>
                    <a:lumOff val="5000"/>
                  </a:schemeClr>
                </a:solidFill>
              </a:rPr>
              <a:t>员工表：员工</a:t>
            </a:r>
            <a:r>
              <a:rPr lang="en-US" altLang="zh-CN" dirty="0">
                <a:solidFill>
                  <a:schemeClr val="tx1">
                    <a:lumMod val="95000"/>
                    <a:lumOff val="5000"/>
                  </a:schemeClr>
                </a:solidFill>
              </a:rPr>
              <a:t>id</a:t>
            </a:r>
            <a:r>
              <a:rPr lang="zh-CN" altLang="en-US" dirty="0">
                <a:solidFill>
                  <a:schemeClr val="tx1">
                    <a:lumMod val="95000"/>
                    <a:lumOff val="5000"/>
                  </a:schemeClr>
                </a:solidFill>
              </a:rPr>
              <a:t>，姓名，员工所属部门</a:t>
            </a:r>
            <a:r>
              <a:rPr lang="en-US" altLang="zh-CN" dirty="0">
                <a:solidFill>
                  <a:schemeClr val="tx1">
                    <a:lumMod val="95000"/>
                    <a:lumOff val="5000"/>
                  </a:schemeClr>
                </a:solidFill>
              </a:rPr>
              <a:t>id</a:t>
            </a:r>
            <a:r>
              <a:rPr lang="zh-CN" altLang="en-US" dirty="0">
                <a:solidFill>
                  <a:schemeClr val="tx1">
                    <a:lumMod val="95000"/>
                    <a:lumOff val="5000"/>
                  </a:schemeClr>
                </a:solidFill>
              </a:rPr>
              <a:t>（</a:t>
            </a:r>
            <a:r>
              <a:rPr lang="en-US" altLang="zh-CN" dirty="0">
                <a:solidFill>
                  <a:schemeClr val="tx1">
                    <a:lumMod val="95000"/>
                    <a:lumOff val="5000"/>
                  </a:schemeClr>
                </a:solidFill>
              </a:rPr>
              <a:t>`</a:t>
            </a:r>
            <a:r>
              <a:rPr lang="en-US" altLang="zh-CN" dirty="0" err="1">
                <a:solidFill>
                  <a:srgbClr val="C00000"/>
                </a:solidFill>
              </a:rPr>
              <a:t>department_id</a:t>
            </a:r>
            <a:r>
              <a:rPr lang="en-US" altLang="zh-CN" dirty="0">
                <a:solidFill>
                  <a:schemeClr val="tx1">
                    <a:lumMod val="95000"/>
                    <a:lumOff val="5000"/>
                  </a:schemeClr>
                </a:solidFill>
              </a:rPr>
              <a:t>`</a:t>
            </a:r>
            <a:r>
              <a:rPr lang="zh-CN" altLang="en-US" dirty="0">
                <a:solidFill>
                  <a:schemeClr val="tx1">
                    <a:lumMod val="95000"/>
                    <a:lumOff val="5000"/>
                  </a:schemeClr>
                </a:solidFill>
              </a:rPr>
              <a:t>），工资（</a:t>
            </a:r>
            <a:r>
              <a:rPr lang="en-US" altLang="zh-CN" dirty="0">
                <a:solidFill>
                  <a:schemeClr val="tx1">
                    <a:lumMod val="95000"/>
                    <a:lumOff val="5000"/>
                  </a:schemeClr>
                </a:solidFill>
              </a:rPr>
              <a:t>`</a:t>
            </a:r>
            <a:r>
              <a:rPr lang="en-US" altLang="zh-CN" dirty="0">
                <a:solidFill>
                  <a:srgbClr val="C00000"/>
                </a:solidFill>
              </a:rPr>
              <a:t>salary</a:t>
            </a:r>
            <a:r>
              <a:rPr lang="en-US" altLang="zh-CN" dirty="0">
                <a:solidFill>
                  <a:schemeClr val="tx1">
                    <a:lumMod val="95000"/>
                    <a:lumOff val="5000"/>
                  </a:schemeClr>
                </a:solidFill>
              </a:rPr>
              <a:t>`</a:t>
            </a:r>
            <a:r>
              <a:rPr lang="zh-CN" altLang="en-US" dirty="0">
                <a:solidFill>
                  <a:schemeClr val="tx1">
                    <a:lumMod val="95000"/>
                    <a:lumOff val="5000"/>
                  </a:schemeClr>
                </a:solidFill>
              </a:rPr>
              <a:t>），工龄（</a:t>
            </a:r>
            <a:r>
              <a:rPr lang="en-US" altLang="zh-CN" dirty="0">
                <a:solidFill>
                  <a:schemeClr val="tx1">
                    <a:lumMod val="95000"/>
                    <a:lumOff val="5000"/>
                  </a:schemeClr>
                </a:solidFill>
              </a:rPr>
              <a:t>`</a:t>
            </a:r>
            <a:r>
              <a:rPr lang="en-US" altLang="zh-CN" dirty="0" err="1">
                <a:solidFill>
                  <a:srgbClr val="C00000"/>
                </a:solidFill>
              </a:rPr>
              <a:t>years_worked</a:t>
            </a:r>
            <a:r>
              <a:rPr lang="en-US" altLang="zh-CN" dirty="0">
                <a:solidFill>
                  <a:schemeClr val="tx1">
                    <a:lumMod val="95000"/>
                    <a:lumOff val="5000"/>
                  </a:schemeClr>
                </a:solidFill>
              </a:rPr>
              <a:t>`)</a:t>
            </a:r>
          </a:p>
          <a:p>
            <a:pPr>
              <a:buFont typeface="Wingdings" panose="05000000000000000000" pitchFamily="2" charset="2"/>
              <a:buChar char="Ø"/>
            </a:pPr>
            <a:r>
              <a:rPr lang="zh-CN" altLang="en-US" dirty="0">
                <a:solidFill>
                  <a:schemeClr val="tx1">
                    <a:lumMod val="95000"/>
                    <a:lumOff val="5000"/>
                  </a:schemeClr>
                </a:solidFill>
              </a:rPr>
              <a:t>部门表：部门</a:t>
            </a:r>
            <a:r>
              <a:rPr lang="en-US" altLang="zh-CN" dirty="0">
                <a:solidFill>
                  <a:schemeClr val="tx1">
                    <a:lumMod val="95000"/>
                    <a:lumOff val="5000"/>
                  </a:schemeClr>
                </a:solidFill>
              </a:rPr>
              <a:t>id</a:t>
            </a:r>
            <a:r>
              <a:rPr lang="zh-CN" altLang="en-US" dirty="0">
                <a:solidFill>
                  <a:schemeClr val="tx1">
                    <a:lumMod val="95000"/>
                    <a:lumOff val="5000"/>
                  </a:schemeClr>
                </a:solidFill>
              </a:rPr>
              <a:t>，部门名称 </a:t>
            </a:r>
            <a:endParaRPr lang="en-US" altLang="zh-CN" dirty="0">
              <a:solidFill>
                <a:schemeClr val="tx1">
                  <a:lumMod val="95000"/>
                  <a:lumOff val="5000"/>
                </a:schemeClr>
              </a:solidFill>
            </a:endParaRPr>
          </a:p>
          <a:p>
            <a:pPr>
              <a:buFont typeface="Wingdings" panose="05000000000000000000" pitchFamily="2" charset="2"/>
              <a:buChar char="Ø"/>
            </a:pPr>
            <a:r>
              <a:rPr lang="zh-CN" altLang="en-US" dirty="0">
                <a:solidFill>
                  <a:schemeClr val="tx1">
                    <a:lumMod val="95000"/>
                    <a:lumOff val="5000"/>
                  </a:schemeClr>
                </a:solidFill>
              </a:rPr>
              <a:t>采购表：每个部门（</a:t>
            </a:r>
            <a:r>
              <a:rPr lang="en-US" altLang="zh-CN" dirty="0">
                <a:solidFill>
                  <a:schemeClr val="tx1">
                    <a:lumMod val="95000"/>
                    <a:lumOff val="5000"/>
                  </a:schemeClr>
                </a:solidFill>
              </a:rPr>
              <a:t>`</a:t>
            </a:r>
            <a:r>
              <a:rPr lang="en-US" altLang="zh-CN" dirty="0" err="1">
                <a:solidFill>
                  <a:srgbClr val="C00000"/>
                </a:solidFill>
              </a:rPr>
              <a:t>department_id</a:t>
            </a:r>
            <a:r>
              <a:rPr lang="en-US" altLang="zh-CN" dirty="0">
                <a:solidFill>
                  <a:schemeClr val="tx1">
                    <a:lumMod val="95000"/>
                    <a:lumOff val="5000"/>
                  </a:schemeClr>
                </a:solidFill>
              </a:rPr>
              <a:t>`</a:t>
            </a:r>
            <a:r>
              <a:rPr lang="zh-CN" altLang="en-US" dirty="0">
                <a:solidFill>
                  <a:schemeClr val="tx1">
                    <a:lumMod val="95000"/>
                    <a:lumOff val="5000"/>
                  </a:schemeClr>
                </a:solidFill>
              </a:rPr>
              <a:t>）采购的物品明细（</a:t>
            </a:r>
            <a:r>
              <a:rPr lang="en-US" altLang="zh-CN" dirty="0">
                <a:solidFill>
                  <a:schemeClr val="tx1">
                    <a:lumMod val="95000"/>
                    <a:lumOff val="5000"/>
                  </a:schemeClr>
                </a:solidFill>
              </a:rPr>
              <a:t>`</a:t>
            </a:r>
            <a:r>
              <a:rPr lang="en-US" altLang="zh-CN" dirty="0">
                <a:solidFill>
                  <a:srgbClr val="C00000"/>
                </a:solidFill>
              </a:rPr>
              <a:t>item</a:t>
            </a:r>
            <a:r>
              <a:rPr lang="en-US" altLang="zh-CN" dirty="0">
                <a:solidFill>
                  <a:schemeClr val="tx1">
                    <a:lumMod val="95000"/>
                    <a:lumOff val="5000"/>
                  </a:schemeClr>
                </a:solidFill>
              </a:rPr>
              <a:t>`)</a:t>
            </a:r>
            <a:r>
              <a:rPr lang="zh-CN" altLang="en-US" dirty="0">
                <a:solidFill>
                  <a:schemeClr val="tx1">
                    <a:lumMod val="95000"/>
                    <a:lumOff val="5000"/>
                  </a:schemeClr>
                </a:solidFill>
              </a:rPr>
              <a:t>，物品价格（</a:t>
            </a:r>
            <a:r>
              <a:rPr lang="en-US" altLang="zh-CN" dirty="0">
                <a:solidFill>
                  <a:schemeClr val="tx1">
                    <a:lumMod val="95000"/>
                    <a:lumOff val="5000"/>
                  </a:schemeClr>
                </a:solidFill>
              </a:rPr>
              <a:t>`</a:t>
            </a:r>
            <a:r>
              <a:rPr lang="en-US" altLang="zh-CN" dirty="0">
                <a:solidFill>
                  <a:srgbClr val="C00000"/>
                </a:solidFill>
              </a:rPr>
              <a:t>price</a:t>
            </a:r>
            <a:r>
              <a:rPr lang="en-US" altLang="zh-CN" dirty="0">
                <a:solidFill>
                  <a:schemeClr val="tx1">
                    <a:lumMod val="95000"/>
                    <a:lumOff val="5000"/>
                  </a:schemeClr>
                </a:solidFill>
              </a:rPr>
              <a:t>`</a:t>
            </a:r>
            <a:r>
              <a:rPr lang="zh-CN" altLang="en-US" dirty="0">
                <a:solidFill>
                  <a:schemeClr val="tx1">
                    <a:lumMod val="95000"/>
                    <a:lumOff val="5000"/>
                  </a:schemeClr>
                </a:solidFill>
              </a:rPr>
              <a:t>）</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1</a:t>
            </a:r>
            <a:r>
              <a:rPr lang="zh-CN" altLang="en-US" dirty="0"/>
              <a:t>、数据集介绍</a:t>
            </a:r>
          </a:p>
        </p:txBody>
      </p:sp>
    </p:spTree>
    <p:extLst>
      <p:ext uri="{BB962C8B-B14F-4D97-AF65-F5344CB8AC3E}">
        <p14:creationId xmlns:p14="http://schemas.microsoft.com/office/powerpoint/2010/main" val="4216029370"/>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3</a:t>
            </a:r>
            <a:r>
              <a:rPr lang="zh-CN" altLang="en-US" dirty="0">
                <a:solidFill>
                  <a:schemeClr val="tx1">
                    <a:lumMod val="75000"/>
                    <a:lumOff val="25000"/>
                  </a:schemeClr>
                </a:solidFill>
              </a:rPr>
              <a:t>的网站每天的点击数量，前一天的点击数量</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836747" y="2063017"/>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LAG(clicks) OVER(ORDER BY day) as `lag`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5" name="图片 4">
            <a:extLst>
              <a:ext uri="{FF2B5EF4-FFF2-40B4-BE49-F238E27FC236}">
                <a16:creationId xmlns:a16="http://schemas.microsoft.com/office/drawing/2014/main" id="{605102D4-FCB3-42D4-8A3F-20CF6AEA75F0}"/>
              </a:ext>
            </a:extLst>
          </p:cNvPr>
          <p:cNvPicPr>
            <a:picLocks noChangeAspect="1"/>
          </p:cNvPicPr>
          <p:nvPr/>
        </p:nvPicPr>
        <p:blipFill>
          <a:blip r:embed="rId3"/>
          <a:stretch>
            <a:fillRect/>
          </a:stretch>
        </p:blipFill>
        <p:spPr>
          <a:xfrm>
            <a:off x="2256297" y="4108960"/>
            <a:ext cx="7658764" cy="2385267"/>
          </a:xfrm>
          <a:prstGeom prst="rect">
            <a:avLst/>
          </a:prstGeom>
        </p:spPr>
      </p:pic>
    </p:spTree>
    <p:extLst>
      <p:ext uri="{BB962C8B-B14F-4D97-AF65-F5344CB8AC3E}">
        <p14:creationId xmlns:p14="http://schemas.microsoft.com/office/powerpoint/2010/main" val="17355470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与</a:t>
            </a:r>
            <a:r>
              <a:rPr lang="en-US" altLang="zh-CN" dirty="0">
                <a:solidFill>
                  <a:schemeClr val="tx1">
                    <a:lumMod val="75000"/>
                    <a:lumOff val="25000"/>
                  </a:schemeClr>
                </a:solidFill>
              </a:rPr>
              <a:t>LEAD(</a:t>
            </a:r>
            <a:r>
              <a:rPr lang="en-US" altLang="zh-CN" dirty="0" err="1">
                <a:solidFill>
                  <a:schemeClr val="tx1">
                    <a:lumMod val="75000"/>
                    <a:lumOff val="25000"/>
                  </a:schemeClr>
                </a:solidFill>
              </a:rPr>
              <a:t>x,y</a:t>
            </a:r>
            <a:r>
              <a:rPr lang="en-US" altLang="zh-CN" dirty="0">
                <a:solidFill>
                  <a:schemeClr val="tx1">
                    <a:lumMod val="75000"/>
                    <a:lumOff val="25000"/>
                  </a:schemeClr>
                </a:solidFill>
              </a:rPr>
              <a:t>)</a:t>
            </a:r>
            <a:r>
              <a:rPr lang="zh-CN" altLang="en-US" dirty="0">
                <a:solidFill>
                  <a:schemeClr val="tx1">
                    <a:lumMod val="75000"/>
                    <a:lumOff val="25000"/>
                  </a:schemeClr>
                </a:solidFill>
              </a:rPr>
              <a:t>类似，</a:t>
            </a:r>
            <a:r>
              <a:rPr lang="en-US" altLang="zh-CN" dirty="0">
                <a:solidFill>
                  <a:schemeClr val="tx1">
                    <a:lumMod val="75000"/>
                    <a:lumOff val="25000"/>
                  </a:schemeClr>
                </a:solidFill>
              </a:rPr>
              <a:t>LAG(</a:t>
            </a:r>
            <a:r>
              <a:rPr lang="en-US" altLang="zh-CN" dirty="0" err="1">
                <a:solidFill>
                  <a:schemeClr val="tx1">
                    <a:lumMod val="75000"/>
                    <a:lumOff val="25000"/>
                  </a:schemeClr>
                </a:solidFill>
              </a:rPr>
              <a:t>x,y</a:t>
            </a:r>
            <a:r>
              <a:rPr lang="en-US" altLang="zh-CN" dirty="0">
                <a:solidFill>
                  <a:schemeClr val="tx1">
                    <a:lumMod val="75000"/>
                    <a:lumOff val="25000"/>
                  </a:schemeClr>
                </a:solidFill>
              </a:rPr>
              <a:t>)</a:t>
            </a:r>
            <a:r>
              <a:rPr lang="zh-CN" altLang="en-US" dirty="0">
                <a:solidFill>
                  <a:schemeClr val="tx1">
                    <a:lumMod val="75000"/>
                    <a:lumOff val="25000"/>
                  </a:schemeClr>
                </a:solidFill>
              </a:rPr>
              <a:t>返回当前行的前</a:t>
            </a:r>
            <a:r>
              <a:rPr lang="en-US" altLang="zh-CN" dirty="0">
                <a:solidFill>
                  <a:schemeClr val="tx1">
                    <a:lumMod val="75000"/>
                    <a:lumOff val="25000"/>
                  </a:schemeClr>
                </a:solidFill>
              </a:rPr>
              <a:t>y</a:t>
            </a:r>
            <a:r>
              <a:rPr lang="zh-CN" altLang="en-US" dirty="0">
                <a:solidFill>
                  <a:schemeClr val="tx1">
                    <a:lumMod val="75000"/>
                    <a:lumOff val="25000"/>
                  </a:schemeClr>
                </a:solidFill>
              </a:rPr>
              <a:t>行结果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使用</a:t>
            </a:r>
            <a:r>
              <a:rPr lang="en-US" altLang="zh-CN" dirty="0">
                <a:solidFill>
                  <a:schemeClr val="tx1">
                    <a:lumMod val="75000"/>
                    <a:lumOff val="25000"/>
                  </a:schemeClr>
                </a:solidFill>
              </a:rPr>
              <a:t>LAG y = 2 </a:t>
            </a:r>
            <a:r>
              <a:rPr lang="zh-CN" altLang="en-US" dirty="0">
                <a:solidFill>
                  <a:schemeClr val="tx1">
                    <a:lumMod val="75000"/>
                    <a:lumOff val="25000"/>
                  </a:schemeClr>
                </a:solidFill>
              </a:rPr>
              <a:t>，所以返回的是两行以前的数据</a:t>
            </a:r>
            <a:endParaRPr lang="en-US" altLang="zh-CN" dirty="0">
              <a:solidFill>
                <a:schemeClr val="tx1">
                  <a:lumMod val="75000"/>
                  <a:lumOff val="25000"/>
                </a:schemeClr>
              </a:solidFill>
            </a:endParaRPr>
          </a:p>
          <a:p>
            <a:pPr marL="0" indent="0">
              <a:buNone/>
            </a:pPr>
            <a:r>
              <a:rPr lang="en-US" altLang="zh-CN" dirty="0">
                <a:solidFill>
                  <a:schemeClr val="tx1">
                    <a:lumMod val="75000"/>
                    <a:lumOff val="25000"/>
                  </a:schemeClr>
                </a:solidFill>
              </a:rPr>
              <a:t>LEAD </a:t>
            </a:r>
            <a:r>
              <a:rPr lang="zh-CN" altLang="en-US" dirty="0">
                <a:solidFill>
                  <a:schemeClr val="tx1">
                    <a:lumMod val="75000"/>
                    <a:lumOff val="25000"/>
                  </a:schemeClr>
                </a:solidFill>
              </a:rPr>
              <a:t>和 </a:t>
            </a:r>
            <a:r>
              <a:rPr lang="en-US" altLang="zh-CN" dirty="0">
                <a:solidFill>
                  <a:schemeClr val="tx1">
                    <a:lumMod val="75000"/>
                    <a:lumOff val="25000"/>
                  </a:schemeClr>
                </a:solidFill>
              </a:rPr>
              <a:t>LAG </a:t>
            </a:r>
            <a:r>
              <a:rPr lang="zh-CN" altLang="en-US" dirty="0">
                <a:solidFill>
                  <a:schemeClr val="tx1">
                    <a:lumMod val="75000"/>
                    <a:lumOff val="25000"/>
                  </a:schemeClr>
                </a:solidFill>
              </a:rPr>
              <a:t>容易记混</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LEAD </a:t>
            </a:r>
            <a:r>
              <a:rPr lang="zh-CN" altLang="en-US" dirty="0">
                <a:solidFill>
                  <a:srgbClr val="C00000"/>
                </a:solidFill>
              </a:rPr>
              <a:t>领先的意思 找行号更大的数据 </a:t>
            </a:r>
            <a:endParaRPr lang="en-US" altLang="zh-CN" dirty="0">
              <a:solidFill>
                <a:srgbClr val="C00000"/>
              </a:solidFill>
            </a:endParaRPr>
          </a:p>
          <a:p>
            <a:pPr>
              <a:buFont typeface="Wingdings" panose="05000000000000000000" pitchFamily="2" charset="2"/>
              <a:buChar char="Ø"/>
            </a:pPr>
            <a:r>
              <a:rPr lang="en-US" altLang="zh-CN" dirty="0">
                <a:solidFill>
                  <a:srgbClr val="C00000"/>
                </a:solidFill>
              </a:rPr>
              <a:t>LAG </a:t>
            </a:r>
            <a:r>
              <a:rPr lang="zh-CN" altLang="en-US" dirty="0">
                <a:solidFill>
                  <a:srgbClr val="C00000"/>
                </a:solidFill>
              </a:rPr>
              <a:t>落后的意思   找行号更小的数据</a:t>
            </a: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 LAG(</a:t>
            </a:r>
            <a:r>
              <a:rPr lang="en-US" altLang="zh-CN" dirty="0" err="1"/>
              <a:t>x,y</a:t>
            </a:r>
            <a:r>
              <a:rPr lang="en-US" altLang="zh-CN" dirty="0"/>
              <a:t>)</a:t>
            </a:r>
            <a:endParaRPr lang="zh-CN" altLang="en-US" dirty="0"/>
          </a:p>
        </p:txBody>
      </p:sp>
      <p:sp>
        <p:nvSpPr>
          <p:cNvPr id="6" name="TextBox 3">
            <a:extLst>
              <a:ext uri="{FF2B5EF4-FFF2-40B4-BE49-F238E27FC236}">
                <a16:creationId xmlns:a16="http://schemas.microsoft.com/office/drawing/2014/main" id="{5087E5EC-176F-4BC7-A438-2B21DA2C463A}"/>
              </a:ext>
            </a:extLst>
          </p:cNvPr>
          <p:cNvSpPr txBox="1"/>
          <p:nvPr/>
        </p:nvSpPr>
        <p:spPr>
          <a:xfrm>
            <a:off x="836747" y="2063017"/>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LAG(opened,2)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spTree>
    <p:extLst>
      <p:ext uri="{BB962C8B-B14F-4D97-AF65-F5344CB8AC3E}">
        <p14:creationId xmlns:p14="http://schemas.microsoft.com/office/powerpoint/2010/main" val="2389156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 = 3</a:t>
            </a:r>
            <a:r>
              <a:rPr lang="zh-CN" altLang="en-US" dirty="0">
                <a:solidFill>
                  <a:schemeClr val="tx1">
                    <a:lumMod val="75000"/>
                    <a:lumOff val="25000"/>
                  </a:schemeClr>
                </a:solidFill>
              </a:rPr>
              <a:t>的网站每日广告收入以及三天前的广告收入</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5</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836747" y="2063017"/>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LAG(revenue, 3) OVER(ORDER BY day) AS `lag`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5" name="图片 4">
            <a:extLst>
              <a:ext uri="{FF2B5EF4-FFF2-40B4-BE49-F238E27FC236}">
                <a16:creationId xmlns:a16="http://schemas.microsoft.com/office/drawing/2014/main" id="{6A641E6E-FC10-41E9-9360-955B2F540C09}"/>
              </a:ext>
            </a:extLst>
          </p:cNvPr>
          <p:cNvPicPr>
            <a:picLocks noChangeAspect="1"/>
          </p:cNvPicPr>
          <p:nvPr/>
        </p:nvPicPr>
        <p:blipFill>
          <a:blip r:embed="rId3"/>
          <a:stretch>
            <a:fillRect/>
          </a:stretch>
        </p:blipFill>
        <p:spPr>
          <a:xfrm>
            <a:off x="2161721" y="4198062"/>
            <a:ext cx="7674005" cy="2415749"/>
          </a:xfrm>
          <a:prstGeom prst="rect">
            <a:avLst/>
          </a:prstGeom>
        </p:spPr>
      </p:pic>
    </p:spTree>
    <p:extLst>
      <p:ext uri="{BB962C8B-B14F-4D97-AF65-F5344CB8AC3E}">
        <p14:creationId xmlns:p14="http://schemas.microsoft.com/office/powerpoint/2010/main" val="7030383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与</a:t>
            </a:r>
            <a:r>
              <a:rPr lang="en-US" altLang="zh-CN" dirty="0">
                <a:solidFill>
                  <a:schemeClr val="tx1">
                    <a:lumMod val="75000"/>
                    <a:lumOff val="25000"/>
                  </a:schemeClr>
                </a:solidFill>
              </a:rPr>
              <a:t>LEAD(</a:t>
            </a:r>
            <a:r>
              <a:rPr lang="en-US" altLang="zh-CN" dirty="0" err="1">
                <a:solidFill>
                  <a:schemeClr val="tx1">
                    <a:lumMod val="75000"/>
                    <a:lumOff val="25000"/>
                  </a:schemeClr>
                </a:solidFill>
              </a:rPr>
              <a:t>x,y,z</a:t>
            </a:r>
            <a:r>
              <a:rPr lang="en-US" altLang="zh-CN" dirty="0">
                <a:solidFill>
                  <a:schemeClr val="tx1">
                    <a:lumMod val="75000"/>
                    <a:lumOff val="25000"/>
                  </a:schemeClr>
                </a:solidFill>
              </a:rPr>
              <a:t>)</a:t>
            </a:r>
            <a:r>
              <a:rPr lang="zh-CN" altLang="en-US" dirty="0">
                <a:solidFill>
                  <a:schemeClr val="tx1">
                    <a:lumMod val="75000"/>
                    <a:lumOff val="25000"/>
                  </a:schemeClr>
                </a:solidFill>
              </a:rPr>
              <a:t>一样，</a:t>
            </a:r>
            <a:r>
              <a:rPr lang="en-US" altLang="zh-CN" dirty="0">
                <a:solidFill>
                  <a:schemeClr val="tx1">
                    <a:lumMod val="75000"/>
                    <a:lumOff val="25000"/>
                  </a:schemeClr>
                </a:solidFill>
              </a:rPr>
              <a:t>LAG(</a:t>
            </a:r>
            <a:r>
              <a:rPr lang="en-US" altLang="zh-CN" dirty="0" err="1">
                <a:solidFill>
                  <a:schemeClr val="tx1">
                    <a:lumMod val="75000"/>
                    <a:lumOff val="25000"/>
                  </a:schemeClr>
                </a:solidFill>
              </a:rPr>
              <a:t>x,y,z</a:t>
            </a:r>
            <a:r>
              <a:rPr lang="en-US" altLang="zh-CN" dirty="0">
                <a:solidFill>
                  <a:schemeClr val="tx1">
                    <a:lumMod val="75000"/>
                    <a:lumOff val="25000"/>
                  </a:schemeClr>
                </a:solidFill>
              </a:rPr>
              <a:t>) </a:t>
            </a:r>
            <a:r>
              <a:rPr lang="zh-CN" altLang="en-US" dirty="0">
                <a:solidFill>
                  <a:schemeClr val="tx1">
                    <a:lumMod val="75000"/>
                    <a:lumOff val="25000"/>
                  </a:schemeClr>
                </a:solidFill>
              </a:rPr>
              <a:t>最后一个参数是默认值，用来填补</a:t>
            </a:r>
            <a:r>
              <a:rPr lang="en-US" altLang="zh-CN" dirty="0">
                <a:solidFill>
                  <a:schemeClr val="tx1">
                    <a:lumMod val="75000"/>
                    <a:lumOff val="25000"/>
                  </a:schemeClr>
                </a:solidFill>
              </a:rPr>
              <a:t>NULL</a:t>
            </a:r>
            <a:r>
              <a:rPr lang="zh-CN" altLang="en-US" dirty="0">
                <a:solidFill>
                  <a:schemeClr val="tx1">
                    <a:lumMod val="75000"/>
                    <a:lumOff val="25000"/>
                  </a:schemeClr>
                </a:solidFill>
              </a:rPr>
              <a:t>值</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修改前面的</a:t>
            </a:r>
            <a:r>
              <a:rPr lang="en-US" altLang="zh-CN" dirty="0">
                <a:solidFill>
                  <a:schemeClr val="tx1">
                    <a:lumMod val="75000"/>
                    <a:lumOff val="25000"/>
                  </a:schemeClr>
                </a:solidFill>
              </a:rPr>
              <a:t>SQL</a:t>
            </a:r>
            <a:r>
              <a:rPr lang="zh-CN" altLang="en-US" dirty="0">
                <a:solidFill>
                  <a:schemeClr val="tx1">
                    <a:lumMod val="75000"/>
                    <a:lumOff val="25000"/>
                  </a:schemeClr>
                </a:solidFill>
              </a:rPr>
              <a:t>，当</a:t>
            </a:r>
            <a:r>
              <a:rPr lang="en-US" altLang="zh-CN" dirty="0">
                <a:solidFill>
                  <a:schemeClr val="tx1">
                    <a:lumMod val="75000"/>
                    <a:lumOff val="25000"/>
                  </a:schemeClr>
                </a:solidFill>
              </a:rPr>
              <a:t>LAG</a:t>
            </a:r>
            <a:r>
              <a:rPr lang="zh-CN" altLang="en-US" dirty="0">
                <a:solidFill>
                  <a:schemeClr val="tx1">
                    <a:lumMod val="75000"/>
                    <a:lumOff val="25000"/>
                  </a:schemeClr>
                </a:solidFill>
              </a:rPr>
              <a:t>返回</a:t>
            </a:r>
            <a:r>
              <a:rPr lang="en-US" altLang="zh-CN" dirty="0">
                <a:solidFill>
                  <a:schemeClr val="tx1">
                    <a:lumMod val="75000"/>
                    <a:lumOff val="25000"/>
                  </a:schemeClr>
                </a:solidFill>
              </a:rPr>
              <a:t>NULL</a:t>
            </a:r>
            <a:r>
              <a:rPr lang="zh-CN" altLang="en-US" dirty="0">
                <a:solidFill>
                  <a:schemeClr val="tx1">
                    <a:lumMod val="75000"/>
                    <a:lumOff val="25000"/>
                  </a:schemeClr>
                </a:solidFill>
              </a:rPr>
              <a:t>时用</a:t>
            </a:r>
            <a:r>
              <a:rPr lang="en-US" altLang="zh-CN" dirty="0">
                <a:solidFill>
                  <a:schemeClr val="tx1">
                    <a:lumMod val="75000"/>
                    <a:lumOff val="25000"/>
                  </a:schemeClr>
                </a:solidFill>
              </a:rPr>
              <a:t>-1</a:t>
            </a:r>
            <a:r>
              <a:rPr lang="zh-CN" altLang="en-US" dirty="0">
                <a:solidFill>
                  <a:schemeClr val="tx1">
                    <a:lumMod val="75000"/>
                    <a:lumOff val="25000"/>
                  </a:schemeClr>
                </a:solidFill>
              </a:rPr>
              <a:t>填补</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6</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808156" y="2552933"/>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LAG(revenue, 3, -1.00) OVER(ORDER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9" name="图片 8">
            <a:extLst>
              <a:ext uri="{FF2B5EF4-FFF2-40B4-BE49-F238E27FC236}">
                <a16:creationId xmlns:a16="http://schemas.microsoft.com/office/drawing/2014/main" id="{24FCF410-20C6-41B9-952D-94C560FCF996}"/>
              </a:ext>
            </a:extLst>
          </p:cNvPr>
          <p:cNvPicPr>
            <a:picLocks noChangeAspect="1"/>
          </p:cNvPicPr>
          <p:nvPr/>
        </p:nvPicPr>
        <p:blipFill>
          <a:blip r:embed="rId3"/>
          <a:stretch>
            <a:fillRect/>
          </a:stretch>
        </p:blipFill>
        <p:spPr>
          <a:xfrm>
            <a:off x="2296664" y="4609577"/>
            <a:ext cx="7704488" cy="2004234"/>
          </a:xfrm>
          <a:prstGeom prst="rect">
            <a:avLst/>
          </a:prstGeom>
        </p:spPr>
      </p:pic>
    </p:spTree>
    <p:extLst>
      <p:ext uri="{BB962C8B-B14F-4D97-AF65-F5344CB8AC3E}">
        <p14:creationId xmlns:p14="http://schemas.microsoft.com/office/powerpoint/2010/main" val="4085640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t>每千次展示收入</a:t>
            </a:r>
            <a:r>
              <a:rPr lang="en-US" altLang="zh-CN" dirty="0"/>
              <a:t>RPM (revenue per thousand impressions) </a:t>
            </a:r>
            <a:r>
              <a:rPr lang="zh-CN" altLang="en-US" dirty="0"/>
              <a:t>定义： 收入（</a:t>
            </a:r>
            <a:r>
              <a:rPr lang="en-US" altLang="zh-CN" dirty="0"/>
              <a:t>`revenue`</a:t>
            </a:r>
            <a:r>
              <a:rPr lang="zh-CN" altLang="en-US" dirty="0"/>
              <a:t>） 除以展示次数</a:t>
            </a:r>
            <a:endParaRPr lang="en-US" altLang="zh-CN" dirty="0"/>
          </a:p>
          <a:p>
            <a:pPr marL="0" indent="0">
              <a:buNone/>
            </a:pPr>
            <a:r>
              <a:rPr lang="zh-CN" altLang="en-US" dirty="0"/>
              <a:t>（</a:t>
            </a:r>
            <a:r>
              <a:rPr lang="en-US" altLang="zh-CN" dirty="0"/>
              <a:t>`impressions`</a:t>
            </a:r>
            <a:r>
              <a:rPr lang="zh-CN" altLang="en-US" dirty="0"/>
              <a:t>）乘 </a:t>
            </a:r>
            <a:r>
              <a:rPr lang="en-US" altLang="zh-CN" dirty="0"/>
              <a:t>1000</a:t>
            </a:r>
          </a:p>
          <a:p>
            <a:pPr marL="0" indent="0">
              <a:buNone/>
            </a:pPr>
            <a:endParaRPr lang="en-US" altLang="zh-CN" dirty="0"/>
          </a:p>
          <a:p>
            <a:pPr marL="0" indent="0">
              <a:buNone/>
            </a:pPr>
            <a:endParaRPr lang="en-US" altLang="zh-CN" dirty="0"/>
          </a:p>
          <a:p>
            <a:pPr marL="0" indent="0">
              <a:buNone/>
            </a:pPr>
            <a:r>
              <a:rPr lang="zh-CN" altLang="en-US" dirty="0"/>
              <a:t>需求：</a:t>
            </a:r>
            <a:r>
              <a:rPr lang="en-US" altLang="zh-CN" dirty="0"/>
              <a:t>For each statistics row with `</a:t>
            </a:r>
            <a:r>
              <a:rPr lang="en-US" altLang="zh-CN" dirty="0" err="1"/>
              <a:t>website_id</a:t>
            </a:r>
            <a:r>
              <a:rPr lang="en-US" altLang="zh-CN" dirty="0"/>
              <a:t> = 2`, show the `day`, the RPM and the RPM 7 days later. Rename the columns to RPM and `RPM_7`</a:t>
            </a:r>
            <a:r>
              <a:rPr lang="zh-CN" altLang="en-US" dirty="0"/>
              <a:t>。</a:t>
            </a:r>
            <a:endParaRPr lang="en-US" altLang="zh-CN" dirty="0"/>
          </a:p>
          <a:p>
            <a:pPr marL="0" indent="0">
              <a:buNone/>
            </a:pPr>
            <a:r>
              <a:rPr lang="zh-CN" altLang="en-US" dirty="0"/>
              <a:t>需求：统计</a:t>
            </a:r>
            <a:r>
              <a:rPr lang="en-US" altLang="zh-CN" dirty="0"/>
              <a:t>id</a:t>
            </a:r>
            <a:r>
              <a:rPr lang="zh-CN" altLang="en-US" dirty="0"/>
              <a:t>为</a:t>
            </a:r>
            <a:r>
              <a:rPr lang="en-US" altLang="zh-CN" dirty="0"/>
              <a:t>2</a:t>
            </a:r>
            <a:r>
              <a:rPr lang="zh-CN" altLang="en-US" dirty="0"/>
              <a:t>的网站，每天的</a:t>
            </a:r>
            <a:r>
              <a:rPr lang="en-US" altLang="zh-CN" dirty="0"/>
              <a:t>RPM</a:t>
            </a:r>
            <a:r>
              <a:rPr lang="zh-CN" altLang="en-US" dirty="0"/>
              <a:t>以及</a:t>
            </a:r>
            <a:r>
              <a:rPr lang="en-US" altLang="zh-CN" dirty="0"/>
              <a:t>7</a:t>
            </a:r>
            <a:r>
              <a:rPr lang="zh-CN" altLang="en-US" dirty="0"/>
              <a:t>日后的</a:t>
            </a:r>
            <a:r>
              <a:rPr lang="en-US" altLang="zh-CN" dirty="0"/>
              <a:t>RPM- </a:t>
            </a:r>
            <a:r>
              <a:rPr lang="zh-CN" altLang="en-US" dirty="0"/>
              <a:t>返回字段： </a:t>
            </a:r>
            <a:r>
              <a:rPr lang="en-US" altLang="zh-CN" dirty="0"/>
              <a:t>`day`,  `RPM` </a:t>
            </a:r>
            <a:r>
              <a:rPr lang="zh-CN" altLang="en-US" dirty="0"/>
              <a:t>和 </a:t>
            </a:r>
            <a:r>
              <a:rPr lang="en-US" altLang="zh-CN" dirty="0"/>
              <a:t>`RPM_7`</a:t>
            </a: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6" name="TextBox 3">
            <a:extLst>
              <a:ext uri="{FF2B5EF4-FFF2-40B4-BE49-F238E27FC236}">
                <a16:creationId xmlns:a16="http://schemas.microsoft.com/office/drawing/2014/main" id="{5087E5EC-176F-4BC7-A438-2B21DA2C463A}"/>
              </a:ext>
            </a:extLst>
          </p:cNvPr>
          <p:cNvSpPr txBox="1"/>
          <p:nvPr/>
        </p:nvSpPr>
        <p:spPr>
          <a:xfrm>
            <a:off x="904245" y="2504294"/>
            <a:ext cx="10575688"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RPM = (revenue / impressions) * 1000</a:t>
            </a:r>
          </a:p>
        </p:txBody>
      </p:sp>
      <p:sp>
        <p:nvSpPr>
          <p:cNvPr id="7" name="TextBox 3">
            <a:extLst>
              <a:ext uri="{FF2B5EF4-FFF2-40B4-BE49-F238E27FC236}">
                <a16:creationId xmlns:a16="http://schemas.microsoft.com/office/drawing/2014/main" id="{3A807B23-B991-4B26-8439-45332716EF18}"/>
              </a:ext>
            </a:extLst>
          </p:cNvPr>
          <p:cNvSpPr txBox="1"/>
          <p:nvPr/>
        </p:nvSpPr>
        <p:spPr>
          <a:xfrm>
            <a:off x="884791" y="4559052"/>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 / impressions * 1000 AS RPM,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LEAD(revenue, 7) OVER(ORDER BY day) / LEAD(impressions, 7) OVER(ORDER BY day) * 1000 AS RPM_7</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p:txBody>
      </p:sp>
      <p:pic>
        <p:nvPicPr>
          <p:cNvPr id="11" name="图片 10">
            <a:extLst>
              <a:ext uri="{FF2B5EF4-FFF2-40B4-BE49-F238E27FC236}">
                <a16:creationId xmlns:a16="http://schemas.microsoft.com/office/drawing/2014/main" id="{A08D8363-FDBA-48C2-9033-BA64F664ADCA}"/>
              </a:ext>
            </a:extLst>
          </p:cNvPr>
          <p:cNvPicPr>
            <a:picLocks noChangeAspect="1"/>
          </p:cNvPicPr>
          <p:nvPr/>
        </p:nvPicPr>
        <p:blipFill>
          <a:blip r:embed="rId3"/>
          <a:stretch>
            <a:fillRect/>
          </a:stretch>
        </p:blipFill>
        <p:spPr>
          <a:xfrm>
            <a:off x="875061" y="4472854"/>
            <a:ext cx="10614600" cy="2240091"/>
          </a:xfrm>
          <a:prstGeom prst="rect">
            <a:avLst/>
          </a:prstGeom>
        </p:spPr>
      </p:pic>
    </p:spTree>
    <p:extLst>
      <p:ext uri="{BB962C8B-B14F-4D97-AF65-F5344CB8AC3E}">
        <p14:creationId xmlns:p14="http://schemas.microsoft.com/office/powerpoint/2010/main" val="29333615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t>转化率定义：转化率</a:t>
            </a:r>
            <a:r>
              <a:rPr lang="en-US" altLang="zh-CN" dirty="0"/>
              <a:t>= </a:t>
            </a:r>
            <a:r>
              <a:rPr lang="zh-CN" altLang="en-US" dirty="0"/>
              <a:t>点击次数 </a:t>
            </a:r>
            <a:r>
              <a:rPr lang="en-US" altLang="zh-CN" dirty="0"/>
              <a:t>clicks / </a:t>
            </a:r>
            <a:r>
              <a:rPr lang="zh-CN" altLang="en-US" dirty="0"/>
              <a:t>展示次数 </a:t>
            </a:r>
            <a:r>
              <a:rPr lang="en-US" altLang="zh-CN" dirty="0"/>
              <a:t>impressions * 100</a:t>
            </a:r>
          </a:p>
          <a:p>
            <a:pPr marL="0" indent="0">
              <a:buNone/>
            </a:pPr>
            <a:r>
              <a:rPr lang="zh-CN" altLang="en-US" dirty="0"/>
              <a:t>需求：统计</a:t>
            </a:r>
            <a:r>
              <a:rPr lang="en-US" altLang="zh-CN" dirty="0"/>
              <a:t>id = 1</a:t>
            </a:r>
            <a:r>
              <a:rPr lang="zh-CN" altLang="en-US" dirty="0"/>
              <a:t>的网站，</a:t>
            </a:r>
            <a:r>
              <a:rPr lang="en-US" altLang="zh-CN" dirty="0"/>
              <a:t>5</a:t>
            </a:r>
            <a:r>
              <a:rPr lang="zh-CN" altLang="en-US" dirty="0"/>
              <a:t>月</a:t>
            </a:r>
            <a:r>
              <a:rPr lang="en-US" altLang="zh-CN" dirty="0"/>
              <a:t>15</a:t>
            </a:r>
            <a:r>
              <a:rPr lang="zh-CN" altLang="en-US" dirty="0"/>
              <a:t>日至</a:t>
            </a:r>
            <a:r>
              <a:rPr lang="en-US" altLang="zh-CN" dirty="0"/>
              <a:t>5</a:t>
            </a:r>
            <a:r>
              <a:rPr lang="zh-CN" altLang="en-US" dirty="0"/>
              <a:t>月</a:t>
            </a:r>
            <a:r>
              <a:rPr lang="en-US" altLang="zh-CN" dirty="0"/>
              <a:t>31</a:t>
            </a:r>
            <a:r>
              <a:rPr lang="zh-CN" altLang="en-US" dirty="0"/>
              <a:t>日，每天点击次数 </a:t>
            </a:r>
            <a:r>
              <a:rPr lang="en-US" altLang="zh-CN" dirty="0"/>
              <a:t>clicks</a:t>
            </a:r>
            <a:r>
              <a:rPr lang="zh-CN" altLang="en-US" dirty="0"/>
              <a:t>，展示次数</a:t>
            </a:r>
            <a:r>
              <a:rPr lang="en-US" altLang="zh-CN" dirty="0"/>
              <a:t> impressions</a:t>
            </a:r>
            <a:r>
              <a:rPr lang="zh-CN" altLang="en-US" dirty="0"/>
              <a:t>，转化率</a:t>
            </a:r>
            <a:endParaRPr lang="en-US" altLang="zh-CN" dirty="0"/>
          </a:p>
          <a:p>
            <a:pPr marL="0" indent="0">
              <a:buNone/>
            </a:pPr>
            <a:r>
              <a:rPr lang="zh-CN" altLang="en-US" dirty="0"/>
              <a:t>（</a:t>
            </a:r>
            <a:r>
              <a:rPr lang="en-US" altLang="zh-CN" dirty="0"/>
              <a:t>conversion</a:t>
            </a:r>
            <a:r>
              <a:rPr lang="zh-CN" altLang="en-US" dirty="0"/>
              <a:t>）和前一天的转化率（</a:t>
            </a:r>
            <a:r>
              <a:rPr lang="en-US" altLang="zh-CN" dirty="0" err="1"/>
              <a:t>previous_conversion</a:t>
            </a:r>
            <a:r>
              <a:rPr lang="zh-CN" altLang="en-US" dirty="0"/>
              <a:t>）</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8</a:t>
            </a:r>
            <a:r>
              <a:rPr lang="zh-CN" altLang="en-US" dirty="0"/>
              <a:t>、案例演示</a:t>
            </a:r>
          </a:p>
        </p:txBody>
      </p:sp>
      <p:sp>
        <p:nvSpPr>
          <p:cNvPr id="9" name="TextBox 3">
            <a:extLst>
              <a:ext uri="{FF2B5EF4-FFF2-40B4-BE49-F238E27FC236}">
                <a16:creationId xmlns:a16="http://schemas.microsoft.com/office/drawing/2014/main" id="{1BD26AA6-FD9A-4861-AA6F-E7698276D7C3}"/>
              </a:ext>
            </a:extLst>
          </p:cNvPr>
          <p:cNvSpPr txBox="1"/>
          <p:nvPr/>
        </p:nvSpPr>
        <p:spPr>
          <a:xfrm>
            <a:off x="837340" y="2893401"/>
            <a:ext cx="10575688"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impressions,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 / impressions * 100 AS conversion,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LAG(clicks) OVER(ORDER BY day) / LAG(impressions) OVER(ORDER BY day) * 100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previous_conversion</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day BETWEEN '2016-05-15' AND '2016-05-31';</a:t>
            </a:r>
          </a:p>
        </p:txBody>
      </p:sp>
      <p:pic>
        <p:nvPicPr>
          <p:cNvPr id="10" name="图片 9">
            <a:extLst>
              <a:ext uri="{FF2B5EF4-FFF2-40B4-BE49-F238E27FC236}">
                <a16:creationId xmlns:a16="http://schemas.microsoft.com/office/drawing/2014/main" id="{9AC4520F-8BB9-42D7-9F24-5AC3066F378D}"/>
              </a:ext>
            </a:extLst>
          </p:cNvPr>
          <p:cNvPicPr>
            <a:picLocks noChangeAspect="1"/>
          </p:cNvPicPr>
          <p:nvPr/>
        </p:nvPicPr>
        <p:blipFill>
          <a:blip r:embed="rId3"/>
          <a:stretch>
            <a:fillRect/>
          </a:stretch>
        </p:blipFill>
        <p:spPr>
          <a:xfrm>
            <a:off x="2276750" y="5301594"/>
            <a:ext cx="8335466" cy="1312217"/>
          </a:xfrm>
          <a:prstGeom prst="rect">
            <a:avLst/>
          </a:prstGeom>
        </p:spPr>
      </p:pic>
    </p:spTree>
    <p:extLst>
      <p:ext uri="{BB962C8B-B14F-4D97-AF65-F5344CB8AC3E}">
        <p14:creationId xmlns:p14="http://schemas.microsoft.com/office/powerpoint/2010/main" val="1269096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FIRST_VALUE(x)</a:t>
            </a:r>
            <a:r>
              <a:rPr lang="zh-CN" altLang="en-US" dirty="0"/>
              <a:t>与</a:t>
            </a:r>
            <a:r>
              <a:rPr lang="en-US" altLang="zh-CN" dirty="0"/>
              <a:t>LAST_VALUE(x)</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10</a:t>
            </a:r>
            <a:endParaRPr kumimoji="1" lang="zh-CN" altLang="en-US" dirty="0"/>
          </a:p>
        </p:txBody>
      </p:sp>
    </p:spTree>
    <p:extLst>
      <p:ext uri="{BB962C8B-B14F-4D97-AF65-F5344CB8AC3E}">
        <p14:creationId xmlns:p14="http://schemas.microsoft.com/office/powerpoint/2010/main" val="175785425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en-US" altLang="zh-CN" dirty="0"/>
              <a:t>FISRT_VALUE</a:t>
            </a:r>
            <a:r>
              <a:rPr lang="zh-CN" altLang="en-US" dirty="0"/>
              <a:t>函数，从名字中能看出，返回指定列的第一个值</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上面的</a:t>
            </a:r>
            <a:r>
              <a:rPr lang="en-US" altLang="zh-CN" dirty="0"/>
              <a:t>SQL</a:t>
            </a:r>
            <a:r>
              <a:rPr lang="zh-CN" altLang="en-US" dirty="0"/>
              <a:t>中，我们按</a:t>
            </a:r>
            <a:r>
              <a:rPr lang="en-US" altLang="zh-CN" dirty="0"/>
              <a:t>`opened`</a:t>
            </a:r>
            <a:r>
              <a:rPr lang="zh-CN" altLang="en-US" dirty="0"/>
              <a:t>列进行排序，</a:t>
            </a:r>
            <a:r>
              <a:rPr lang="en-US" altLang="zh-CN" dirty="0"/>
              <a:t>`FIRST_VALUE(budget)`</a:t>
            </a:r>
            <a:r>
              <a:rPr lang="zh-CN" altLang="en-US" dirty="0"/>
              <a:t>返回的是开业最早的网站的预算</a:t>
            </a:r>
            <a:r>
              <a:rPr lang="en-US" altLang="zh-CN" dirty="0"/>
              <a:t>`budget`</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上面的</a:t>
            </a:r>
            <a:r>
              <a:rPr lang="en-US" altLang="zh-CN" dirty="0"/>
              <a:t>SQL</a:t>
            </a:r>
            <a:r>
              <a:rPr lang="zh-CN" altLang="en-US" dirty="0"/>
              <a:t>中，我们按</a:t>
            </a:r>
            <a:r>
              <a:rPr lang="en-US" altLang="zh-CN" dirty="0"/>
              <a:t>`opened`</a:t>
            </a:r>
            <a:r>
              <a:rPr lang="zh-CN" altLang="en-US" dirty="0"/>
              <a:t>列进行排序，</a:t>
            </a:r>
            <a:r>
              <a:rPr lang="en-US" altLang="zh-CN" dirty="0"/>
              <a:t>`FIRST_VALUE(budget)`</a:t>
            </a:r>
            <a:r>
              <a:rPr lang="zh-CN" altLang="en-US" dirty="0"/>
              <a:t>返回的是开业最早的网站的预算</a:t>
            </a:r>
            <a:r>
              <a:rPr lang="en-US" altLang="zh-CN" dirty="0"/>
              <a:t>`budget`</a:t>
            </a: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FIRST_VALUE(x)</a:t>
            </a:r>
            <a:r>
              <a:rPr lang="zh-CN" altLang="en-US" dirty="0"/>
              <a:t>函数</a:t>
            </a:r>
          </a:p>
        </p:txBody>
      </p:sp>
      <p:sp>
        <p:nvSpPr>
          <p:cNvPr id="9" name="TextBox 3">
            <a:extLst>
              <a:ext uri="{FF2B5EF4-FFF2-40B4-BE49-F238E27FC236}">
                <a16:creationId xmlns:a16="http://schemas.microsoft.com/office/drawing/2014/main" id="{1BD26AA6-FD9A-4861-AA6F-E7698276D7C3}"/>
              </a:ext>
            </a:extLst>
          </p:cNvPr>
          <p:cNvSpPr txBox="1"/>
          <p:nvPr/>
        </p:nvSpPr>
        <p:spPr>
          <a:xfrm>
            <a:off x="797835" y="2102373"/>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budget,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FIRST_VALUE(budget)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pic>
        <p:nvPicPr>
          <p:cNvPr id="14" name="图片 13">
            <a:extLst>
              <a:ext uri="{FF2B5EF4-FFF2-40B4-BE49-F238E27FC236}">
                <a16:creationId xmlns:a16="http://schemas.microsoft.com/office/drawing/2014/main" id="{C0BFCA29-8AC5-4ED9-9051-2B7F4FEC5A59}"/>
              </a:ext>
            </a:extLst>
          </p:cNvPr>
          <p:cNvPicPr>
            <a:picLocks noChangeAspect="1"/>
          </p:cNvPicPr>
          <p:nvPr/>
        </p:nvPicPr>
        <p:blipFill rotWithShape="1">
          <a:blip r:embed="rId3"/>
          <a:srcRect t="4698"/>
          <a:stretch/>
        </p:blipFill>
        <p:spPr>
          <a:xfrm>
            <a:off x="797835" y="4184776"/>
            <a:ext cx="10555412" cy="1488330"/>
          </a:xfrm>
          <a:prstGeom prst="rect">
            <a:avLst/>
          </a:prstGeom>
        </p:spPr>
      </p:pic>
    </p:spTree>
    <p:extLst>
      <p:ext uri="{BB962C8B-B14F-4D97-AF65-F5344CB8AC3E}">
        <p14:creationId xmlns:p14="http://schemas.microsoft.com/office/powerpoint/2010/main" val="2798675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需求：统计</a:t>
            </a:r>
            <a:r>
              <a:rPr lang="en-US" altLang="zh-CN" dirty="0"/>
              <a:t>id</a:t>
            </a:r>
            <a:r>
              <a:rPr lang="zh-CN" altLang="en-US" dirty="0"/>
              <a:t>为</a:t>
            </a:r>
            <a:r>
              <a:rPr lang="en-US" altLang="zh-CN" dirty="0"/>
              <a:t>2</a:t>
            </a:r>
            <a:r>
              <a:rPr lang="zh-CN" altLang="en-US" dirty="0"/>
              <a:t>的网站每天用户访问情况，以及最少用户访问人数。</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9" name="TextBox 3">
            <a:extLst>
              <a:ext uri="{FF2B5EF4-FFF2-40B4-BE49-F238E27FC236}">
                <a16:creationId xmlns:a16="http://schemas.microsoft.com/office/drawing/2014/main" id="{1BD26AA6-FD9A-4861-AA6F-E7698276D7C3}"/>
              </a:ext>
            </a:extLst>
          </p:cNvPr>
          <p:cNvSpPr txBox="1"/>
          <p:nvPr/>
        </p:nvSpPr>
        <p:spPr>
          <a:xfrm>
            <a:off x="797835" y="2102373"/>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FIRST_VALUE(users) OVER(ORDER BY users)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first_value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p:txBody>
      </p:sp>
      <p:pic>
        <p:nvPicPr>
          <p:cNvPr id="7" name="图片 6">
            <a:extLst>
              <a:ext uri="{FF2B5EF4-FFF2-40B4-BE49-F238E27FC236}">
                <a16:creationId xmlns:a16="http://schemas.microsoft.com/office/drawing/2014/main" id="{949BED20-96CF-47C7-8444-70AC6FF09AA0}"/>
              </a:ext>
            </a:extLst>
          </p:cNvPr>
          <p:cNvPicPr>
            <a:picLocks noChangeAspect="1"/>
          </p:cNvPicPr>
          <p:nvPr/>
        </p:nvPicPr>
        <p:blipFill>
          <a:blip r:embed="rId3"/>
          <a:stretch>
            <a:fillRect/>
          </a:stretch>
        </p:blipFill>
        <p:spPr>
          <a:xfrm>
            <a:off x="1807714" y="4132470"/>
            <a:ext cx="9136335" cy="2383786"/>
          </a:xfrm>
          <a:prstGeom prst="rect">
            <a:avLst/>
          </a:prstGeom>
        </p:spPr>
      </p:pic>
    </p:spTree>
    <p:extLst>
      <p:ext uri="{BB962C8B-B14F-4D97-AF65-F5344CB8AC3E}">
        <p14:creationId xmlns:p14="http://schemas.microsoft.com/office/powerpoint/2010/main" val="1934548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需求：统计</a:t>
            </a:r>
            <a:r>
              <a:rPr lang="en-US" altLang="zh-CN" dirty="0"/>
              <a:t>id = 3 </a:t>
            </a:r>
            <a:r>
              <a:rPr lang="zh-CN" altLang="en-US" dirty="0"/>
              <a:t>的网站收入情况，返回日期，收入，和第一天的收入</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9" name="TextBox 3">
            <a:extLst>
              <a:ext uri="{FF2B5EF4-FFF2-40B4-BE49-F238E27FC236}">
                <a16:creationId xmlns:a16="http://schemas.microsoft.com/office/drawing/2014/main" id="{1BD26AA6-FD9A-4861-AA6F-E7698276D7C3}"/>
              </a:ext>
            </a:extLst>
          </p:cNvPr>
          <p:cNvSpPr txBox="1"/>
          <p:nvPr/>
        </p:nvSpPr>
        <p:spPr>
          <a:xfrm>
            <a:off x="797835" y="2102373"/>
            <a:ext cx="10575688"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FIRST_VALUE(revenue) OVER(ORDER BY day)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first_value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5" name="图片 4">
            <a:extLst>
              <a:ext uri="{FF2B5EF4-FFF2-40B4-BE49-F238E27FC236}">
                <a16:creationId xmlns:a16="http://schemas.microsoft.com/office/drawing/2014/main" id="{1F7B3BBD-B1D2-45C2-9BDF-C58F9AD74766}"/>
              </a:ext>
            </a:extLst>
          </p:cNvPr>
          <p:cNvPicPr>
            <a:picLocks noChangeAspect="1"/>
          </p:cNvPicPr>
          <p:nvPr/>
        </p:nvPicPr>
        <p:blipFill>
          <a:blip r:embed="rId3"/>
          <a:stretch>
            <a:fillRect/>
          </a:stretch>
        </p:blipFill>
        <p:spPr>
          <a:xfrm>
            <a:off x="2082196" y="4132470"/>
            <a:ext cx="7981385" cy="2481341"/>
          </a:xfrm>
          <a:prstGeom prst="rect">
            <a:avLst/>
          </a:prstGeom>
        </p:spPr>
      </p:pic>
    </p:spTree>
    <p:extLst>
      <p:ext uri="{BB962C8B-B14F-4D97-AF65-F5344CB8AC3E}">
        <p14:creationId xmlns:p14="http://schemas.microsoft.com/office/powerpoint/2010/main" val="3494367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、员工表（</a:t>
            </a:r>
            <a:r>
              <a:rPr lang="en-US" altLang="zh-CN" dirty="0"/>
              <a:t>employee</a:t>
            </a:r>
            <a:r>
              <a:rPr lang="zh-CN" altLang="en-US" dirty="0"/>
              <a:t>）</a:t>
            </a:r>
          </a:p>
        </p:txBody>
      </p:sp>
      <p:pic>
        <p:nvPicPr>
          <p:cNvPr id="9" name="图片 8">
            <a:extLst>
              <a:ext uri="{FF2B5EF4-FFF2-40B4-BE49-F238E27FC236}">
                <a16:creationId xmlns:a16="http://schemas.microsoft.com/office/drawing/2014/main" id="{E98A0FA2-85FF-4EF0-AD8D-5E33F3A1C16D}"/>
              </a:ext>
            </a:extLst>
          </p:cNvPr>
          <p:cNvPicPr>
            <a:picLocks noChangeAspect="1"/>
          </p:cNvPicPr>
          <p:nvPr/>
        </p:nvPicPr>
        <p:blipFill>
          <a:blip r:embed="rId3"/>
          <a:stretch>
            <a:fillRect/>
          </a:stretch>
        </p:blipFill>
        <p:spPr>
          <a:xfrm>
            <a:off x="721200" y="1565394"/>
            <a:ext cx="10883898" cy="4942410"/>
          </a:xfrm>
          <a:prstGeom prst="rect">
            <a:avLst/>
          </a:prstGeom>
        </p:spPr>
      </p:pic>
    </p:spTree>
    <p:extLst>
      <p:ext uri="{BB962C8B-B14F-4D97-AF65-F5344CB8AC3E}">
        <p14:creationId xmlns:p14="http://schemas.microsoft.com/office/powerpoint/2010/main" val="92003316"/>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81505" cy="5057405"/>
          </a:xfrm>
        </p:spPr>
        <p:txBody>
          <a:bodyPr/>
          <a:lstStyle/>
          <a:p>
            <a:pPr marL="0" indent="0">
              <a:buNone/>
            </a:pPr>
            <a:r>
              <a:rPr lang="en-US" altLang="zh-CN" dirty="0"/>
              <a:t>FIRST_VALUE(x)</a:t>
            </a:r>
            <a:r>
              <a:rPr lang="zh-CN" altLang="en-US" dirty="0"/>
              <a:t>返回第一个值，</a:t>
            </a:r>
            <a:r>
              <a:rPr lang="en-US" altLang="zh-CN" dirty="0"/>
              <a:t>LAST_VALUE(x)</a:t>
            </a:r>
            <a:r>
              <a:rPr lang="zh-CN" altLang="en-US" dirty="0"/>
              <a:t>返回最后一个值</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en-US" altLang="zh-CN" dirty="0"/>
              <a:t>LAST_VALUE(opened) </a:t>
            </a:r>
            <a:r>
              <a:rPr lang="zh-CN" altLang="en-US" dirty="0"/>
              <a:t>返回最近开始营业的网站，我们运行一下：</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查询结果与我们预期的有些出入，它只返回了当前行的结果，而不是我们想要的最后一个值</a:t>
            </a:r>
            <a:endParaRPr lang="en-US" altLang="zh-CN" dirty="0"/>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LAST_VALUE(x)</a:t>
            </a:r>
            <a:r>
              <a:rPr lang="zh-CN" altLang="en-US" dirty="0"/>
              <a:t>函数</a:t>
            </a:r>
          </a:p>
        </p:txBody>
      </p:sp>
      <p:sp>
        <p:nvSpPr>
          <p:cNvPr id="9" name="TextBox 3">
            <a:extLst>
              <a:ext uri="{FF2B5EF4-FFF2-40B4-BE49-F238E27FC236}">
                <a16:creationId xmlns:a16="http://schemas.microsoft.com/office/drawing/2014/main" id="{1BD26AA6-FD9A-4861-AA6F-E7698276D7C3}"/>
              </a:ext>
            </a:extLst>
          </p:cNvPr>
          <p:cNvSpPr txBox="1"/>
          <p:nvPr/>
        </p:nvSpPr>
        <p:spPr>
          <a:xfrm>
            <a:off x="808155" y="2068224"/>
            <a:ext cx="10575688"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LAST_VALUE(opened) OVER(ORDER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pic>
        <p:nvPicPr>
          <p:cNvPr id="6" name="图片 5">
            <a:extLst>
              <a:ext uri="{FF2B5EF4-FFF2-40B4-BE49-F238E27FC236}">
                <a16:creationId xmlns:a16="http://schemas.microsoft.com/office/drawing/2014/main" id="{E5211722-011F-4824-BC05-DAC1B1E40A81}"/>
              </a:ext>
            </a:extLst>
          </p:cNvPr>
          <p:cNvPicPr>
            <a:picLocks noChangeAspect="1"/>
          </p:cNvPicPr>
          <p:nvPr/>
        </p:nvPicPr>
        <p:blipFill>
          <a:blip r:embed="rId3"/>
          <a:stretch>
            <a:fillRect/>
          </a:stretch>
        </p:blipFill>
        <p:spPr>
          <a:xfrm>
            <a:off x="797835" y="3749593"/>
            <a:ext cx="10575687" cy="2297694"/>
          </a:xfrm>
          <a:prstGeom prst="rect">
            <a:avLst/>
          </a:prstGeom>
        </p:spPr>
      </p:pic>
    </p:spTree>
    <p:extLst>
      <p:ext uri="{BB962C8B-B14F-4D97-AF65-F5344CB8AC3E}">
        <p14:creationId xmlns:p14="http://schemas.microsoft.com/office/powerpoint/2010/main" val="2380789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4912487"/>
          </a:xfrm>
        </p:spPr>
        <p:txBody>
          <a:bodyPr/>
          <a:lstStyle/>
          <a:p>
            <a:pPr marL="0" indent="0">
              <a:buNone/>
            </a:pPr>
            <a:r>
              <a:rPr lang="zh-CN" altLang="en-US" dirty="0"/>
              <a:t>在上面的例子中，我们没有得到想要的结果，回顾一下之前我们所介绍的 </a:t>
            </a:r>
            <a:r>
              <a:rPr lang="en-US" altLang="zh-CN" dirty="0"/>
              <a:t>window frame</a:t>
            </a:r>
          </a:p>
          <a:p>
            <a:pPr>
              <a:buFont typeface="Wingdings" panose="05000000000000000000" pitchFamily="2" charset="2"/>
              <a:buChar char="Ø"/>
            </a:pPr>
            <a:r>
              <a:rPr lang="zh-CN" altLang="en-US" dirty="0"/>
              <a:t>当</a:t>
            </a:r>
            <a:r>
              <a:rPr lang="en-US" altLang="zh-CN" dirty="0">
                <a:solidFill>
                  <a:srgbClr val="C00000"/>
                </a:solidFill>
              </a:rPr>
              <a:t>OVER</a:t>
            </a:r>
            <a:r>
              <a:rPr lang="zh-CN" altLang="en-US" dirty="0"/>
              <a:t>子句中包含</a:t>
            </a:r>
            <a:r>
              <a:rPr lang="en-US" altLang="zh-CN" dirty="0">
                <a:solidFill>
                  <a:srgbClr val="C00000"/>
                </a:solidFill>
              </a:rPr>
              <a:t>ORDER BY</a:t>
            </a:r>
            <a:r>
              <a:rPr lang="zh-CN" altLang="en-US" dirty="0"/>
              <a:t>时，如果我们不显式定义</a:t>
            </a:r>
            <a:r>
              <a:rPr lang="en-US" altLang="zh-CN" dirty="0"/>
              <a:t>window frame</a:t>
            </a:r>
            <a:r>
              <a:rPr lang="zh-CN" altLang="en-US" dirty="0"/>
              <a:t>，</a:t>
            </a:r>
            <a:r>
              <a:rPr lang="en-US" altLang="zh-CN" dirty="0"/>
              <a:t>SQL</a:t>
            </a:r>
            <a:r>
              <a:rPr lang="zh-CN" altLang="en-US" dirty="0"/>
              <a:t>会自动带上默认的</a:t>
            </a:r>
            <a:r>
              <a:rPr lang="en-US" altLang="zh-CN" dirty="0"/>
              <a:t>window frame</a:t>
            </a:r>
            <a:r>
              <a:rPr lang="zh-CN" altLang="en-US" dirty="0"/>
              <a:t>语句：</a:t>
            </a:r>
            <a:endParaRPr lang="en-US" altLang="zh-CN" dirty="0"/>
          </a:p>
          <a:p>
            <a:pPr marL="0" indent="0">
              <a:buNone/>
            </a:pPr>
            <a:r>
              <a:rPr lang="en-US" altLang="zh-CN" dirty="0"/>
              <a:t>      </a:t>
            </a:r>
            <a:r>
              <a:rPr lang="en-US" altLang="zh-CN" dirty="0">
                <a:solidFill>
                  <a:srgbClr val="C00000"/>
                </a:solidFill>
              </a:rPr>
              <a:t>RANGE UNBOUNDED PRECEDING</a:t>
            </a:r>
            <a:r>
              <a:rPr lang="en-US" altLang="zh-CN" dirty="0"/>
              <a:t>, </a:t>
            </a:r>
            <a:r>
              <a:rPr lang="zh-CN" altLang="en-US" dirty="0"/>
              <a:t>意味着我们的查询范围被限定在第一行到当前行（</a:t>
            </a:r>
            <a:r>
              <a:rPr lang="en-US" altLang="zh-CN" dirty="0"/>
              <a:t>current row)</a:t>
            </a:r>
          </a:p>
          <a:p>
            <a:pPr>
              <a:buFont typeface="Wingdings" panose="05000000000000000000" pitchFamily="2" charset="2"/>
              <a:buChar char="Ø"/>
            </a:pPr>
            <a:endParaRPr lang="en-US" altLang="zh-CN" dirty="0"/>
          </a:p>
          <a:p>
            <a:pPr>
              <a:buFont typeface="Wingdings" panose="05000000000000000000" pitchFamily="2" charset="2"/>
              <a:buChar char="Ø"/>
            </a:pPr>
            <a:r>
              <a:rPr lang="zh-CN" altLang="en-US" dirty="0"/>
              <a:t>如果想通过</a:t>
            </a:r>
            <a:r>
              <a:rPr lang="en-US" altLang="zh-CN" dirty="0"/>
              <a:t>LAST_VALUE </a:t>
            </a:r>
            <a:r>
              <a:rPr lang="zh-CN" altLang="en-US" dirty="0"/>
              <a:t>与</a:t>
            </a:r>
            <a:r>
              <a:rPr lang="en-US" altLang="zh-CN" dirty="0"/>
              <a:t>ORDER BY</a:t>
            </a:r>
            <a:r>
              <a:rPr lang="zh-CN" altLang="en-US" dirty="0"/>
              <a:t>配合得到所有数据排序后的最后一个值，需要吧</a:t>
            </a:r>
            <a:r>
              <a:rPr lang="en-US" altLang="zh-CN" dirty="0"/>
              <a:t>window frame</a:t>
            </a:r>
            <a:r>
              <a:rPr lang="zh-CN" altLang="en-US" dirty="0"/>
              <a:t>语句</a:t>
            </a:r>
            <a:r>
              <a:rPr lang="en-US" altLang="zh-CN" dirty="0">
                <a:solidFill>
                  <a:srgbClr val="C00000"/>
                </a:solidFill>
              </a:rPr>
              <a:t>RANGE BETWEEN UNBOUNDED PRECEDING AND UNBOUNDED FOLLOWING</a:t>
            </a:r>
          </a:p>
          <a:p>
            <a:pPr marL="0" indent="0">
              <a:buNone/>
            </a:pPr>
            <a:r>
              <a:rPr lang="zh-CN" altLang="en-US" dirty="0"/>
              <a:t>      或者</a:t>
            </a:r>
            <a:endParaRPr lang="en-US" altLang="zh-CN" dirty="0"/>
          </a:p>
          <a:p>
            <a:pPr marL="0" indent="0">
              <a:buNone/>
            </a:pPr>
            <a:r>
              <a:rPr lang="en-US" altLang="zh-CN" dirty="0"/>
              <a:t>      </a:t>
            </a:r>
            <a:r>
              <a:rPr lang="en-US" altLang="zh-CN" dirty="0">
                <a:solidFill>
                  <a:srgbClr val="C00000"/>
                </a:solidFill>
              </a:rPr>
              <a:t>ROWS BETWEEN UNBOUNDED PRECEDING AND UNBOUNDED FOLLOWING</a:t>
            </a: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LAST_VALUE </a:t>
            </a:r>
            <a:r>
              <a:rPr lang="zh-CN" altLang="en-US" dirty="0"/>
              <a:t>与 </a:t>
            </a:r>
            <a:r>
              <a:rPr lang="en-US" altLang="zh-CN" dirty="0"/>
              <a:t>window frame</a:t>
            </a:r>
            <a:endParaRPr lang="zh-CN" altLang="en-US" dirty="0"/>
          </a:p>
        </p:txBody>
      </p:sp>
    </p:spTree>
    <p:extLst>
      <p:ext uri="{BB962C8B-B14F-4D97-AF65-F5344CB8AC3E}">
        <p14:creationId xmlns:p14="http://schemas.microsoft.com/office/powerpoint/2010/main" val="370630991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从上面的结果中可以看出，调整了</a:t>
            </a:r>
            <a:r>
              <a:rPr lang="en-US" altLang="zh-CN" dirty="0">
                <a:solidFill>
                  <a:schemeClr val="tx1">
                    <a:lumMod val="75000"/>
                    <a:lumOff val="25000"/>
                  </a:schemeClr>
                </a:solidFill>
              </a:rPr>
              <a:t>window frame</a:t>
            </a:r>
            <a:r>
              <a:rPr lang="zh-CN" altLang="en-US" dirty="0">
                <a:solidFill>
                  <a:schemeClr val="tx1">
                    <a:lumMod val="75000"/>
                    <a:lumOff val="25000"/>
                  </a:schemeClr>
                </a:solidFill>
              </a:rPr>
              <a:t>之后我们可以得到</a:t>
            </a:r>
            <a:r>
              <a:rPr lang="en-US" altLang="zh-CN" dirty="0">
                <a:solidFill>
                  <a:schemeClr val="tx1">
                    <a:lumMod val="75000"/>
                    <a:lumOff val="25000"/>
                  </a:schemeClr>
                </a:solidFill>
              </a:rPr>
              <a:t> LAST_VALUE </a:t>
            </a:r>
            <a:r>
              <a:rPr lang="zh-CN" altLang="en-US" dirty="0">
                <a:solidFill>
                  <a:schemeClr val="tx1">
                    <a:lumMod val="75000"/>
                    <a:lumOff val="25000"/>
                  </a:schemeClr>
                </a:solidFill>
              </a:rPr>
              <a:t>想要的结果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6</a:t>
            </a:r>
            <a:r>
              <a:rPr lang="zh-CN" altLang="en-US" dirty="0"/>
              <a:t>、修正后的</a:t>
            </a:r>
            <a:r>
              <a:rPr lang="en-US" altLang="zh-CN" dirty="0"/>
              <a:t>SQL</a:t>
            </a:r>
            <a:r>
              <a:rPr lang="zh-CN" altLang="en-US" dirty="0"/>
              <a:t>语句</a:t>
            </a:r>
          </a:p>
        </p:txBody>
      </p:sp>
      <p:sp>
        <p:nvSpPr>
          <p:cNvPr id="5" name="TextBox 3">
            <a:extLst>
              <a:ext uri="{FF2B5EF4-FFF2-40B4-BE49-F238E27FC236}">
                <a16:creationId xmlns:a16="http://schemas.microsoft.com/office/drawing/2014/main" id="{CA567D03-F8A8-4264-AD3F-6E2CBEA339E8}"/>
              </a:ext>
            </a:extLst>
          </p:cNvPr>
          <p:cNvSpPr txBox="1"/>
          <p:nvPr/>
        </p:nvSpPr>
        <p:spPr>
          <a:xfrm>
            <a:off x="808156" y="1740508"/>
            <a:ext cx="10575688"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LAST_VALUE(opened)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RANGE BETWEEN UNBOUNDED PRECEDINGAND UNBOUNDED FOLLOWING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last_value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pic>
        <p:nvPicPr>
          <p:cNvPr id="6" name="图片 5">
            <a:extLst>
              <a:ext uri="{FF2B5EF4-FFF2-40B4-BE49-F238E27FC236}">
                <a16:creationId xmlns:a16="http://schemas.microsoft.com/office/drawing/2014/main" id="{88B8AE44-4D45-43E7-AA0C-D2D5569BE38C}"/>
              </a:ext>
            </a:extLst>
          </p:cNvPr>
          <p:cNvPicPr>
            <a:picLocks noChangeAspect="1"/>
          </p:cNvPicPr>
          <p:nvPr/>
        </p:nvPicPr>
        <p:blipFill>
          <a:blip r:embed="rId3"/>
          <a:stretch>
            <a:fillRect/>
          </a:stretch>
        </p:blipFill>
        <p:spPr>
          <a:xfrm>
            <a:off x="808156" y="4121096"/>
            <a:ext cx="10565367" cy="2012244"/>
          </a:xfrm>
          <a:prstGeom prst="rect">
            <a:avLst/>
          </a:prstGeom>
        </p:spPr>
      </p:pic>
    </p:spTree>
    <p:extLst>
      <p:ext uri="{BB962C8B-B14F-4D97-AF65-F5344CB8AC3E}">
        <p14:creationId xmlns:p14="http://schemas.microsoft.com/office/powerpoint/2010/main" val="35454136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的网站的广告展示情况，返回每日日期，广告展示次数，以及访问用户最多的一天广告展示的次数</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5" name="TextBox 3">
            <a:extLst>
              <a:ext uri="{FF2B5EF4-FFF2-40B4-BE49-F238E27FC236}">
                <a16:creationId xmlns:a16="http://schemas.microsoft.com/office/drawing/2014/main" id="{CA567D03-F8A8-4264-AD3F-6E2CBEA339E8}"/>
              </a:ext>
            </a:extLst>
          </p:cNvPr>
          <p:cNvSpPr txBox="1"/>
          <p:nvPr/>
        </p:nvSpPr>
        <p:spPr>
          <a:xfrm>
            <a:off x="808155" y="2022606"/>
            <a:ext cx="10565367"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impressions,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LAST_VALUE(impressions)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last_value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pic>
        <p:nvPicPr>
          <p:cNvPr id="10" name="图片 9">
            <a:extLst>
              <a:ext uri="{FF2B5EF4-FFF2-40B4-BE49-F238E27FC236}">
                <a16:creationId xmlns:a16="http://schemas.microsoft.com/office/drawing/2014/main" id="{C39B41BF-EF3F-482B-904E-A2ACBE7640AA}"/>
              </a:ext>
            </a:extLst>
          </p:cNvPr>
          <p:cNvPicPr>
            <a:picLocks noChangeAspect="1"/>
          </p:cNvPicPr>
          <p:nvPr/>
        </p:nvPicPr>
        <p:blipFill>
          <a:blip r:embed="rId3"/>
          <a:stretch>
            <a:fillRect/>
          </a:stretch>
        </p:blipFill>
        <p:spPr>
          <a:xfrm>
            <a:off x="2011996" y="4520131"/>
            <a:ext cx="7681626" cy="2027096"/>
          </a:xfrm>
          <a:prstGeom prst="rect">
            <a:avLst/>
          </a:prstGeom>
        </p:spPr>
      </p:pic>
    </p:spTree>
    <p:extLst>
      <p:ext uri="{BB962C8B-B14F-4D97-AF65-F5344CB8AC3E}">
        <p14:creationId xmlns:p14="http://schemas.microsoft.com/office/powerpoint/2010/main" val="35549765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的网站，每日的访问用户数，最后一天的访问用户数，每日用户数与最后一天用户数的差值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8</a:t>
            </a:r>
            <a:r>
              <a:rPr lang="zh-CN" altLang="en-US" dirty="0"/>
              <a:t>、案例演示</a:t>
            </a:r>
          </a:p>
        </p:txBody>
      </p:sp>
      <p:sp>
        <p:nvSpPr>
          <p:cNvPr id="5" name="TextBox 3">
            <a:extLst>
              <a:ext uri="{FF2B5EF4-FFF2-40B4-BE49-F238E27FC236}">
                <a16:creationId xmlns:a16="http://schemas.microsoft.com/office/drawing/2014/main" id="{CA567D03-F8A8-4264-AD3F-6E2CBEA339E8}"/>
              </a:ext>
            </a:extLst>
          </p:cNvPr>
          <p:cNvSpPr txBox="1"/>
          <p:nvPr/>
        </p:nvSpPr>
        <p:spPr>
          <a:xfrm>
            <a:off x="808155" y="2022606"/>
            <a:ext cx="10565367" cy="2893100"/>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LAST_VALUE(users)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last_day_users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users - LAST_VALUE(users)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 `diff`</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pic>
        <p:nvPicPr>
          <p:cNvPr id="6" name="图片 5">
            <a:extLst>
              <a:ext uri="{FF2B5EF4-FFF2-40B4-BE49-F238E27FC236}">
                <a16:creationId xmlns:a16="http://schemas.microsoft.com/office/drawing/2014/main" id="{A79EE7B3-B8D6-4A09-916B-89DDC5BD65DD}"/>
              </a:ext>
            </a:extLst>
          </p:cNvPr>
          <p:cNvPicPr>
            <a:picLocks noChangeAspect="1"/>
          </p:cNvPicPr>
          <p:nvPr/>
        </p:nvPicPr>
        <p:blipFill>
          <a:blip r:embed="rId3"/>
          <a:stretch>
            <a:fillRect/>
          </a:stretch>
        </p:blipFill>
        <p:spPr>
          <a:xfrm>
            <a:off x="2241056" y="5381906"/>
            <a:ext cx="7689246" cy="1204064"/>
          </a:xfrm>
          <a:prstGeom prst="rect">
            <a:avLst/>
          </a:prstGeom>
        </p:spPr>
      </p:pic>
    </p:spTree>
    <p:extLst>
      <p:ext uri="{BB962C8B-B14F-4D97-AF65-F5344CB8AC3E}">
        <p14:creationId xmlns:p14="http://schemas.microsoft.com/office/powerpoint/2010/main" val="41329350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NTH_VALUE(</a:t>
            </a:r>
            <a:r>
              <a:rPr lang="en-US" altLang="zh-CN" dirty="0" err="1"/>
              <a:t>x,n</a:t>
            </a:r>
            <a:r>
              <a:rPr lang="en-US" altLang="zh-CN" dirty="0"/>
              <a:t>)</a:t>
            </a:r>
            <a:r>
              <a:rPr lang="zh-CN" altLang="en-US" dirty="0"/>
              <a:t> 函数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10</a:t>
            </a:r>
            <a:endParaRPr kumimoji="1" lang="zh-CN" altLang="en-US" dirty="0"/>
          </a:p>
        </p:txBody>
      </p:sp>
    </p:spTree>
    <p:extLst>
      <p:ext uri="{BB962C8B-B14F-4D97-AF65-F5344CB8AC3E}">
        <p14:creationId xmlns:p14="http://schemas.microsoft.com/office/powerpoint/2010/main" val="34235611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a:t>
            </a:r>
            <a:r>
              <a:rPr lang="en-US" altLang="zh-CN" dirty="0">
                <a:solidFill>
                  <a:schemeClr val="tx1">
                    <a:lumMod val="75000"/>
                    <a:lumOff val="25000"/>
                  </a:schemeClr>
                </a:solidFill>
              </a:rPr>
              <a:t>NTH_VALUE(</a:t>
            </a:r>
            <a:r>
              <a:rPr lang="en-US" altLang="zh-CN" dirty="0" err="1">
                <a:solidFill>
                  <a:schemeClr val="tx1">
                    <a:lumMod val="75000"/>
                    <a:lumOff val="25000"/>
                  </a:schemeClr>
                </a:solidFill>
              </a:rPr>
              <a:t>x,n</a:t>
            </a:r>
            <a:r>
              <a:rPr lang="en-US" altLang="zh-CN" dirty="0">
                <a:solidFill>
                  <a:schemeClr val="tx1">
                    <a:lumMod val="75000"/>
                    <a:lumOff val="25000"/>
                  </a:schemeClr>
                </a:solidFill>
              </a:rPr>
              <a:t>) </a:t>
            </a:r>
            <a:r>
              <a:rPr lang="zh-CN" altLang="en-US" dirty="0">
                <a:solidFill>
                  <a:schemeClr val="tx1">
                    <a:lumMod val="75000"/>
                    <a:lumOff val="25000"/>
                  </a:schemeClr>
                </a:solidFill>
              </a:rPr>
              <a:t>函数返回 </a:t>
            </a:r>
            <a:r>
              <a:rPr lang="en-US" altLang="zh-CN" dirty="0">
                <a:solidFill>
                  <a:schemeClr val="tx1">
                    <a:lumMod val="75000"/>
                    <a:lumOff val="25000"/>
                  </a:schemeClr>
                </a:solidFill>
              </a:rPr>
              <a:t>x</a:t>
            </a:r>
            <a:r>
              <a:rPr lang="zh-CN" altLang="en-US" dirty="0">
                <a:solidFill>
                  <a:schemeClr val="tx1">
                    <a:lumMod val="75000"/>
                    <a:lumOff val="25000"/>
                  </a:schemeClr>
                </a:solidFill>
              </a:rPr>
              <a:t>列，按指定顺序的第</a:t>
            </a:r>
            <a:r>
              <a:rPr lang="en-US" altLang="zh-CN" dirty="0">
                <a:solidFill>
                  <a:schemeClr val="tx1">
                    <a:lumMod val="75000"/>
                    <a:lumOff val="25000"/>
                  </a:schemeClr>
                </a:solidFill>
              </a:rPr>
              <a:t>n</a:t>
            </a:r>
            <a:r>
              <a:rPr lang="zh-CN" altLang="en-US" dirty="0">
                <a:solidFill>
                  <a:schemeClr val="tx1">
                    <a:lumMod val="75000"/>
                    <a:lumOff val="25000"/>
                  </a:schemeClr>
                </a:solidFill>
              </a:rPr>
              <a:t>个值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将数据按照开业日期排序，</a:t>
            </a:r>
            <a:r>
              <a:rPr lang="en-US" altLang="zh-CN" dirty="0">
                <a:solidFill>
                  <a:schemeClr val="tx1">
                    <a:lumMod val="75000"/>
                    <a:lumOff val="25000"/>
                  </a:schemeClr>
                </a:solidFill>
              </a:rPr>
              <a:t>NTH_VALUE(opened,2) </a:t>
            </a:r>
            <a:r>
              <a:rPr lang="zh-CN" altLang="en-US" dirty="0">
                <a:solidFill>
                  <a:schemeClr val="tx1">
                    <a:lumMod val="75000"/>
                    <a:lumOff val="25000"/>
                  </a:schemeClr>
                </a:solidFill>
              </a:rPr>
              <a:t>返回开业日期排在第二位的值</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需要注意，我们需要调整</a:t>
            </a:r>
            <a:r>
              <a:rPr lang="en-US" altLang="zh-CN" dirty="0">
                <a:solidFill>
                  <a:schemeClr val="tx1">
                    <a:lumMod val="75000"/>
                    <a:lumOff val="25000"/>
                  </a:schemeClr>
                </a:solidFill>
              </a:rPr>
              <a:t>window frame </a:t>
            </a:r>
            <a:r>
              <a:rPr lang="zh-CN" altLang="en-US" dirty="0">
                <a:solidFill>
                  <a:schemeClr val="tx1">
                    <a:lumMod val="75000"/>
                    <a:lumOff val="25000"/>
                  </a:schemeClr>
                </a:solidFill>
              </a:rPr>
              <a:t>否则某些情况下不能返回正确的数据</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提示：可以在排序的时候加上</a:t>
            </a:r>
            <a:r>
              <a:rPr lang="en-US" altLang="zh-CN" dirty="0">
                <a:solidFill>
                  <a:schemeClr val="tx1">
                    <a:lumMod val="75000"/>
                    <a:lumOff val="25000"/>
                  </a:schemeClr>
                </a:solidFill>
              </a:rPr>
              <a:t>DESC </a:t>
            </a:r>
            <a:r>
              <a:rPr lang="zh-CN" altLang="en-US" dirty="0">
                <a:solidFill>
                  <a:schemeClr val="tx1">
                    <a:lumMod val="75000"/>
                    <a:lumOff val="25000"/>
                  </a:schemeClr>
                </a:solidFill>
              </a:rPr>
              <a:t>调整排序的顺序，配合 </a:t>
            </a:r>
            <a:r>
              <a:rPr lang="en-US" altLang="zh-CN" dirty="0">
                <a:solidFill>
                  <a:schemeClr val="tx1">
                    <a:lumMod val="75000"/>
                    <a:lumOff val="25000"/>
                  </a:schemeClr>
                </a:solidFill>
              </a:rPr>
              <a:t>NTH_VALUE(</a:t>
            </a:r>
            <a:r>
              <a:rPr lang="en-US" altLang="zh-CN" dirty="0" err="1">
                <a:solidFill>
                  <a:schemeClr val="tx1">
                    <a:lumMod val="75000"/>
                    <a:lumOff val="25000"/>
                  </a:schemeClr>
                </a:solidFill>
              </a:rPr>
              <a:t>x,n</a:t>
            </a:r>
            <a:r>
              <a:rPr lang="en-US" altLang="zh-CN" dirty="0">
                <a:solidFill>
                  <a:schemeClr val="tx1">
                    <a:lumMod val="75000"/>
                    <a:lumOff val="25000"/>
                  </a:schemeClr>
                </a:solidFill>
              </a:rPr>
              <a:t>) </a:t>
            </a:r>
            <a:r>
              <a:rPr lang="zh-CN" altLang="en-US" dirty="0">
                <a:solidFill>
                  <a:schemeClr val="tx1">
                    <a:lumMod val="75000"/>
                    <a:lumOff val="25000"/>
                  </a:schemeClr>
                </a:solidFill>
              </a:rPr>
              <a:t>在某些场景下更加方便</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NTH_VALUE(</a:t>
            </a:r>
            <a:r>
              <a:rPr lang="en-US" altLang="zh-CN" dirty="0" err="1"/>
              <a:t>x,n</a:t>
            </a:r>
            <a:r>
              <a:rPr lang="en-US" altLang="zh-CN" dirty="0"/>
              <a:t>)</a:t>
            </a:r>
            <a:r>
              <a:rPr lang="zh-CN" altLang="en-US" dirty="0"/>
              <a:t>函数</a:t>
            </a:r>
          </a:p>
        </p:txBody>
      </p:sp>
      <p:sp>
        <p:nvSpPr>
          <p:cNvPr id="5" name="TextBox 3">
            <a:extLst>
              <a:ext uri="{FF2B5EF4-FFF2-40B4-BE49-F238E27FC236}">
                <a16:creationId xmlns:a16="http://schemas.microsoft.com/office/drawing/2014/main" id="{CA567D03-F8A8-4264-AD3F-6E2CBEA339E8}"/>
              </a:ext>
            </a:extLst>
          </p:cNvPr>
          <p:cNvSpPr txBox="1"/>
          <p:nvPr/>
        </p:nvSpPr>
        <p:spPr>
          <a:xfrm>
            <a:off x="808155" y="2080974"/>
            <a:ext cx="10565367"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NTH_VALUE(opened, 2)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opened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website;</a:t>
            </a:r>
          </a:p>
        </p:txBody>
      </p:sp>
    </p:spTree>
    <p:extLst>
      <p:ext uri="{BB962C8B-B14F-4D97-AF65-F5344CB8AC3E}">
        <p14:creationId xmlns:p14="http://schemas.microsoft.com/office/powerpoint/2010/main" val="2410142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2</a:t>
            </a:r>
            <a:r>
              <a:rPr lang="zh-CN" altLang="en-US" dirty="0">
                <a:solidFill>
                  <a:schemeClr val="tx1">
                    <a:lumMod val="75000"/>
                    <a:lumOff val="25000"/>
                  </a:schemeClr>
                </a:solidFill>
              </a:rPr>
              <a:t>的网站的收入情况，在</a:t>
            </a:r>
            <a:r>
              <a:rPr lang="en-US" altLang="zh-CN" dirty="0">
                <a:solidFill>
                  <a:schemeClr val="tx1">
                    <a:lumMod val="75000"/>
                    <a:lumOff val="25000"/>
                  </a:schemeClr>
                </a:solidFill>
              </a:rPr>
              <a:t>5</a:t>
            </a:r>
            <a:r>
              <a:rPr lang="zh-CN" altLang="en-US" dirty="0">
                <a:solidFill>
                  <a:schemeClr val="tx1">
                    <a:lumMod val="75000"/>
                    <a:lumOff val="25000"/>
                  </a:schemeClr>
                </a:solidFill>
              </a:rPr>
              <a:t>月</a:t>
            </a:r>
            <a:r>
              <a:rPr lang="en-US" altLang="zh-CN" dirty="0">
                <a:solidFill>
                  <a:schemeClr val="tx1">
                    <a:lumMod val="75000"/>
                    <a:lumOff val="25000"/>
                  </a:schemeClr>
                </a:solidFill>
              </a:rPr>
              <a:t>15</a:t>
            </a:r>
            <a:r>
              <a:rPr lang="zh-CN" altLang="en-US" dirty="0">
                <a:solidFill>
                  <a:schemeClr val="tx1">
                    <a:lumMod val="75000"/>
                    <a:lumOff val="25000"/>
                  </a:schemeClr>
                </a:solidFill>
              </a:rPr>
              <a:t>和</a:t>
            </a:r>
            <a:r>
              <a:rPr lang="en-US" altLang="zh-CN" dirty="0">
                <a:solidFill>
                  <a:schemeClr val="tx1">
                    <a:lumMod val="75000"/>
                    <a:lumOff val="25000"/>
                  </a:schemeClr>
                </a:solidFill>
              </a:rPr>
              <a:t>5</a:t>
            </a:r>
            <a:r>
              <a:rPr lang="zh-CN" altLang="en-US" dirty="0">
                <a:solidFill>
                  <a:schemeClr val="tx1">
                    <a:lumMod val="75000"/>
                    <a:lumOff val="25000"/>
                  </a:schemeClr>
                </a:solidFill>
              </a:rPr>
              <a:t>月</a:t>
            </a:r>
            <a:r>
              <a:rPr lang="en-US" altLang="zh-CN" dirty="0">
                <a:solidFill>
                  <a:schemeClr val="tx1">
                    <a:lumMod val="75000"/>
                    <a:lumOff val="25000"/>
                  </a:schemeClr>
                </a:solidFill>
              </a:rPr>
              <a:t>31</a:t>
            </a:r>
            <a:r>
              <a:rPr lang="zh-CN" altLang="en-US" dirty="0">
                <a:solidFill>
                  <a:schemeClr val="tx1">
                    <a:lumMod val="75000"/>
                    <a:lumOff val="25000"/>
                  </a:schemeClr>
                </a:solidFill>
              </a:rPr>
              <a:t>日之间，每天的收入，以及这半个月内的第三高的日收入金额</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5" name="TextBox 3">
            <a:extLst>
              <a:ext uri="{FF2B5EF4-FFF2-40B4-BE49-F238E27FC236}">
                <a16:creationId xmlns:a16="http://schemas.microsoft.com/office/drawing/2014/main" id="{CA567D03-F8A8-4264-AD3F-6E2CBEA339E8}"/>
              </a:ext>
            </a:extLst>
          </p:cNvPr>
          <p:cNvSpPr txBox="1"/>
          <p:nvPr/>
        </p:nvSpPr>
        <p:spPr>
          <a:xfrm>
            <a:off x="808155" y="2080974"/>
            <a:ext cx="10565367"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NTH_VALUE(revenue,3) OVER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revenue DESC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 `3rd_highest`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day BETWEEN '2016-05-15' AND '2016-05-31';</a:t>
            </a:r>
          </a:p>
        </p:txBody>
      </p:sp>
      <p:pic>
        <p:nvPicPr>
          <p:cNvPr id="6" name="图片 5">
            <a:extLst>
              <a:ext uri="{FF2B5EF4-FFF2-40B4-BE49-F238E27FC236}">
                <a16:creationId xmlns:a16="http://schemas.microsoft.com/office/drawing/2014/main" id="{67BE4FB3-1E47-452F-B4A2-878D6D13B09B}"/>
              </a:ext>
            </a:extLst>
          </p:cNvPr>
          <p:cNvPicPr>
            <a:picLocks noChangeAspect="1"/>
          </p:cNvPicPr>
          <p:nvPr/>
        </p:nvPicPr>
        <p:blipFill>
          <a:blip r:embed="rId3"/>
          <a:stretch>
            <a:fillRect/>
          </a:stretch>
        </p:blipFill>
        <p:spPr>
          <a:xfrm>
            <a:off x="2252486" y="4951445"/>
            <a:ext cx="7778321" cy="1662365"/>
          </a:xfrm>
          <a:prstGeom prst="rect">
            <a:avLst/>
          </a:prstGeom>
        </p:spPr>
      </p:pic>
    </p:spTree>
    <p:extLst>
      <p:ext uri="{BB962C8B-B14F-4D97-AF65-F5344CB8AC3E}">
        <p14:creationId xmlns:p14="http://schemas.microsoft.com/office/powerpoint/2010/main" val="1256410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统计</a:t>
            </a:r>
            <a:r>
              <a:rPr lang="en-US" altLang="zh-CN" dirty="0">
                <a:solidFill>
                  <a:schemeClr val="tx1">
                    <a:lumMod val="75000"/>
                    <a:lumOff val="25000"/>
                  </a:schemeClr>
                </a:solidFill>
              </a:rPr>
              <a:t>5</a:t>
            </a:r>
            <a:r>
              <a:rPr lang="zh-CN" altLang="en-US" dirty="0">
                <a:solidFill>
                  <a:schemeClr val="tx1">
                    <a:lumMod val="75000"/>
                    <a:lumOff val="25000"/>
                  </a:schemeClr>
                </a:solidFill>
              </a:rPr>
              <a:t>月</a:t>
            </a:r>
            <a:r>
              <a:rPr lang="en-US" altLang="zh-CN" dirty="0">
                <a:solidFill>
                  <a:schemeClr val="tx1">
                    <a:lumMod val="75000"/>
                    <a:lumOff val="25000"/>
                  </a:schemeClr>
                </a:solidFill>
              </a:rPr>
              <a:t>14</a:t>
            </a:r>
            <a:r>
              <a:rPr lang="zh-CN" altLang="en-US" dirty="0">
                <a:solidFill>
                  <a:schemeClr val="tx1">
                    <a:lumMod val="75000"/>
                    <a:lumOff val="25000"/>
                  </a:schemeClr>
                </a:solidFill>
              </a:rPr>
              <a:t>日的不同网站收入情况，返回如下字段：</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网站</a:t>
            </a:r>
            <a:r>
              <a:rPr lang="en-US" altLang="zh-CN" dirty="0" err="1">
                <a:solidFill>
                  <a:srgbClr val="C00000"/>
                </a:solidFill>
              </a:rPr>
              <a:t>website_id</a:t>
            </a:r>
            <a:r>
              <a:rPr lang="en-US" altLang="zh-CN" dirty="0">
                <a:solidFill>
                  <a:schemeClr val="tx1">
                    <a:lumMod val="75000"/>
                    <a:lumOff val="25000"/>
                  </a:schemeClr>
                </a:solidFill>
              </a:rPr>
              <a:t>, </a:t>
            </a:r>
            <a:r>
              <a:rPr lang="zh-CN" altLang="en-US" dirty="0">
                <a:solidFill>
                  <a:schemeClr val="tx1">
                    <a:lumMod val="75000"/>
                    <a:lumOff val="25000"/>
                  </a:schemeClr>
                </a:solidFill>
              </a:rPr>
              <a:t>当日收入</a:t>
            </a:r>
            <a:r>
              <a:rPr lang="en-US" altLang="zh-CN" dirty="0">
                <a:solidFill>
                  <a:srgbClr val="C00000"/>
                </a:solidFill>
              </a:rPr>
              <a:t>revenue</a:t>
            </a:r>
          </a:p>
          <a:p>
            <a:pPr>
              <a:buFont typeface="Wingdings" panose="05000000000000000000" pitchFamily="2" charset="2"/>
              <a:buChar char="Ø"/>
            </a:pPr>
            <a:r>
              <a:rPr lang="zh-CN" altLang="en-US" dirty="0">
                <a:solidFill>
                  <a:schemeClr val="tx1">
                    <a:lumMod val="75000"/>
                    <a:lumOff val="25000"/>
                  </a:schemeClr>
                </a:solidFill>
              </a:rPr>
              <a:t>所有网站当日最高收入</a:t>
            </a:r>
            <a:r>
              <a:rPr lang="en-US" altLang="zh-CN" dirty="0" err="1">
                <a:solidFill>
                  <a:srgbClr val="C00000"/>
                </a:solidFill>
              </a:rPr>
              <a:t>highest_revenue</a:t>
            </a:r>
            <a:endParaRPr lang="en-US" altLang="zh-CN" dirty="0">
              <a:solidFill>
                <a:srgbClr val="C00000"/>
              </a:solidFill>
            </a:endParaRPr>
          </a:p>
          <a:p>
            <a:pPr>
              <a:buFont typeface="Wingdings" panose="05000000000000000000" pitchFamily="2" charset="2"/>
              <a:buChar char="Ø"/>
            </a:pPr>
            <a:r>
              <a:rPr lang="zh-CN" altLang="en-US" dirty="0">
                <a:solidFill>
                  <a:schemeClr val="tx1">
                    <a:lumMod val="75000"/>
                    <a:lumOff val="25000"/>
                  </a:schemeClr>
                </a:solidFill>
              </a:rPr>
              <a:t>所有网站当日最少收入</a:t>
            </a:r>
            <a:r>
              <a:rPr lang="en-US" altLang="zh-CN" dirty="0" err="1">
                <a:solidFill>
                  <a:srgbClr val="C00000"/>
                </a:solidFill>
              </a:rPr>
              <a:t>lowest_revenue</a:t>
            </a: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3</a:t>
            </a:r>
            <a:r>
              <a:rPr lang="zh-CN" altLang="en-US" dirty="0"/>
              <a:t>、</a:t>
            </a:r>
            <a:r>
              <a:rPr lang="en-US" altLang="zh-CN" dirty="0"/>
              <a:t> X_VALUE</a:t>
            </a:r>
            <a:r>
              <a:rPr lang="zh-CN" altLang="en-US" dirty="0"/>
              <a:t>各种函数练习</a:t>
            </a:r>
          </a:p>
        </p:txBody>
      </p:sp>
      <p:sp>
        <p:nvSpPr>
          <p:cNvPr id="5" name="TextBox 3">
            <a:extLst>
              <a:ext uri="{FF2B5EF4-FFF2-40B4-BE49-F238E27FC236}">
                <a16:creationId xmlns:a16="http://schemas.microsoft.com/office/drawing/2014/main" id="{CA567D03-F8A8-4264-AD3F-6E2CBEA339E8}"/>
              </a:ext>
            </a:extLst>
          </p:cNvPr>
          <p:cNvSpPr txBox="1"/>
          <p:nvPr/>
        </p:nvSpPr>
        <p:spPr>
          <a:xfrm>
            <a:off x="861363" y="3826793"/>
            <a:ext cx="10565367"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FIRST_VALUE(revenue) OVER(ORDER BY revenue)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lowest_revenue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LAST_VALUE(revenue)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UNBOUNDED FOLLOWING)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highest_revenue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 '2016-05-14';</a:t>
            </a:r>
          </a:p>
        </p:txBody>
      </p:sp>
      <p:pic>
        <p:nvPicPr>
          <p:cNvPr id="7" name="图片 6">
            <a:extLst>
              <a:ext uri="{FF2B5EF4-FFF2-40B4-BE49-F238E27FC236}">
                <a16:creationId xmlns:a16="http://schemas.microsoft.com/office/drawing/2014/main" id="{65E52BE9-E697-4283-A366-50D8F84DDD30}"/>
              </a:ext>
            </a:extLst>
          </p:cNvPr>
          <p:cNvPicPr>
            <a:picLocks noChangeAspect="1"/>
          </p:cNvPicPr>
          <p:nvPr/>
        </p:nvPicPr>
        <p:blipFill>
          <a:blip r:embed="rId3"/>
          <a:stretch>
            <a:fillRect/>
          </a:stretch>
        </p:blipFill>
        <p:spPr>
          <a:xfrm>
            <a:off x="861362" y="3812202"/>
            <a:ext cx="10582061" cy="2267585"/>
          </a:xfrm>
          <a:prstGeom prst="rect">
            <a:avLst/>
          </a:prstGeom>
        </p:spPr>
      </p:pic>
    </p:spTree>
    <p:extLst>
      <p:ext uri="{BB962C8B-B14F-4D97-AF65-F5344CB8AC3E}">
        <p14:creationId xmlns:p14="http://schemas.microsoft.com/office/powerpoint/2010/main" val="686787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的网站的点击量，返回如下字段</a:t>
            </a:r>
            <a:endParaRPr lang="en-US" altLang="zh-CN" dirty="0">
              <a:solidFill>
                <a:schemeClr val="tx1">
                  <a:lumMod val="75000"/>
                  <a:lumOff val="25000"/>
                </a:schemeClr>
              </a:solidFill>
            </a:endParaRPr>
          </a:p>
          <a:p>
            <a:pPr marL="0" indent="0">
              <a:buNone/>
            </a:pPr>
            <a:r>
              <a:rPr lang="en-US" altLang="zh-CN" dirty="0">
                <a:solidFill>
                  <a:srgbClr val="C00000"/>
                </a:solidFill>
              </a:rPr>
              <a:t>- </a:t>
            </a:r>
            <a:r>
              <a:rPr lang="zh-CN" altLang="en-US" dirty="0">
                <a:solidFill>
                  <a:srgbClr val="C00000"/>
                </a:solidFill>
              </a:rPr>
              <a:t>日期 </a:t>
            </a:r>
            <a:r>
              <a:rPr lang="en-US" altLang="zh-CN" dirty="0">
                <a:solidFill>
                  <a:srgbClr val="C00000"/>
                </a:solidFill>
              </a:rPr>
              <a:t>day, </a:t>
            </a:r>
            <a:r>
              <a:rPr lang="zh-CN" altLang="en-US" dirty="0">
                <a:solidFill>
                  <a:srgbClr val="C00000"/>
                </a:solidFill>
              </a:rPr>
              <a:t>点击量 </a:t>
            </a:r>
            <a:r>
              <a:rPr lang="en-US" altLang="zh-CN" dirty="0">
                <a:solidFill>
                  <a:srgbClr val="C00000"/>
                </a:solidFill>
              </a:rPr>
              <a:t>clicks </a:t>
            </a:r>
            <a:r>
              <a:rPr lang="zh-CN" altLang="en-US" dirty="0">
                <a:solidFill>
                  <a:srgbClr val="C00000"/>
                </a:solidFill>
              </a:rPr>
              <a:t>，</a:t>
            </a:r>
            <a:r>
              <a:rPr lang="en-US" altLang="zh-CN" dirty="0">
                <a:solidFill>
                  <a:srgbClr val="C00000"/>
                </a:solidFill>
              </a:rPr>
              <a:t>5</a:t>
            </a:r>
            <a:r>
              <a:rPr lang="zh-CN" altLang="en-US" dirty="0">
                <a:solidFill>
                  <a:srgbClr val="C00000"/>
                </a:solidFill>
              </a:rPr>
              <a:t>月点击量的中位数</a:t>
            </a:r>
            <a:endParaRPr lang="en-US" altLang="zh-CN" dirty="0">
              <a:solidFill>
                <a:srgbClr val="C00000"/>
              </a:solidFill>
            </a:endParaRPr>
          </a:p>
          <a:p>
            <a:pPr marL="0" indent="0">
              <a:buNone/>
            </a:pPr>
            <a:r>
              <a:rPr lang="en-US" altLang="zh-CN" dirty="0">
                <a:solidFill>
                  <a:srgbClr val="C00000"/>
                </a:solidFill>
              </a:rPr>
              <a:t>- </a:t>
            </a:r>
            <a:r>
              <a:rPr lang="zh-CN" altLang="en-US" dirty="0">
                <a:solidFill>
                  <a:srgbClr val="C00000"/>
                </a:solidFill>
              </a:rPr>
              <a:t>提示：</a:t>
            </a:r>
            <a:r>
              <a:rPr lang="en-US" altLang="zh-CN" dirty="0">
                <a:solidFill>
                  <a:srgbClr val="C00000"/>
                </a:solidFill>
              </a:rPr>
              <a:t>5</a:t>
            </a:r>
            <a:r>
              <a:rPr lang="zh-CN" altLang="en-US" dirty="0">
                <a:solidFill>
                  <a:srgbClr val="C00000"/>
                </a:solidFill>
              </a:rPr>
              <a:t>月一共</a:t>
            </a:r>
            <a:r>
              <a:rPr lang="en-US" altLang="zh-CN" dirty="0">
                <a:solidFill>
                  <a:srgbClr val="C00000"/>
                </a:solidFill>
              </a:rPr>
              <a:t>31</a:t>
            </a:r>
            <a:r>
              <a:rPr lang="zh-CN" altLang="en-US" dirty="0">
                <a:solidFill>
                  <a:srgbClr val="C00000"/>
                </a:solidFill>
              </a:rPr>
              <a:t>天，将点击量按顺序排列，第</a:t>
            </a:r>
            <a:r>
              <a:rPr lang="en-US" altLang="zh-CN" dirty="0">
                <a:solidFill>
                  <a:srgbClr val="C00000"/>
                </a:solidFill>
              </a:rPr>
              <a:t>16</a:t>
            </a:r>
            <a:r>
              <a:rPr lang="zh-CN" altLang="en-US" dirty="0">
                <a:solidFill>
                  <a:srgbClr val="C00000"/>
                </a:solidFill>
              </a:rPr>
              <a:t>位点击量即为中位数</a:t>
            </a: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 X_VALUE</a:t>
            </a:r>
            <a:r>
              <a:rPr lang="zh-CN" altLang="en-US" dirty="0"/>
              <a:t>各种函数练习</a:t>
            </a:r>
          </a:p>
        </p:txBody>
      </p:sp>
      <p:sp>
        <p:nvSpPr>
          <p:cNvPr id="5" name="TextBox 3">
            <a:extLst>
              <a:ext uri="{FF2B5EF4-FFF2-40B4-BE49-F238E27FC236}">
                <a16:creationId xmlns:a16="http://schemas.microsoft.com/office/drawing/2014/main" id="{CA567D03-F8A8-4264-AD3F-6E2CBEA339E8}"/>
              </a:ext>
            </a:extLst>
          </p:cNvPr>
          <p:cNvSpPr txBox="1"/>
          <p:nvPr/>
        </p:nvSpPr>
        <p:spPr>
          <a:xfrm>
            <a:off x="895112" y="2938095"/>
            <a:ext cx="10565367"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NTH_VALUE(clicks, 16)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clicks DESC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UNBOUNDED FOLLOWING) AS `median`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pic>
        <p:nvPicPr>
          <p:cNvPr id="10" name="图片 9">
            <a:extLst>
              <a:ext uri="{FF2B5EF4-FFF2-40B4-BE49-F238E27FC236}">
                <a16:creationId xmlns:a16="http://schemas.microsoft.com/office/drawing/2014/main" id="{6191F4EC-ABBC-49E9-BC96-FC951AA00890}"/>
              </a:ext>
            </a:extLst>
          </p:cNvPr>
          <p:cNvPicPr>
            <a:picLocks noChangeAspect="1"/>
          </p:cNvPicPr>
          <p:nvPr/>
        </p:nvPicPr>
        <p:blipFill>
          <a:blip r:embed="rId3"/>
          <a:stretch>
            <a:fillRect/>
          </a:stretch>
        </p:blipFill>
        <p:spPr>
          <a:xfrm>
            <a:off x="2175260" y="5438938"/>
            <a:ext cx="7666384" cy="1211685"/>
          </a:xfrm>
          <a:prstGeom prst="rect">
            <a:avLst/>
          </a:prstGeom>
        </p:spPr>
      </p:pic>
      <p:sp>
        <p:nvSpPr>
          <p:cNvPr id="11" name="箭头: 右 10">
            <a:extLst>
              <a:ext uri="{FF2B5EF4-FFF2-40B4-BE49-F238E27FC236}">
                <a16:creationId xmlns:a16="http://schemas.microsoft.com/office/drawing/2014/main" id="{29A9572E-F7C5-47E9-85F9-C6EF9A0A1A28}"/>
              </a:ext>
            </a:extLst>
          </p:cNvPr>
          <p:cNvSpPr/>
          <p:nvPr/>
        </p:nvSpPr>
        <p:spPr>
          <a:xfrm rot="2271025">
            <a:off x="1433946" y="5883026"/>
            <a:ext cx="642026" cy="54375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476721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9" end="9"/>
                                            </p:txEl>
                                          </p:spTgt>
                                        </p:tgtEl>
                                        <p:attrNameLst>
                                          <p:attrName>style.visibility</p:attrName>
                                        </p:attrNameLst>
                                      </p:cBhvr>
                                      <p:to>
                                        <p:strVal val="visible"/>
                                      </p:to>
                                    </p:set>
                                    <p:anim calcmode="lin" valueType="num">
                                      <p:cBhvr additive="base">
                                        <p:cTn id="13"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0"/>
                                        </p:tgtEl>
                                        <p:attrNameLst>
                                          <p:attrName>style.visibility</p:attrName>
                                        </p:attrNameLst>
                                      </p:cBhvr>
                                      <p:to>
                                        <p:strVal val="visible"/>
                                      </p:to>
                                    </p:set>
                                    <p:anim calcmode="lin" valueType="num">
                                      <p:cBhvr additive="base">
                                        <p:cTn id="25" dur="500" fill="hold"/>
                                        <p:tgtEl>
                                          <p:spTgt spid="10"/>
                                        </p:tgtEl>
                                        <p:attrNameLst>
                                          <p:attrName>ppt_x</p:attrName>
                                        </p:attrNameLst>
                                      </p:cBhvr>
                                      <p:tavLst>
                                        <p:tav tm="0">
                                          <p:val>
                                            <p:strVal val="#ppt_x"/>
                                          </p:val>
                                        </p:tav>
                                        <p:tav tm="100000">
                                          <p:val>
                                            <p:strVal val="#ppt_x"/>
                                          </p:val>
                                        </p:tav>
                                      </p:tavLst>
                                    </p:anim>
                                    <p:anim calcmode="lin" valueType="num">
                                      <p:cBhvr additive="base">
                                        <p:cTn id="26"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1"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3</a:t>
            </a:r>
            <a:r>
              <a:rPr lang="zh-CN" altLang="en-US" dirty="0"/>
              <a:t>、部门表（</a:t>
            </a:r>
            <a:r>
              <a:rPr lang="en-US" altLang="zh-CN" dirty="0"/>
              <a:t>DEPARTMENT</a:t>
            </a:r>
            <a:r>
              <a:rPr lang="zh-CN" altLang="en-US" dirty="0"/>
              <a:t>）</a:t>
            </a:r>
          </a:p>
        </p:txBody>
      </p:sp>
      <p:pic>
        <p:nvPicPr>
          <p:cNvPr id="5" name="图片 4">
            <a:extLst>
              <a:ext uri="{FF2B5EF4-FFF2-40B4-BE49-F238E27FC236}">
                <a16:creationId xmlns:a16="http://schemas.microsoft.com/office/drawing/2014/main" id="{D89E9C92-A020-4ADA-B964-7266222FA8B6}"/>
              </a:ext>
            </a:extLst>
          </p:cNvPr>
          <p:cNvPicPr>
            <a:picLocks noChangeAspect="1"/>
          </p:cNvPicPr>
          <p:nvPr/>
        </p:nvPicPr>
        <p:blipFill>
          <a:blip r:embed="rId3"/>
          <a:stretch>
            <a:fillRect/>
          </a:stretch>
        </p:blipFill>
        <p:spPr>
          <a:xfrm>
            <a:off x="710880" y="1457271"/>
            <a:ext cx="10749598" cy="3477188"/>
          </a:xfrm>
          <a:prstGeom prst="rect">
            <a:avLst/>
          </a:prstGeom>
        </p:spPr>
      </p:pic>
    </p:spTree>
    <p:extLst>
      <p:ext uri="{BB962C8B-B14F-4D97-AF65-F5344CB8AC3E}">
        <p14:creationId xmlns:p14="http://schemas.microsoft.com/office/powerpoint/2010/main" val="10244449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3</a:t>
            </a:r>
            <a:r>
              <a:rPr lang="zh-CN" altLang="en-US" dirty="0">
                <a:solidFill>
                  <a:schemeClr val="tx1">
                    <a:lumMod val="75000"/>
                    <a:lumOff val="25000"/>
                  </a:schemeClr>
                </a:solidFill>
              </a:rPr>
              <a:t>的网站每天点击的情况，返回如下字段</a:t>
            </a:r>
            <a:endParaRPr lang="en-US" altLang="zh-CN" dirty="0">
              <a:solidFill>
                <a:schemeClr val="tx1">
                  <a:lumMod val="75000"/>
                  <a:lumOff val="25000"/>
                </a:schemeClr>
              </a:solidFill>
            </a:endParaRPr>
          </a:p>
          <a:p>
            <a:pPr marL="0" indent="0">
              <a:buNone/>
            </a:pPr>
            <a:r>
              <a:rPr lang="en-US" altLang="zh-CN" dirty="0">
                <a:solidFill>
                  <a:srgbClr val="AD2B26"/>
                </a:solidFill>
              </a:rPr>
              <a:t>- </a:t>
            </a:r>
            <a:r>
              <a:rPr lang="zh-CN" altLang="en-US" dirty="0">
                <a:solidFill>
                  <a:srgbClr val="AD2B26"/>
                </a:solidFill>
              </a:rPr>
              <a:t>日期</a:t>
            </a:r>
            <a:r>
              <a:rPr lang="en-US" altLang="zh-CN" dirty="0">
                <a:solidFill>
                  <a:srgbClr val="AD2B26"/>
                </a:solidFill>
              </a:rPr>
              <a:t>`day`</a:t>
            </a:r>
            <a:r>
              <a:rPr lang="zh-CN" altLang="en-US" dirty="0">
                <a:solidFill>
                  <a:srgbClr val="AD2B26"/>
                </a:solidFill>
              </a:rPr>
              <a:t>，点击量</a:t>
            </a:r>
            <a:r>
              <a:rPr lang="en-US" altLang="zh-CN" dirty="0">
                <a:solidFill>
                  <a:srgbClr val="AD2B26"/>
                </a:solidFill>
              </a:rPr>
              <a:t>`clicks`</a:t>
            </a:r>
            <a:r>
              <a:rPr lang="zh-CN" altLang="en-US" dirty="0">
                <a:solidFill>
                  <a:srgbClr val="AD2B26"/>
                </a:solidFill>
              </a:rPr>
              <a:t>，最高点击量和当天点击量的比例</a:t>
            </a:r>
            <a:r>
              <a:rPr lang="en-US" altLang="zh-CN" dirty="0">
                <a:solidFill>
                  <a:srgbClr val="AD2B26"/>
                </a:solidFill>
              </a:rPr>
              <a:t>`ratio`</a:t>
            </a:r>
            <a:r>
              <a:rPr lang="zh-CN" altLang="en-US" dirty="0">
                <a:solidFill>
                  <a:srgbClr val="AD2B26"/>
                </a:solidFill>
              </a:rPr>
              <a:t>（用整数表示）</a:t>
            </a: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 X_VALUE</a:t>
            </a:r>
            <a:r>
              <a:rPr lang="zh-CN" altLang="en-US" dirty="0"/>
              <a:t>各种函数练习</a:t>
            </a:r>
          </a:p>
        </p:txBody>
      </p:sp>
      <p:sp>
        <p:nvSpPr>
          <p:cNvPr id="5" name="TextBox 3">
            <a:extLst>
              <a:ext uri="{FF2B5EF4-FFF2-40B4-BE49-F238E27FC236}">
                <a16:creationId xmlns:a16="http://schemas.microsoft.com/office/drawing/2014/main" id="{CA567D03-F8A8-4264-AD3F-6E2CBEA339E8}"/>
              </a:ext>
            </a:extLst>
          </p:cNvPr>
          <p:cNvSpPr txBox="1"/>
          <p:nvPr/>
        </p:nvSpPr>
        <p:spPr>
          <a:xfrm>
            <a:off x="802995" y="2460349"/>
            <a:ext cx="10565367"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ROUND(clicks / LAST_VALUE(clicks)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clicks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UNBOUNDED FOLLOWING) * 100</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as `ratio`</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statistics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website_id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sp>
        <p:nvSpPr>
          <p:cNvPr id="9" name="箭头: 右 8">
            <a:extLst>
              <a:ext uri="{FF2B5EF4-FFF2-40B4-BE49-F238E27FC236}">
                <a16:creationId xmlns:a16="http://schemas.microsoft.com/office/drawing/2014/main" id="{A6BAE8E7-4A7B-47E6-BF36-86B05A211FB5}"/>
              </a:ext>
            </a:extLst>
          </p:cNvPr>
          <p:cNvSpPr/>
          <p:nvPr/>
        </p:nvSpPr>
        <p:spPr>
          <a:xfrm rot="2822188">
            <a:off x="1261776" y="5031461"/>
            <a:ext cx="727178" cy="678395"/>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2FB1C61E-873B-4E91-A6CF-65B405243652}"/>
              </a:ext>
            </a:extLst>
          </p:cNvPr>
          <p:cNvPicPr>
            <a:picLocks noChangeAspect="1"/>
          </p:cNvPicPr>
          <p:nvPr/>
        </p:nvPicPr>
        <p:blipFill>
          <a:blip r:embed="rId3"/>
          <a:stretch>
            <a:fillRect/>
          </a:stretch>
        </p:blipFill>
        <p:spPr>
          <a:xfrm>
            <a:off x="2082050" y="4847254"/>
            <a:ext cx="8386145" cy="1766557"/>
          </a:xfrm>
          <a:prstGeom prst="rect">
            <a:avLst/>
          </a:prstGeom>
        </p:spPr>
      </p:pic>
    </p:spTree>
    <p:extLst>
      <p:ext uri="{BB962C8B-B14F-4D97-AF65-F5344CB8AC3E}">
        <p14:creationId xmlns:p14="http://schemas.microsoft.com/office/powerpoint/2010/main" val="25477857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7" end="7"/>
                                            </p:txEl>
                                          </p:spTgt>
                                        </p:tgtEl>
                                        <p:attrNameLst>
                                          <p:attrName>style.visibility</p:attrName>
                                        </p:attrNameLst>
                                      </p:cBhvr>
                                      <p:to>
                                        <p:strVal val="visible"/>
                                      </p:to>
                                    </p:set>
                                    <p:anim calcmode="lin" valueType="num">
                                      <p:cBhvr additive="base">
                                        <p:cTn id="13"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652323" cy="5057405"/>
          </a:xfrm>
        </p:spPr>
        <p:txBody>
          <a:bodyPr/>
          <a:lstStyle/>
          <a:p>
            <a:pPr>
              <a:buFont typeface="Wingdings" panose="05000000000000000000" pitchFamily="2" charset="2"/>
              <a:buChar char="Ø"/>
            </a:pPr>
            <a:r>
              <a:rPr lang="en-US" altLang="zh-CN" dirty="0">
                <a:solidFill>
                  <a:srgbClr val="AD2B26"/>
                </a:solidFill>
              </a:rPr>
              <a:t>LEAD(x) </a:t>
            </a:r>
            <a:r>
              <a:rPr lang="zh-CN" altLang="en-US" dirty="0">
                <a:solidFill>
                  <a:srgbClr val="AD2B26"/>
                </a:solidFill>
              </a:rPr>
              <a:t>和 </a:t>
            </a:r>
            <a:r>
              <a:rPr lang="en-US" altLang="zh-CN" dirty="0">
                <a:solidFill>
                  <a:srgbClr val="AD2B26"/>
                </a:solidFill>
              </a:rPr>
              <a:t>LAG(x) </a:t>
            </a:r>
            <a:r>
              <a:rPr lang="zh-CN" altLang="en-US" dirty="0">
                <a:solidFill>
                  <a:schemeClr val="tx1">
                    <a:lumMod val="75000"/>
                    <a:lumOff val="25000"/>
                  </a:schemeClr>
                </a:solidFill>
              </a:rPr>
              <a:t>分别返回传入的列</a:t>
            </a:r>
            <a:r>
              <a:rPr lang="en-US" altLang="zh-CN" dirty="0">
                <a:solidFill>
                  <a:schemeClr val="tx1">
                    <a:lumMod val="75000"/>
                    <a:lumOff val="25000"/>
                  </a:schemeClr>
                </a:solidFill>
              </a:rPr>
              <a:t>x</a:t>
            </a:r>
            <a:r>
              <a:rPr lang="zh-CN" altLang="en-US" dirty="0">
                <a:solidFill>
                  <a:schemeClr val="tx1">
                    <a:lumMod val="75000"/>
                    <a:lumOff val="25000"/>
                  </a:schemeClr>
                </a:solidFill>
              </a:rPr>
              <a:t>对于当前行的</a:t>
            </a:r>
            <a:r>
              <a:rPr lang="zh-CN" altLang="en-US" dirty="0">
                <a:solidFill>
                  <a:srgbClr val="AD2B26"/>
                </a:solidFill>
              </a:rPr>
              <a:t>下一行</a:t>
            </a:r>
            <a:r>
              <a:rPr lang="en-US" altLang="zh-CN" dirty="0">
                <a:solidFill>
                  <a:srgbClr val="AD2B26"/>
                </a:solidFill>
              </a:rPr>
              <a:t>/</a:t>
            </a:r>
            <a:r>
              <a:rPr lang="zh-CN" altLang="en-US" dirty="0">
                <a:solidFill>
                  <a:srgbClr val="AD2B26"/>
                </a:solidFill>
              </a:rPr>
              <a:t>前一行</a:t>
            </a:r>
            <a:r>
              <a:rPr lang="zh-CN" altLang="en-US" dirty="0">
                <a:solidFill>
                  <a:schemeClr val="tx1">
                    <a:lumMod val="75000"/>
                    <a:lumOff val="25000"/>
                  </a:schemeClr>
                </a:solidFill>
              </a:rPr>
              <a:t>的值</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AD2B26"/>
                </a:solidFill>
              </a:rPr>
              <a:t>LEAD(</a:t>
            </a:r>
            <a:r>
              <a:rPr lang="en-US" altLang="zh-CN" dirty="0" err="1">
                <a:solidFill>
                  <a:srgbClr val="AD2B26"/>
                </a:solidFill>
              </a:rPr>
              <a:t>x,y</a:t>
            </a:r>
            <a:r>
              <a:rPr lang="en-US" altLang="zh-CN" dirty="0">
                <a:solidFill>
                  <a:srgbClr val="AD2B26"/>
                </a:solidFill>
              </a:rPr>
              <a:t>) </a:t>
            </a:r>
            <a:r>
              <a:rPr lang="zh-CN" altLang="en-US" dirty="0">
                <a:solidFill>
                  <a:srgbClr val="AD2B26"/>
                </a:solidFill>
              </a:rPr>
              <a:t>和 </a:t>
            </a:r>
            <a:r>
              <a:rPr lang="en-US" altLang="zh-CN" dirty="0">
                <a:solidFill>
                  <a:srgbClr val="AD2B26"/>
                </a:solidFill>
              </a:rPr>
              <a:t>LAG(</a:t>
            </a:r>
            <a:r>
              <a:rPr lang="en-US" altLang="zh-CN" dirty="0" err="1">
                <a:solidFill>
                  <a:srgbClr val="AD2B26"/>
                </a:solidFill>
              </a:rPr>
              <a:t>x,y</a:t>
            </a:r>
            <a:r>
              <a:rPr lang="en-US" altLang="zh-CN" dirty="0">
                <a:solidFill>
                  <a:srgbClr val="AD2B26"/>
                </a:solidFill>
              </a:rPr>
              <a:t>) </a:t>
            </a:r>
            <a:r>
              <a:rPr lang="zh-CN" altLang="en-US" dirty="0">
                <a:solidFill>
                  <a:schemeClr val="tx1">
                    <a:lumMod val="75000"/>
                    <a:lumOff val="25000"/>
                  </a:schemeClr>
                </a:solidFill>
              </a:rPr>
              <a:t>分别返回传入的</a:t>
            </a:r>
            <a:r>
              <a:rPr lang="zh-CN" altLang="en-US" dirty="0">
                <a:solidFill>
                  <a:srgbClr val="AD2B26"/>
                </a:solidFill>
              </a:rPr>
              <a:t>列</a:t>
            </a:r>
            <a:r>
              <a:rPr lang="en-US" altLang="zh-CN" dirty="0">
                <a:solidFill>
                  <a:srgbClr val="AD2B26"/>
                </a:solidFill>
              </a:rPr>
              <a:t>x</a:t>
            </a:r>
            <a:r>
              <a:rPr lang="zh-CN" altLang="en-US" dirty="0">
                <a:solidFill>
                  <a:srgbClr val="AD2B26"/>
                </a:solidFill>
              </a:rPr>
              <a:t>对于当前行的后</a:t>
            </a:r>
            <a:r>
              <a:rPr lang="en-US" altLang="zh-CN" dirty="0">
                <a:solidFill>
                  <a:srgbClr val="AD2B26"/>
                </a:solidFill>
              </a:rPr>
              <a:t>y</a:t>
            </a:r>
            <a:r>
              <a:rPr lang="zh-CN" altLang="en-US" dirty="0">
                <a:solidFill>
                  <a:srgbClr val="AD2B26"/>
                </a:solidFill>
              </a:rPr>
              <a:t>行</a:t>
            </a:r>
            <a:r>
              <a:rPr lang="en-US" altLang="zh-CN" dirty="0">
                <a:solidFill>
                  <a:srgbClr val="AD2B26"/>
                </a:solidFill>
              </a:rPr>
              <a:t>/</a:t>
            </a:r>
            <a:r>
              <a:rPr lang="zh-CN" altLang="en-US" dirty="0">
                <a:solidFill>
                  <a:srgbClr val="AD2B26"/>
                </a:solidFill>
              </a:rPr>
              <a:t>前</a:t>
            </a:r>
            <a:r>
              <a:rPr lang="en-US" altLang="zh-CN" dirty="0">
                <a:solidFill>
                  <a:srgbClr val="AD2B26"/>
                </a:solidFill>
              </a:rPr>
              <a:t>y</a:t>
            </a:r>
            <a:r>
              <a:rPr lang="zh-CN" altLang="en-US" dirty="0">
                <a:solidFill>
                  <a:srgbClr val="AD2B26"/>
                </a:solidFill>
              </a:rPr>
              <a:t>行的值 </a:t>
            </a:r>
            <a:endParaRPr lang="en-US" altLang="zh-CN" dirty="0">
              <a:solidFill>
                <a:srgbClr val="AD2B26"/>
              </a:solidFill>
            </a:endParaRPr>
          </a:p>
          <a:p>
            <a:pPr>
              <a:buFont typeface="Wingdings" panose="05000000000000000000" pitchFamily="2" charset="2"/>
              <a:buChar char="Ø"/>
            </a:pPr>
            <a:r>
              <a:rPr lang="en-US" altLang="zh-CN" dirty="0">
                <a:solidFill>
                  <a:srgbClr val="AD2B26"/>
                </a:solidFill>
              </a:rPr>
              <a:t>FIRST_VALUE(x) </a:t>
            </a:r>
            <a:r>
              <a:rPr lang="zh-CN" altLang="en-US" dirty="0">
                <a:solidFill>
                  <a:srgbClr val="AD2B26"/>
                </a:solidFill>
              </a:rPr>
              <a:t>和 </a:t>
            </a:r>
            <a:r>
              <a:rPr lang="en-US" altLang="zh-CN" dirty="0">
                <a:solidFill>
                  <a:srgbClr val="AD2B26"/>
                </a:solidFill>
              </a:rPr>
              <a:t>LAST_VALUE(x) </a:t>
            </a:r>
            <a:r>
              <a:rPr lang="zh-CN" altLang="en-US" dirty="0">
                <a:solidFill>
                  <a:schemeClr val="tx1">
                    <a:lumMod val="75000"/>
                    <a:lumOff val="25000"/>
                  </a:schemeClr>
                </a:solidFill>
              </a:rPr>
              <a:t>分别返回</a:t>
            </a:r>
            <a:r>
              <a:rPr lang="zh-CN" altLang="en-US" dirty="0">
                <a:solidFill>
                  <a:srgbClr val="AD2B26"/>
                </a:solidFill>
              </a:rPr>
              <a:t>列</a:t>
            </a:r>
            <a:r>
              <a:rPr lang="en-US" altLang="zh-CN" dirty="0">
                <a:solidFill>
                  <a:srgbClr val="AD2B26"/>
                </a:solidFill>
              </a:rPr>
              <a:t>x </a:t>
            </a:r>
            <a:r>
              <a:rPr lang="zh-CN" altLang="en-US" dirty="0">
                <a:solidFill>
                  <a:srgbClr val="AD2B26"/>
                </a:solidFill>
              </a:rPr>
              <a:t>的第一个值</a:t>
            </a:r>
            <a:r>
              <a:rPr lang="en-US" altLang="zh-CN" dirty="0">
                <a:solidFill>
                  <a:srgbClr val="AD2B26"/>
                </a:solidFill>
              </a:rPr>
              <a:t>/</a:t>
            </a:r>
            <a:r>
              <a:rPr lang="zh-CN" altLang="en-US" dirty="0">
                <a:solidFill>
                  <a:srgbClr val="AD2B26"/>
                </a:solidFill>
              </a:rPr>
              <a:t>最后一个值</a:t>
            </a:r>
            <a:endParaRPr lang="en-US" altLang="zh-CN" dirty="0">
              <a:solidFill>
                <a:srgbClr val="AD2B26"/>
              </a:solidFill>
            </a:endParaRPr>
          </a:p>
          <a:p>
            <a:pPr>
              <a:buFont typeface="Wingdings" panose="05000000000000000000" pitchFamily="2" charset="2"/>
              <a:buChar char="Ø"/>
            </a:pPr>
            <a:r>
              <a:rPr lang="en-US" altLang="zh-CN" dirty="0">
                <a:solidFill>
                  <a:srgbClr val="AD2B26"/>
                </a:solidFill>
              </a:rPr>
              <a:t>NTH_VALUE(</a:t>
            </a:r>
            <a:r>
              <a:rPr lang="en-US" altLang="zh-CN" dirty="0" err="1">
                <a:solidFill>
                  <a:srgbClr val="AD2B26"/>
                </a:solidFill>
              </a:rPr>
              <a:t>x,n</a:t>
            </a:r>
            <a:r>
              <a:rPr lang="en-US" altLang="zh-CN" dirty="0">
                <a:solidFill>
                  <a:srgbClr val="AD2B26"/>
                </a:solidFill>
              </a:rPr>
              <a:t>) </a:t>
            </a:r>
            <a:r>
              <a:rPr lang="zh-CN" altLang="en-US" dirty="0">
                <a:solidFill>
                  <a:srgbClr val="AD2B26"/>
                </a:solidFill>
              </a:rPr>
              <a:t>返回 </a:t>
            </a:r>
            <a:r>
              <a:rPr lang="en-US" altLang="zh-CN" dirty="0">
                <a:solidFill>
                  <a:srgbClr val="AD2B26"/>
                </a:solidFill>
              </a:rPr>
              <a:t>x </a:t>
            </a:r>
            <a:r>
              <a:rPr lang="zh-CN" altLang="en-US" dirty="0">
                <a:solidFill>
                  <a:srgbClr val="AD2B26"/>
                </a:solidFill>
              </a:rPr>
              <a:t>列的 第</a:t>
            </a:r>
            <a:r>
              <a:rPr lang="en-US" altLang="zh-CN" dirty="0">
                <a:solidFill>
                  <a:srgbClr val="AD2B26"/>
                </a:solidFill>
              </a:rPr>
              <a:t>n</a:t>
            </a:r>
            <a:r>
              <a:rPr lang="zh-CN" altLang="en-US" dirty="0">
                <a:solidFill>
                  <a:srgbClr val="AD2B26"/>
                </a:solidFill>
              </a:rPr>
              <a:t>个值</a:t>
            </a:r>
            <a:endParaRPr lang="en-US" altLang="zh-CN" dirty="0">
              <a:solidFill>
                <a:srgbClr val="AD2B26"/>
              </a:solidFill>
            </a:endParaRPr>
          </a:p>
          <a:p>
            <a:pPr>
              <a:buFont typeface="Wingdings" panose="05000000000000000000" pitchFamily="2" charset="2"/>
              <a:buChar char="Ø"/>
            </a:pPr>
            <a:r>
              <a:rPr lang="en-US" altLang="zh-CN" dirty="0">
                <a:solidFill>
                  <a:srgbClr val="AD2B26"/>
                </a:solidFill>
              </a:rPr>
              <a:t>LAST_VALUE </a:t>
            </a:r>
            <a:r>
              <a:rPr lang="zh-CN" altLang="en-US" dirty="0">
                <a:solidFill>
                  <a:srgbClr val="AD2B26"/>
                </a:solidFill>
              </a:rPr>
              <a:t>和 </a:t>
            </a:r>
            <a:r>
              <a:rPr lang="en-US" altLang="zh-CN" dirty="0">
                <a:solidFill>
                  <a:srgbClr val="AD2B26"/>
                </a:solidFill>
              </a:rPr>
              <a:t>NTH_VALUE </a:t>
            </a:r>
            <a:r>
              <a:rPr lang="zh-CN" altLang="en-US" dirty="0">
                <a:solidFill>
                  <a:schemeClr val="tx1">
                    <a:lumMod val="75000"/>
                    <a:lumOff val="25000"/>
                  </a:schemeClr>
                </a:solidFill>
              </a:rPr>
              <a:t>通常要求把</a:t>
            </a:r>
            <a:r>
              <a:rPr lang="en-US" altLang="zh-CN" dirty="0">
                <a:solidFill>
                  <a:schemeClr val="tx1">
                    <a:lumMod val="75000"/>
                    <a:lumOff val="25000"/>
                  </a:schemeClr>
                </a:solidFill>
              </a:rPr>
              <a:t>window frame</a:t>
            </a:r>
            <a:r>
              <a:rPr lang="zh-CN" altLang="en-US" dirty="0">
                <a:solidFill>
                  <a:schemeClr val="tx1">
                    <a:lumMod val="75000"/>
                    <a:lumOff val="25000"/>
                  </a:schemeClr>
                </a:solidFill>
              </a:rPr>
              <a:t>修改成 </a:t>
            </a:r>
            <a:r>
              <a:rPr lang="en-US" altLang="zh-CN" dirty="0">
                <a:solidFill>
                  <a:srgbClr val="AD2B26"/>
                </a:solidFill>
              </a:rPr>
              <a:t>ROWS BETWEEN UNBOUNDED PRECEDING AND UNBOUNDED FOLLOWING</a:t>
            </a: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6</a:t>
            </a:r>
            <a:r>
              <a:rPr lang="zh-CN" altLang="en-US" dirty="0"/>
              <a:t>、小结</a:t>
            </a:r>
          </a:p>
        </p:txBody>
      </p:sp>
    </p:spTree>
    <p:extLst>
      <p:ext uri="{BB962C8B-B14F-4D97-AF65-F5344CB8AC3E}">
        <p14:creationId xmlns:p14="http://schemas.microsoft.com/office/powerpoint/2010/main" val="822073335"/>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3589507"/>
            <a:ext cx="10652323" cy="3024304"/>
          </a:xfrm>
        </p:spPr>
        <p:txBody>
          <a:bodyPr/>
          <a:lstStyle/>
          <a:p>
            <a:pPr marL="0" indent="0">
              <a:buNone/>
            </a:pPr>
            <a:r>
              <a:rPr lang="zh-CN" altLang="en-US" dirty="0">
                <a:solidFill>
                  <a:schemeClr val="tx1">
                    <a:lumMod val="75000"/>
                    <a:lumOff val="25000"/>
                  </a:schemeClr>
                </a:solidFill>
              </a:rPr>
              <a:t>业务背景：网站老板决定尝试新的商业模式：网站上只有一个广告位，对该广告位拍卖。 支付最高价的人将在一天之内在网站上展示他们的广告</a:t>
            </a:r>
            <a:r>
              <a:rPr lang="en-US" altLang="zh-CN" dirty="0">
                <a:solidFill>
                  <a:schemeClr val="tx1">
                    <a:lumMod val="75000"/>
                    <a:lumOff val="25000"/>
                  </a:schemeClr>
                </a:solidFill>
              </a:rPr>
              <a:t>- </a:t>
            </a:r>
            <a:r>
              <a:rPr lang="zh-CN" altLang="en-US" dirty="0">
                <a:solidFill>
                  <a:schemeClr val="tx1">
                    <a:lumMod val="75000"/>
                    <a:lumOff val="25000"/>
                  </a:schemeClr>
                </a:solidFill>
              </a:rPr>
              <a:t>该表非常简单：日期（天）支付的价格（价格）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1</a:t>
            </a:r>
            <a:r>
              <a:rPr lang="zh-CN" altLang="en-US" dirty="0">
                <a:solidFill>
                  <a:schemeClr val="tx1">
                    <a:lumMod val="75000"/>
                    <a:lumOff val="25000"/>
                  </a:schemeClr>
                </a:solidFill>
              </a:rPr>
              <a:t>：统计每日的拍卖价格和后一天的拍卖价格</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2</a:t>
            </a:r>
            <a:r>
              <a:rPr lang="zh-CN" altLang="en-US" dirty="0">
                <a:solidFill>
                  <a:schemeClr val="tx1">
                    <a:lumMod val="75000"/>
                    <a:lumOff val="25000"/>
                  </a:schemeClr>
                </a:solidFill>
              </a:rPr>
              <a:t>：统计每天的拍卖价格，</a:t>
            </a:r>
            <a:r>
              <a:rPr lang="en-US" altLang="zh-CN" dirty="0">
                <a:solidFill>
                  <a:schemeClr val="tx1">
                    <a:lumMod val="75000"/>
                    <a:lumOff val="25000"/>
                  </a:schemeClr>
                </a:solidFill>
              </a:rPr>
              <a:t>7</a:t>
            </a:r>
            <a:r>
              <a:rPr lang="zh-CN" altLang="en-US" dirty="0">
                <a:solidFill>
                  <a:schemeClr val="tx1">
                    <a:lumMod val="75000"/>
                    <a:lumOff val="25000"/>
                  </a:schemeClr>
                </a:solidFill>
              </a:rPr>
              <a:t>天前的拍卖价格，当天价格和</a:t>
            </a:r>
            <a:r>
              <a:rPr lang="en-US" altLang="zh-CN" dirty="0">
                <a:solidFill>
                  <a:schemeClr val="tx1">
                    <a:lumMod val="75000"/>
                    <a:lumOff val="25000"/>
                  </a:schemeClr>
                </a:solidFill>
              </a:rPr>
              <a:t>7</a:t>
            </a:r>
            <a:r>
              <a:rPr lang="zh-CN" altLang="en-US" dirty="0">
                <a:solidFill>
                  <a:schemeClr val="tx1">
                    <a:lumMod val="75000"/>
                    <a:lumOff val="25000"/>
                  </a:schemeClr>
                </a:solidFill>
              </a:rPr>
              <a:t>天前价格的差</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a:t>
            </a:r>
            <a:r>
              <a:rPr lang="en-US" altLang="zh-CN" dirty="0">
                <a:solidFill>
                  <a:schemeClr val="tx1">
                    <a:lumMod val="75000"/>
                    <a:lumOff val="25000"/>
                  </a:schemeClr>
                </a:solidFill>
              </a:rPr>
              <a:t>3</a:t>
            </a:r>
            <a:r>
              <a:rPr lang="zh-CN" altLang="en-US" dirty="0">
                <a:solidFill>
                  <a:schemeClr val="tx1">
                    <a:lumMod val="75000"/>
                    <a:lumOff val="25000"/>
                  </a:schemeClr>
                </a:solidFill>
              </a:rPr>
              <a:t>：查询每天的拍卖价格，所有价格中最高的，所有价格中最低的</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分析函数详解</a:t>
            </a:r>
          </a:p>
        </p:txBody>
      </p:sp>
      <p:sp>
        <p:nvSpPr>
          <p:cNvPr id="4" name="文本占位符 3"/>
          <p:cNvSpPr>
            <a:spLocks noGrp="1"/>
          </p:cNvSpPr>
          <p:nvPr>
            <p:ph type="body" sz="quarter" idx="10"/>
          </p:nvPr>
        </p:nvSpPr>
        <p:spPr/>
        <p:txBody>
          <a:bodyPr/>
          <a:lstStyle/>
          <a:p>
            <a:r>
              <a:rPr lang="en-US" altLang="zh-CN" dirty="0"/>
              <a:t>7</a:t>
            </a:r>
            <a:r>
              <a:rPr lang="zh-CN" altLang="en-US" dirty="0"/>
              <a:t>、作业</a:t>
            </a:r>
          </a:p>
        </p:txBody>
      </p:sp>
      <p:pic>
        <p:nvPicPr>
          <p:cNvPr id="5" name="图片 4">
            <a:extLst>
              <a:ext uri="{FF2B5EF4-FFF2-40B4-BE49-F238E27FC236}">
                <a16:creationId xmlns:a16="http://schemas.microsoft.com/office/drawing/2014/main" id="{BD28718E-27CD-4FE6-828E-25C615AA2AFF}"/>
              </a:ext>
            </a:extLst>
          </p:cNvPr>
          <p:cNvPicPr>
            <a:picLocks noChangeAspect="1"/>
          </p:cNvPicPr>
          <p:nvPr/>
        </p:nvPicPr>
        <p:blipFill>
          <a:blip r:embed="rId3"/>
          <a:stretch>
            <a:fillRect/>
          </a:stretch>
        </p:blipFill>
        <p:spPr>
          <a:xfrm>
            <a:off x="808156" y="1635973"/>
            <a:ext cx="10749599" cy="1632521"/>
          </a:xfrm>
          <a:prstGeom prst="rect">
            <a:avLst/>
          </a:prstGeom>
        </p:spPr>
      </p:pic>
    </p:spTree>
    <p:extLst>
      <p:ext uri="{BB962C8B-B14F-4D97-AF65-F5344CB8AC3E}">
        <p14:creationId xmlns:p14="http://schemas.microsoft.com/office/powerpoint/2010/main" val="193754557"/>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PARTITION BY </a:t>
            </a:r>
            <a:r>
              <a:rPr lang="zh-CN" altLang="en-US" dirty="0"/>
              <a:t>与 </a:t>
            </a:r>
            <a:r>
              <a:rPr lang="en-US" altLang="zh-CN" dirty="0"/>
              <a:t>ORDER BY</a:t>
            </a: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11</a:t>
            </a:r>
            <a:endParaRPr kumimoji="1" lang="zh-CN" altLang="en-US" dirty="0"/>
          </a:p>
        </p:txBody>
      </p:sp>
    </p:spTree>
    <p:extLst>
      <p:ext uri="{BB962C8B-B14F-4D97-AF65-F5344CB8AC3E}">
        <p14:creationId xmlns:p14="http://schemas.microsoft.com/office/powerpoint/2010/main" val="254574121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a:t>
            </a:r>
            <a:r>
              <a:rPr lang="zh-CN" altLang="en-US" dirty="0"/>
              <a:t>、数据集介绍</a:t>
            </a:r>
          </a:p>
        </p:txBody>
      </p:sp>
      <p:pic>
        <p:nvPicPr>
          <p:cNvPr id="9" name="图片 8">
            <a:extLst>
              <a:ext uri="{FF2B5EF4-FFF2-40B4-BE49-F238E27FC236}">
                <a16:creationId xmlns:a16="http://schemas.microsoft.com/office/drawing/2014/main" id="{AFF1B5FE-5185-4A2A-B94F-F96DDDABD1BE}"/>
              </a:ext>
            </a:extLst>
          </p:cNvPr>
          <p:cNvPicPr>
            <a:picLocks noChangeAspect="1"/>
          </p:cNvPicPr>
          <p:nvPr/>
        </p:nvPicPr>
        <p:blipFill>
          <a:blip r:embed="rId3"/>
          <a:stretch>
            <a:fillRect/>
          </a:stretch>
        </p:blipFill>
        <p:spPr>
          <a:xfrm>
            <a:off x="1838527" y="1452116"/>
            <a:ext cx="8217469" cy="5161695"/>
          </a:xfrm>
          <a:prstGeom prst="rect">
            <a:avLst/>
          </a:prstGeom>
        </p:spPr>
      </p:pic>
    </p:spTree>
    <p:extLst>
      <p:ext uri="{BB962C8B-B14F-4D97-AF65-F5344CB8AC3E}">
        <p14:creationId xmlns:p14="http://schemas.microsoft.com/office/powerpoint/2010/main" val="55105187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301594"/>
          </a:xfrm>
        </p:spPr>
        <p:txBody>
          <a:bodyPr/>
          <a:lstStyle/>
          <a:p>
            <a:pPr>
              <a:buFont typeface="Wingdings" panose="05000000000000000000" pitchFamily="2" charset="2"/>
              <a:buChar char="Ø"/>
            </a:pPr>
            <a:r>
              <a:rPr lang="zh-CN" altLang="en-US" dirty="0">
                <a:solidFill>
                  <a:schemeClr val="tx1">
                    <a:lumMod val="75000"/>
                    <a:lumOff val="25000"/>
                  </a:schemeClr>
                </a:solidFill>
              </a:rPr>
              <a:t>在本课程的第二部分，我们介绍了如何在</a:t>
            </a:r>
            <a:r>
              <a:rPr lang="en-US" altLang="zh-CN" dirty="0">
                <a:solidFill>
                  <a:schemeClr val="tx1">
                    <a:lumMod val="75000"/>
                    <a:lumOff val="25000"/>
                  </a:schemeClr>
                </a:solidFill>
              </a:rPr>
              <a:t>OVER() </a:t>
            </a:r>
            <a:r>
              <a:rPr lang="zh-CN" altLang="en-US" dirty="0">
                <a:solidFill>
                  <a:schemeClr val="tx1">
                    <a:lumMod val="75000"/>
                    <a:lumOff val="25000"/>
                  </a:schemeClr>
                </a:solidFill>
              </a:rPr>
              <a:t>中使用</a:t>
            </a:r>
            <a:r>
              <a:rPr lang="en-US" altLang="zh-CN" dirty="0">
                <a:solidFill>
                  <a:schemeClr val="tx1">
                    <a:lumMod val="75000"/>
                    <a:lumOff val="25000"/>
                  </a:schemeClr>
                </a:solidFill>
              </a:rPr>
              <a:t>PARTITION BY</a:t>
            </a:r>
            <a:r>
              <a:rPr lang="zh-CN" altLang="en-US" dirty="0">
                <a:solidFill>
                  <a:schemeClr val="tx1">
                    <a:lumMod val="75000"/>
                    <a:lumOff val="25000"/>
                  </a:schemeClr>
                </a:solidFill>
              </a:rPr>
              <a:t>，它可以将数据按照行值进行分组，分组之后我们介绍了如何与</a:t>
            </a:r>
            <a:r>
              <a:rPr lang="en-US" altLang="zh-CN" dirty="0">
                <a:solidFill>
                  <a:schemeClr val="tx1">
                    <a:lumMod val="75000"/>
                    <a:lumOff val="25000"/>
                  </a:schemeClr>
                </a:solidFill>
              </a:rPr>
              <a:t>`</a:t>
            </a:r>
            <a:r>
              <a:rPr lang="en-US" altLang="zh-CN" dirty="0">
                <a:solidFill>
                  <a:srgbClr val="C00000"/>
                </a:solidFill>
              </a:rPr>
              <a:t>AVG()</a:t>
            </a:r>
            <a:r>
              <a:rPr lang="en-US" altLang="zh-CN" dirty="0">
                <a:solidFill>
                  <a:schemeClr val="tx1">
                    <a:lumMod val="75000"/>
                    <a:lumOff val="25000"/>
                  </a:schemeClr>
                </a:solidFill>
              </a:rPr>
              <a:t>`, `</a:t>
            </a:r>
            <a:r>
              <a:rPr lang="en-US" altLang="zh-CN" dirty="0">
                <a:solidFill>
                  <a:srgbClr val="C00000"/>
                </a:solidFill>
              </a:rPr>
              <a:t>COUNT()</a:t>
            </a:r>
            <a:r>
              <a:rPr lang="en-US" altLang="zh-CN" dirty="0">
                <a:solidFill>
                  <a:schemeClr val="tx1">
                    <a:lumMod val="75000"/>
                    <a:lumOff val="25000"/>
                  </a:schemeClr>
                </a:solidFill>
              </a:rPr>
              <a:t>`, `</a:t>
            </a:r>
            <a:r>
              <a:rPr lang="en-US" altLang="zh-CN" dirty="0">
                <a:solidFill>
                  <a:srgbClr val="C00000"/>
                </a:solidFill>
              </a:rPr>
              <a:t>MAX()</a:t>
            </a:r>
            <a:r>
              <a:rPr lang="en-US" altLang="zh-CN" dirty="0">
                <a:solidFill>
                  <a:schemeClr val="tx1">
                    <a:lumMod val="75000"/>
                    <a:lumOff val="25000"/>
                  </a:schemeClr>
                </a:solidFill>
              </a:rPr>
              <a:t>`, `</a:t>
            </a:r>
            <a:r>
              <a:rPr lang="en-US" altLang="zh-CN" dirty="0">
                <a:solidFill>
                  <a:srgbClr val="C00000"/>
                </a:solidFill>
              </a:rPr>
              <a:t>MIN()</a:t>
            </a:r>
            <a:r>
              <a:rPr lang="en-US" altLang="zh-CN" dirty="0">
                <a:solidFill>
                  <a:schemeClr val="tx1">
                    <a:lumMod val="75000"/>
                    <a:lumOff val="25000"/>
                  </a:schemeClr>
                </a:solidFill>
              </a:rPr>
              <a:t>`, `</a:t>
            </a:r>
            <a:r>
              <a:rPr lang="en-US" altLang="zh-CN" dirty="0">
                <a:solidFill>
                  <a:srgbClr val="C00000"/>
                </a:solidFill>
              </a:rPr>
              <a:t>SUM()</a:t>
            </a:r>
            <a:r>
              <a:rPr lang="en-US" altLang="zh-CN" dirty="0">
                <a:solidFill>
                  <a:schemeClr val="tx1">
                    <a:lumMod val="75000"/>
                    <a:lumOff val="25000"/>
                  </a:schemeClr>
                </a:solidFill>
              </a:rPr>
              <a:t>`</a:t>
            </a:r>
            <a:r>
              <a:rPr lang="zh-CN" altLang="en-US" dirty="0">
                <a:solidFill>
                  <a:schemeClr val="tx1">
                    <a:lumMod val="75000"/>
                    <a:lumOff val="25000"/>
                  </a:schemeClr>
                </a:solidFill>
              </a:rPr>
              <a:t>等聚合函数配合使用</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我们在分组聚合计算时，数据的顺序并不会影响计算结果</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在后面的课程中我们介绍了跟排序相关的内容，包括排序函数，</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和 分析函数</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接下来我们将要介绍如何将</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与排序函数，</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和 分析函数组合使用，此时需要将</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与 </a:t>
            </a:r>
            <a:r>
              <a:rPr lang="en-US" altLang="zh-CN" dirty="0">
                <a:solidFill>
                  <a:schemeClr val="tx1">
                    <a:lumMod val="75000"/>
                    <a:lumOff val="25000"/>
                  </a:schemeClr>
                </a:solidFill>
              </a:rPr>
              <a:t>ORDER BY</a:t>
            </a:r>
            <a:r>
              <a:rPr lang="zh-CN" altLang="en-US" dirty="0">
                <a:solidFill>
                  <a:schemeClr val="tx1">
                    <a:lumMod val="75000"/>
                    <a:lumOff val="25000"/>
                  </a:schemeClr>
                </a:solidFill>
              </a:rPr>
              <a:t>组合起来，需要注意，</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需要在 </a:t>
            </a:r>
            <a:r>
              <a:rPr lang="en-US" altLang="zh-CN" dirty="0">
                <a:solidFill>
                  <a:schemeClr val="tx1">
                    <a:lumMod val="75000"/>
                    <a:lumOff val="25000"/>
                  </a:schemeClr>
                </a:solidFill>
              </a:rPr>
              <a:t>ORDER BY</a:t>
            </a:r>
            <a:r>
              <a:rPr lang="zh-CN" altLang="en-US" dirty="0">
                <a:solidFill>
                  <a:schemeClr val="tx1">
                    <a:lumMod val="75000"/>
                    <a:lumOff val="25000"/>
                  </a:schemeClr>
                </a:solidFill>
              </a:rPr>
              <a:t>前面</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在进入到新的内容之前，我们快速回顾一下</a:t>
            </a:r>
            <a:r>
              <a:rPr lang="en-US" altLang="zh-CN" dirty="0">
                <a:solidFill>
                  <a:schemeClr val="tx1">
                    <a:lumMod val="75000"/>
                    <a:lumOff val="25000"/>
                  </a:schemeClr>
                </a:solidFill>
              </a:rPr>
              <a:t>PARTITION BY</a:t>
            </a:r>
            <a:r>
              <a:rPr lang="zh-CN" altLang="en-US" dirty="0">
                <a:solidFill>
                  <a:schemeClr val="tx1">
                    <a:lumMod val="75000"/>
                    <a:lumOff val="25000"/>
                  </a:schemeClr>
                </a:solidFill>
              </a:rPr>
              <a:t>的用法：</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在上面的查询中，我们查出了每家商店所在的国家，城市，评分以及每个国家商店的平均评分，如果我们不用 </a:t>
            </a:r>
            <a:r>
              <a:rPr lang="en-US" altLang="zh-CN" dirty="0">
                <a:solidFill>
                  <a:schemeClr val="tx1">
                    <a:lumMod val="75000"/>
                    <a:lumOff val="25000"/>
                  </a:schemeClr>
                </a:solidFill>
              </a:rPr>
              <a:t>`PARTITION BY country` </a:t>
            </a:r>
            <a:r>
              <a:rPr lang="zh-CN" altLang="en-US" dirty="0">
                <a:solidFill>
                  <a:schemeClr val="tx1">
                    <a:lumMod val="75000"/>
                    <a:lumOff val="25000"/>
                  </a:schemeClr>
                </a:solidFill>
              </a:rPr>
              <a:t>那么我们查询的结果是对所有数据求平均值</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a:t>
            </a:r>
            <a:r>
              <a:rPr lang="en-US" altLang="zh-CN" dirty="0"/>
              <a:t>PARTITION BY</a:t>
            </a:r>
            <a:r>
              <a:rPr lang="zh-CN" altLang="en-US" dirty="0"/>
              <a:t>回顾</a:t>
            </a:r>
          </a:p>
        </p:txBody>
      </p:sp>
      <p:sp>
        <p:nvSpPr>
          <p:cNvPr id="5" name="TextBox 3">
            <a:extLst>
              <a:ext uri="{FF2B5EF4-FFF2-40B4-BE49-F238E27FC236}">
                <a16:creationId xmlns:a16="http://schemas.microsoft.com/office/drawing/2014/main" id="{D9076331-8B4C-4313-8F4B-002FA6BDB4C8}"/>
              </a:ext>
            </a:extLst>
          </p:cNvPr>
          <p:cNvSpPr txBox="1"/>
          <p:nvPr/>
        </p:nvSpPr>
        <p:spPr>
          <a:xfrm>
            <a:off x="818477" y="4609096"/>
            <a:ext cx="10565367"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AVG(rating) OVER(PARTITION BY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Tree>
    <p:extLst>
      <p:ext uri="{BB962C8B-B14F-4D97-AF65-F5344CB8AC3E}">
        <p14:creationId xmlns:p14="http://schemas.microsoft.com/office/powerpoint/2010/main" val="28203229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 统计每个商店的收入情况，返回字段如下：商店</a:t>
            </a:r>
            <a:r>
              <a:rPr lang="en-US" altLang="zh-CN" dirty="0">
                <a:solidFill>
                  <a:schemeClr val="tx1">
                    <a:lumMod val="75000"/>
                    <a:lumOff val="25000"/>
                  </a:schemeClr>
                </a:solidFill>
              </a:rPr>
              <a:t>`</a:t>
            </a:r>
            <a:r>
              <a:rPr lang="en-US" altLang="zh-CN" dirty="0">
                <a:solidFill>
                  <a:srgbClr val="C00000"/>
                </a:solidFill>
              </a:rPr>
              <a:t>id</a:t>
            </a:r>
            <a:r>
              <a:rPr lang="en-US" altLang="zh-CN" dirty="0">
                <a:solidFill>
                  <a:schemeClr val="tx1">
                    <a:lumMod val="75000"/>
                    <a:lumOff val="25000"/>
                  </a:schemeClr>
                </a:solidFill>
              </a:rPr>
              <a:t>` </a:t>
            </a:r>
            <a:r>
              <a:rPr lang="zh-CN" altLang="en-US" dirty="0">
                <a:solidFill>
                  <a:schemeClr val="tx1">
                    <a:lumMod val="75000"/>
                    <a:lumOff val="25000"/>
                  </a:schemeClr>
                </a:solidFill>
              </a:rPr>
              <a:t>，日期</a:t>
            </a:r>
            <a:r>
              <a:rPr lang="en-US" altLang="zh-CN" dirty="0">
                <a:solidFill>
                  <a:schemeClr val="tx1">
                    <a:lumMod val="75000"/>
                    <a:lumOff val="25000"/>
                  </a:schemeClr>
                </a:solidFill>
              </a:rPr>
              <a:t>`</a:t>
            </a:r>
            <a:r>
              <a:rPr lang="en-US" altLang="zh-CN" dirty="0">
                <a:solidFill>
                  <a:srgbClr val="C00000"/>
                </a:solidFill>
              </a:rPr>
              <a:t>day</a:t>
            </a:r>
            <a:r>
              <a:rPr lang="en-US" altLang="zh-CN" dirty="0">
                <a:solidFill>
                  <a:schemeClr val="tx1">
                    <a:lumMod val="75000"/>
                    <a:lumOff val="25000"/>
                  </a:schemeClr>
                </a:solidFill>
              </a:rPr>
              <a:t>`</a:t>
            </a:r>
            <a:r>
              <a:rPr lang="zh-CN" altLang="en-US" dirty="0">
                <a:solidFill>
                  <a:schemeClr val="tx1">
                    <a:lumMod val="75000"/>
                    <a:lumOff val="25000"/>
                  </a:schemeClr>
                </a:solidFill>
              </a:rPr>
              <a:t>，收入</a:t>
            </a:r>
            <a:r>
              <a:rPr lang="en-US" altLang="zh-CN" dirty="0">
                <a:solidFill>
                  <a:schemeClr val="tx1">
                    <a:lumMod val="75000"/>
                    <a:lumOff val="25000"/>
                  </a:schemeClr>
                </a:solidFill>
              </a:rPr>
              <a:t>`</a:t>
            </a:r>
            <a:r>
              <a:rPr lang="en-US" altLang="zh-CN" dirty="0">
                <a:solidFill>
                  <a:srgbClr val="C00000"/>
                </a:solidFill>
              </a:rPr>
              <a:t>revenue</a:t>
            </a:r>
            <a:r>
              <a:rPr lang="en-US" altLang="zh-CN" dirty="0">
                <a:solidFill>
                  <a:schemeClr val="tx1">
                    <a:lumMod val="75000"/>
                    <a:lumOff val="25000"/>
                  </a:schemeClr>
                </a:solidFill>
              </a:rPr>
              <a:t>`</a:t>
            </a:r>
            <a:r>
              <a:rPr lang="zh-CN" altLang="en-US" dirty="0">
                <a:solidFill>
                  <a:schemeClr val="tx1">
                    <a:lumMod val="75000"/>
                    <a:lumOff val="25000"/>
                  </a:schemeClr>
                </a:solidFill>
              </a:rPr>
              <a:t>，每个商店的平均收入</a:t>
            </a:r>
            <a:r>
              <a:rPr lang="en-US" altLang="zh-CN" dirty="0">
                <a:solidFill>
                  <a:schemeClr val="tx1">
                    <a:lumMod val="75000"/>
                    <a:lumOff val="25000"/>
                  </a:schemeClr>
                </a:solidFill>
              </a:rPr>
              <a:t>`</a:t>
            </a:r>
            <a:r>
              <a:rPr lang="en-US" altLang="zh-CN" dirty="0" err="1">
                <a:solidFill>
                  <a:srgbClr val="C00000"/>
                </a:solidFill>
              </a:rPr>
              <a:t>avg_revenue</a:t>
            </a:r>
            <a:r>
              <a:rPr lang="en-US" altLang="zh-CN" dirty="0">
                <a:solidFill>
                  <a:schemeClr val="tx1">
                    <a:lumMod val="75000"/>
                    <a:lumOff val="25000"/>
                  </a:schemeClr>
                </a:solidFill>
              </a:rPr>
              <a:t>`</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5" name="TextBox 3">
            <a:extLst>
              <a:ext uri="{FF2B5EF4-FFF2-40B4-BE49-F238E27FC236}">
                <a16:creationId xmlns:a16="http://schemas.microsoft.com/office/drawing/2014/main" id="{D9076331-8B4C-4313-8F4B-002FA6BDB4C8}"/>
              </a:ext>
            </a:extLst>
          </p:cNvPr>
          <p:cNvSpPr txBox="1"/>
          <p:nvPr/>
        </p:nvSpPr>
        <p:spPr>
          <a:xfrm>
            <a:off x="818477" y="2488466"/>
            <a:ext cx="10565367"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AVG(revenue)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avg_revenue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p:txBody>
      </p:sp>
      <p:pic>
        <p:nvPicPr>
          <p:cNvPr id="7" name="图片 6">
            <a:extLst>
              <a:ext uri="{FF2B5EF4-FFF2-40B4-BE49-F238E27FC236}">
                <a16:creationId xmlns:a16="http://schemas.microsoft.com/office/drawing/2014/main" id="{82EB7830-6061-441D-B987-C3CE9E17A257}"/>
              </a:ext>
            </a:extLst>
          </p:cNvPr>
          <p:cNvPicPr>
            <a:picLocks noChangeAspect="1"/>
          </p:cNvPicPr>
          <p:nvPr/>
        </p:nvPicPr>
        <p:blipFill>
          <a:blip r:embed="rId3"/>
          <a:stretch>
            <a:fillRect/>
          </a:stretch>
        </p:blipFill>
        <p:spPr>
          <a:xfrm>
            <a:off x="1603432" y="4525093"/>
            <a:ext cx="9201667" cy="1953528"/>
          </a:xfrm>
          <a:prstGeom prst="rect">
            <a:avLst/>
          </a:prstGeom>
        </p:spPr>
      </p:pic>
    </p:spTree>
    <p:extLst>
      <p:ext uri="{BB962C8B-B14F-4D97-AF65-F5344CB8AC3E}">
        <p14:creationId xmlns:p14="http://schemas.microsoft.com/office/powerpoint/2010/main" val="665768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日至</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7</a:t>
            </a:r>
            <a:r>
              <a:rPr lang="zh-CN" altLang="en-US" dirty="0">
                <a:solidFill>
                  <a:schemeClr val="tx1">
                    <a:lumMod val="75000"/>
                    <a:lumOff val="25000"/>
                  </a:schemeClr>
                </a:solidFill>
              </a:rPr>
              <a:t>日之间的所有交易，返回如下字段：商店</a:t>
            </a:r>
            <a:r>
              <a:rPr lang="en-US" altLang="zh-CN" dirty="0">
                <a:solidFill>
                  <a:schemeClr val="tx1">
                    <a:lumMod val="75000"/>
                    <a:lumOff val="25000"/>
                  </a:schemeClr>
                </a:solidFill>
              </a:rPr>
              <a:t>id =&gt; `</a:t>
            </a:r>
            <a:r>
              <a:rPr lang="en-US" altLang="zh-CN" dirty="0" err="1">
                <a:solidFill>
                  <a:srgbClr val="C00000"/>
                </a:solidFill>
              </a:rPr>
              <a:t>store_id</a:t>
            </a:r>
            <a:r>
              <a:rPr lang="en-US" altLang="zh-CN" dirty="0">
                <a:solidFill>
                  <a:schemeClr val="tx1">
                    <a:lumMod val="75000"/>
                    <a:lumOff val="25000"/>
                  </a:schemeClr>
                </a:solidFill>
              </a:rPr>
              <a:t>`, </a:t>
            </a:r>
            <a:r>
              <a:rPr lang="zh-CN" altLang="en-US" dirty="0">
                <a:solidFill>
                  <a:schemeClr val="tx1">
                    <a:lumMod val="75000"/>
                    <a:lumOff val="25000"/>
                  </a:schemeClr>
                </a:solidFill>
              </a:rPr>
              <a:t>具体日期 </a:t>
            </a:r>
            <a:r>
              <a:rPr lang="en-US" altLang="zh-CN" dirty="0">
                <a:solidFill>
                  <a:schemeClr val="tx1">
                    <a:lumMod val="75000"/>
                    <a:lumOff val="25000"/>
                  </a:schemeClr>
                </a:solidFill>
              </a:rPr>
              <a:t>`</a:t>
            </a:r>
            <a:r>
              <a:rPr lang="en-US" altLang="zh-CN" dirty="0">
                <a:solidFill>
                  <a:srgbClr val="C00000"/>
                </a:solidFill>
              </a:rPr>
              <a:t>day</a:t>
            </a:r>
            <a:r>
              <a:rPr lang="en-US" altLang="zh-CN" dirty="0">
                <a:solidFill>
                  <a:schemeClr val="tx1">
                    <a:lumMod val="75000"/>
                    <a:lumOff val="25000"/>
                  </a:schemeClr>
                </a:solidFill>
              </a:rPr>
              <a:t>`, </a:t>
            </a:r>
            <a:r>
              <a:rPr lang="zh-CN" altLang="en-US" dirty="0">
                <a:solidFill>
                  <a:schemeClr val="tx1">
                    <a:lumMod val="75000"/>
                    <a:lumOff val="25000"/>
                  </a:schemeClr>
                </a:solidFill>
              </a:rPr>
              <a:t>交易数量 </a:t>
            </a:r>
            <a:r>
              <a:rPr lang="en-US" altLang="zh-CN" dirty="0">
                <a:solidFill>
                  <a:schemeClr val="tx1">
                    <a:lumMod val="75000"/>
                    <a:lumOff val="25000"/>
                  </a:schemeClr>
                </a:solidFill>
              </a:rPr>
              <a:t>`</a:t>
            </a:r>
            <a:r>
              <a:rPr lang="en-US" altLang="zh-CN" dirty="0">
                <a:solidFill>
                  <a:srgbClr val="C00000"/>
                </a:solidFill>
              </a:rPr>
              <a:t>transactions</a:t>
            </a:r>
            <a:r>
              <a:rPr lang="en-US" altLang="zh-CN" dirty="0">
                <a:solidFill>
                  <a:schemeClr val="tx1">
                    <a:lumMod val="75000"/>
                    <a:lumOff val="25000"/>
                  </a:schemeClr>
                </a:solidFill>
              </a:rPr>
              <a:t>`, </a:t>
            </a:r>
            <a:r>
              <a:rPr lang="zh-CN" altLang="en-US" dirty="0">
                <a:solidFill>
                  <a:schemeClr val="tx1">
                    <a:lumMod val="75000"/>
                    <a:lumOff val="25000"/>
                  </a:schemeClr>
                </a:solidFill>
              </a:rPr>
              <a:t>当天所有商店的总交易量</a:t>
            </a:r>
            <a:r>
              <a:rPr lang="en-US" altLang="zh-CN" dirty="0">
                <a:solidFill>
                  <a:schemeClr val="tx1">
                    <a:lumMod val="75000"/>
                    <a:lumOff val="25000"/>
                  </a:schemeClr>
                </a:solidFill>
              </a:rPr>
              <a:t>`</a:t>
            </a:r>
            <a:r>
              <a:rPr lang="en-US" altLang="zh-CN" dirty="0">
                <a:solidFill>
                  <a:srgbClr val="C00000"/>
                </a:solidFill>
              </a:rPr>
              <a:t>sum</a:t>
            </a:r>
            <a:r>
              <a:rPr lang="en-US" altLang="zh-CN" dirty="0">
                <a:solidFill>
                  <a:schemeClr val="tx1">
                    <a:lumMod val="75000"/>
                    <a:lumOff val="25000"/>
                  </a:schemeClr>
                </a:solidFill>
              </a:rPr>
              <a:t>`</a:t>
            </a:r>
            <a:r>
              <a:rPr lang="zh-CN" altLang="en-US" dirty="0">
                <a:solidFill>
                  <a:schemeClr val="tx1">
                    <a:lumMod val="75000"/>
                    <a:lumOff val="25000"/>
                  </a:schemeClr>
                </a:solidFill>
              </a:rPr>
              <a:t>，每天单店交易数量占总体的百分比四舍五入为整数值）。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4</a:t>
            </a:r>
            <a:r>
              <a:rPr lang="zh-CN" altLang="en-US" dirty="0"/>
              <a:t>、案例演示</a:t>
            </a:r>
          </a:p>
        </p:txBody>
      </p:sp>
      <p:sp>
        <p:nvSpPr>
          <p:cNvPr id="5" name="TextBox 3">
            <a:extLst>
              <a:ext uri="{FF2B5EF4-FFF2-40B4-BE49-F238E27FC236}">
                <a16:creationId xmlns:a16="http://schemas.microsoft.com/office/drawing/2014/main" id="{D9076331-8B4C-4313-8F4B-002FA6BDB4C8}"/>
              </a:ext>
            </a:extLst>
          </p:cNvPr>
          <p:cNvSpPr txBox="1"/>
          <p:nvPr/>
        </p:nvSpPr>
        <p:spPr>
          <a:xfrm>
            <a:off x="818477" y="2488466"/>
            <a:ext cx="10565367"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transactions,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SUM(transactions) OVER(PARTITION BY day)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ROUND(transactions/ SUM(transactions) OVER(PARTITION BY day)*100, 0) `percent`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'2016-08-01' AND '2016-08-07';</a:t>
            </a:r>
          </a:p>
        </p:txBody>
      </p:sp>
      <p:pic>
        <p:nvPicPr>
          <p:cNvPr id="10" name="图片 9">
            <a:extLst>
              <a:ext uri="{FF2B5EF4-FFF2-40B4-BE49-F238E27FC236}">
                <a16:creationId xmlns:a16="http://schemas.microsoft.com/office/drawing/2014/main" id="{60BF6872-A7BE-4211-93EF-019277009725}"/>
              </a:ext>
            </a:extLst>
          </p:cNvPr>
          <p:cNvPicPr>
            <a:picLocks noChangeAspect="1"/>
          </p:cNvPicPr>
          <p:nvPr/>
        </p:nvPicPr>
        <p:blipFill>
          <a:blip r:embed="rId3"/>
          <a:stretch>
            <a:fillRect/>
          </a:stretch>
        </p:blipFill>
        <p:spPr>
          <a:xfrm>
            <a:off x="1835481" y="4903165"/>
            <a:ext cx="8521037" cy="1763264"/>
          </a:xfrm>
          <a:prstGeom prst="rect">
            <a:avLst/>
          </a:prstGeom>
        </p:spPr>
      </p:pic>
    </p:spTree>
    <p:extLst>
      <p:ext uri="{BB962C8B-B14F-4D97-AF65-F5344CB8AC3E}">
        <p14:creationId xmlns:p14="http://schemas.microsoft.com/office/powerpoint/2010/main" val="4151431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接下来，我们来看一下如何把 </a:t>
            </a:r>
            <a:r>
              <a:rPr lang="en-US" altLang="zh-CN" dirty="0">
                <a:solidFill>
                  <a:schemeClr val="tx1">
                    <a:lumMod val="75000"/>
                    <a:lumOff val="25000"/>
                  </a:schemeClr>
                </a:solidFill>
              </a:rPr>
              <a:t>RANK() </a:t>
            </a:r>
            <a:r>
              <a:rPr lang="zh-CN" altLang="en-US" dirty="0">
                <a:solidFill>
                  <a:schemeClr val="tx1">
                    <a:lumMod val="75000"/>
                    <a:lumOff val="25000"/>
                  </a:schemeClr>
                </a:solidFill>
              </a:rPr>
              <a:t>与 </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和 </a:t>
            </a:r>
            <a:r>
              <a:rPr lang="en-US" altLang="zh-CN" dirty="0">
                <a:solidFill>
                  <a:schemeClr val="tx1">
                    <a:lumMod val="75000"/>
                    <a:lumOff val="25000"/>
                  </a:schemeClr>
                </a:solidFill>
              </a:rPr>
              <a:t>`ORDER BY` </a:t>
            </a:r>
            <a:r>
              <a:rPr lang="zh-CN" altLang="en-US" dirty="0">
                <a:solidFill>
                  <a:schemeClr val="tx1">
                    <a:lumMod val="75000"/>
                    <a:lumOff val="25000"/>
                  </a:schemeClr>
                </a:solidFill>
              </a:rPr>
              <a:t>一起使用</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到目前为止，所有排名的计算都是基于对所有数据进行排序得到的，比如下面的</a:t>
            </a:r>
            <a:r>
              <a:rPr lang="en-US" altLang="zh-CN" dirty="0">
                <a:solidFill>
                  <a:schemeClr val="tx1">
                    <a:lumMod val="75000"/>
                    <a:lumOff val="25000"/>
                  </a:schemeClr>
                </a:solidFill>
              </a:rPr>
              <a:t>SQL</a:t>
            </a:r>
            <a:r>
              <a:rPr lang="zh-CN" altLang="en-US" dirty="0">
                <a:solidFill>
                  <a:schemeClr val="tx1">
                    <a:lumMod val="75000"/>
                    <a:lumOff val="25000"/>
                  </a:schemeClr>
                </a:solidFill>
              </a:rPr>
              <a:t>，我们通过对评分</a:t>
            </a:r>
            <a:r>
              <a:rPr lang="en-US" altLang="zh-CN" dirty="0">
                <a:solidFill>
                  <a:schemeClr val="tx1">
                    <a:lumMod val="75000"/>
                    <a:lumOff val="25000"/>
                  </a:schemeClr>
                </a:solidFill>
              </a:rPr>
              <a:t>`rating` </a:t>
            </a:r>
            <a:r>
              <a:rPr lang="zh-CN" altLang="en-US" dirty="0">
                <a:solidFill>
                  <a:schemeClr val="tx1">
                    <a:lumMod val="75000"/>
                    <a:lumOff val="25000"/>
                  </a:schemeClr>
                </a:solidFill>
              </a:rPr>
              <a:t>降序排列可以将所有商店依据用户评分进行排名</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RANK() </a:t>
            </a:r>
            <a:r>
              <a:rPr lang="zh-CN" altLang="en-US" dirty="0"/>
              <a:t>与 </a:t>
            </a:r>
            <a:r>
              <a:rPr lang="en-US" altLang="zh-CN" dirty="0"/>
              <a:t>PARTITION BY ORDER BY</a:t>
            </a:r>
            <a:endParaRPr lang="zh-CN" altLang="en-US" dirty="0"/>
          </a:p>
        </p:txBody>
      </p:sp>
      <p:sp>
        <p:nvSpPr>
          <p:cNvPr id="5" name="TextBox 3">
            <a:extLst>
              <a:ext uri="{FF2B5EF4-FFF2-40B4-BE49-F238E27FC236}">
                <a16:creationId xmlns:a16="http://schemas.microsoft.com/office/drawing/2014/main" id="{D9076331-8B4C-4313-8F4B-002FA6BDB4C8}"/>
              </a:ext>
            </a:extLst>
          </p:cNvPr>
          <p:cNvSpPr txBox="1"/>
          <p:nvPr/>
        </p:nvSpPr>
        <p:spPr>
          <a:xfrm>
            <a:off x="808156" y="3800645"/>
            <a:ext cx="4697106"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rating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pic>
        <p:nvPicPr>
          <p:cNvPr id="7" name="图片 6">
            <a:extLst>
              <a:ext uri="{FF2B5EF4-FFF2-40B4-BE49-F238E27FC236}">
                <a16:creationId xmlns:a16="http://schemas.microsoft.com/office/drawing/2014/main" id="{3AA99011-22DC-43B7-9EE1-5E69BA0F09AB}"/>
              </a:ext>
            </a:extLst>
          </p:cNvPr>
          <p:cNvPicPr>
            <a:picLocks noChangeAspect="1"/>
          </p:cNvPicPr>
          <p:nvPr/>
        </p:nvPicPr>
        <p:blipFill>
          <a:blip r:embed="rId3"/>
          <a:stretch>
            <a:fillRect/>
          </a:stretch>
        </p:blipFill>
        <p:spPr>
          <a:xfrm>
            <a:off x="7013467" y="2587918"/>
            <a:ext cx="4447012" cy="4025893"/>
          </a:xfrm>
          <a:prstGeom prst="rect">
            <a:avLst/>
          </a:prstGeom>
        </p:spPr>
      </p:pic>
      <p:sp>
        <p:nvSpPr>
          <p:cNvPr id="9" name="箭头: 右 8">
            <a:extLst>
              <a:ext uri="{FF2B5EF4-FFF2-40B4-BE49-F238E27FC236}">
                <a16:creationId xmlns:a16="http://schemas.microsoft.com/office/drawing/2014/main" id="{DC88E226-F651-426E-8E85-CFBEAC2E50FC}"/>
              </a:ext>
            </a:extLst>
          </p:cNvPr>
          <p:cNvSpPr/>
          <p:nvPr/>
        </p:nvSpPr>
        <p:spPr>
          <a:xfrm>
            <a:off x="5820979" y="4167983"/>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2561133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现在我们加上 </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，可以用国家分组，对不同国家的商店按评分分别排序</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通过这种方式，我们可以得到每个国家区域内的第一名，第二名</a:t>
            </a:r>
            <a:r>
              <a:rPr lang="en-US" altLang="zh-CN" dirty="0">
                <a:solidFill>
                  <a:schemeClr val="tx1">
                    <a:lumMod val="75000"/>
                    <a:lumOff val="25000"/>
                  </a:schemeClr>
                </a:solidFill>
              </a:rPr>
              <a:t>……</a:t>
            </a: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6</a:t>
            </a:r>
            <a:r>
              <a:rPr lang="zh-CN" altLang="en-US" dirty="0"/>
              <a:t>、</a:t>
            </a:r>
            <a:r>
              <a:rPr lang="en-US" altLang="zh-CN" dirty="0"/>
              <a:t>RANK() </a:t>
            </a:r>
            <a:r>
              <a:rPr lang="zh-CN" altLang="en-US" dirty="0"/>
              <a:t>与 </a:t>
            </a:r>
            <a:r>
              <a:rPr lang="en-US" altLang="zh-CN" dirty="0"/>
              <a:t>PARTITION BY ORDER BY</a:t>
            </a:r>
            <a:endParaRPr lang="zh-CN" altLang="en-US" dirty="0"/>
          </a:p>
        </p:txBody>
      </p:sp>
      <p:sp>
        <p:nvSpPr>
          <p:cNvPr id="5" name="TextBox 3">
            <a:extLst>
              <a:ext uri="{FF2B5EF4-FFF2-40B4-BE49-F238E27FC236}">
                <a16:creationId xmlns:a16="http://schemas.microsoft.com/office/drawing/2014/main" id="{D9076331-8B4C-4313-8F4B-002FA6BDB4C8}"/>
              </a:ext>
            </a:extLst>
          </p:cNvPr>
          <p:cNvSpPr txBox="1"/>
          <p:nvPr/>
        </p:nvSpPr>
        <p:spPr>
          <a:xfrm>
            <a:off x="710880" y="2176126"/>
            <a:ext cx="4697106"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OVER(PARTITION BY country ORDER BY rating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
        <p:nvSpPr>
          <p:cNvPr id="9" name="箭头: 右 8">
            <a:extLst>
              <a:ext uri="{FF2B5EF4-FFF2-40B4-BE49-F238E27FC236}">
                <a16:creationId xmlns:a16="http://schemas.microsoft.com/office/drawing/2014/main" id="{DC88E226-F651-426E-8E85-CFBEAC2E50FC}"/>
              </a:ext>
            </a:extLst>
          </p:cNvPr>
          <p:cNvSpPr/>
          <p:nvPr/>
        </p:nvSpPr>
        <p:spPr>
          <a:xfrm rot="1703784">
            <a:off x="6379926" y="4576546"/>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203998A-3B5D-40EC-A985-A89C8088A90C}"/>
              </a:ext>
            </a:extLst>
          </p:cNvPr>
          <p:cNvPicPr>
            <a:picLocks noChangeAspect="1"/>
          </p:cNvPicPr>
          <p:nvPr/>
        </p:nvPicPr>
        <p:blipFill>
          <a:blip r:embed="rId3"/>
          <a:stretch>
            <a:fillRect/>
          </a:stretch>
        </p:blipFill>
        <p:spPr>
          <a:xfrm>
            <a:off x="7431943" y="2281869"/>
            <a:ext cx="4099915" cy="3772227"/>
          </a:xfrm>
          <a:prstGeom prst="rect">
            <a:avLst/>
          </a:prstGeom>
        </p:spPr>
      </p:pic>
    </p:spTree>
    <p:extLst>
      <p:ext uri="{BB962C8B-B14F-4D97-AF65-F5344CB8AC3E}">
        <p14:creationId xmlns:p14="http://schemas.microsoft.com/office/powerpoint/2010/main" val="15367125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4</a:t>
            </a:r>
            <a:r>
              <a:rPr lang="zh-CN" altLang="en-US" dirty="0"/>
              <a:t>、采购表（</a:t>
            </a:r>
            <a:r>
              <a:rPr lang="en-US" altLang="zh-CN" dirty="0"/>
              <a:t>purchase)</a:t>
            </a:r>
            <a:endParaRPr lang="zh-CN" altLang="en-US" dirty="0"/>
          </a:p>
        </p:txBody>
      </p:sp>
      <p:pic>
        <p:nvPicPr>
          <p:cNvPr id="6" name="图片 5">
            <a:extLst>
              <a:ext uri="{FF2B5EF4-FFF2-40B4-BE49-F238E27FC236}">
                <a16:creationId xmlns:a16="http://schemas.microsoft.com/office/drawing/2014/main" id="{9323B575-159D-4866-9406-E4F1BB966557}"/>
              </a:ext>
            </a:extLst>
          </p:cNvPr>
          <p:cNvPicPr>
            <a:picLocks noChangeAspect="1"/>
          </p:cNvPicPr>
          <p:nvPr/>
        </p:nvPicPr>
        <p:blipFill>
          <a:blip r:embed="rId3"/>
          <a:stretch>
            <a:fillRect/>
          </a:stretch>
        </p:blipFill>
        <p:spPr>
          <a:xfrm>
            <a:off x="710881" y="1457271"/>
            <a:ext cx="11001222" cy="5068991"/>
          </a:xfrm>
          <a:prstGeom prst="rect">
            <a:avLst/>
          </a:prstGeom>
        </p:spPr>
      </p:pic>
    </p:spTree>
    <p:extLst>
      <p:ext uri="{BB962C8B-B14F-4D97-AF65-F5344CB8AC3E}">
        <p14:creationId xmlns:p14="http://schemas.microsoft.com/office/powerpoint/2010/main" val="28765331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10</a:t>
            </a:r>
            <a:r>
              <a:rPr lang="zh-CN" altLang="en-US" dirty="0">
                <a:solidFill>
                  <a:schemeClr val="tx1">
                    <a:lumMod val="75000"/>
                    <a:lumOff val="25000"/>
                  </a:schemeClr>
                </a:solidFill>
              </a:rPr>
              <a:t>日至</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14</a:t>
            </a:r>
            <a:r>
              <a:rPr lang="zh-CN" altLang="en-US" dirty="0">
                <a:solidFill>
                  <a:schemeClr val="tx1">
                    <a:lumMod val="75000"/>
                    <a:lumOff val="25000"/>
                  </a:schemeClr>
                </a:solidFill>
              </a:rPr>
              <a:t>日之间的销售情况，返回如下字段</a:t>
            </a:r>
            <a:r>
              <a:rPr lang="en-US" altLang="zh-CN" dirty="0">
                <a:solidFill>
                  <a:schemeClr val="tx1">
                    <a:lumMod val="75000"/>
                    <a:lumOff val="25000"/>
                  </a:schemeClr>
                </a:solidFill>
              </a:rPr>
              <a: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 `day`</a:t>
            </a:r>
            <a:r>
              <a:rPr lang="zh-CN" altLang="en-US" dirty="0">
                <a:solidFill>
                  <a:schemeClr val="tx1">
                    <a:lumMod val="75000"/>
                    <a:lumOff val="25000"/>
                  </a:schemeClr>
                </a:solidFill>
              </a:rPr>
              <a:t>，顾客数量</a:t>
            </a:r>
            <a:r>
              <a:rPr lang="en-US" altLang="zh-CN" dirty="0">
                <a:solidFill>
                  <a:schemeClr val="tx1">
                    <a:lumMod val="75000"/>
                    <a:lumOff val="25000"/>
                  </a:schemeClr>
                </a:solidFill>
              </a:rPr>
              <a:t>`customers`, </a:t>
            </a:r>
            <a:r>
              <a:rPr lang="zh-CN" altLang="en-US" dirty="0">
                <a:solidFill>
                  <a:schemeClr val="tx1">
                    <a:lumMod val="75000"/>
                    <a:lumOff val="25000"/>
                  </a:schemeClr>
                </a:solidFill>
              </a:rPr>
              <a:t>每个商店在该段时间内按每日顾客数量排名（降序排列）</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5" name="TextBox 3">
            <a:extLst>
              <a:ext uri="{FF2B5EF4-FFF2-40B4-BE49-F238E27FC236}">
                <a16:creationId xmlns:a16="http://schemas.microsoft.com/office/drawing/2014/main" id="{D9076331-8B4C-4313-8F4B-002FA6BDB4C8}"/>
              </a:ext>
            </a:extLst>
          </p:cNvPr>
          <p:cNvSpPr txBox="1"/>
          <p:nvPr/>
        </p:nvSpPr>
        <p:spPr>
          <a:xfrm>
            <a:off x="851346" y="2484670"/>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customers,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 (PARTITION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customers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'2016-08-10' AND '2016-08-14';</a:t>
            </a:r>
          </a:p>
        </p:txBody>
      </p:sp>
      <p:sp>
        <p:nvSpPr>
          <p:cNvPr id="9" name="箭头: 右 8">
            <a:extLst>
              <a:ext uri="{FF2B5EF4-FFF2-40B4-BE49-F238E27FC236}">
                <a16:creationId xmlns:a16="http://schemas.microsoft.com/office/drawing/2014/main" id="{DC88E226-F651-426E-8E85-CFBEAC2E50FC}"/>
              </a:ext>
            </a:extLst>
          </p:cNvPr>
          <p:cNvSpPr/>
          <p:nvPr/>
        </p:nvSpPr>
        <p:spPr>
          <a:xfrm rot="1703784">
            <a:off x="1117211" y="4282054"/>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11" name="图片 10">
            <a:extLst>
              <a:ext uri="{FF2B5EF4-FFF2-40B4-BE49-F238E27FC236}">
                <a16:creationId xmlns:a16="http://schemas.microsoft.com/office/drawing/2014/main" id="{033A540E-3030-48B9-B62B-E3871BBEE66F}"/>
              </a:ext>
            </a:extLst>
          </p:cNvPr>
          <p:cNvPicPr>
            <a:picLocks noChangeAspect="1"/>
          </p:cNvPicPr>
          <p:nvPr/>
        </p:nvPicPr>
        <p:blipFill>
          <a:blip r:embed="rId3"/>
          <a:stretch>
            <a:fillRect/>
          </a:stretch>
        </p:blipFill>
        <p:spPr>
          <a:xfrm>
            <a:off x="2136752" y="4440912"/>
            <a:ext cx="7704488" cy="2042337"/>
          </a:xfrm>
          <a:prstGeom prst="rect">
            <a:avLst/>
          </a:prstGeom>
        </p:spPr>
      </p:pic>
    </p:spTree>
    <p:extLst>
      <p:ext uri="{BB962C8B-B14F-4D97-AF65-F5344CB8AC3E}">
        <p14:creationId xmlns:p14="http://schemas.microsoft.com/office/powerpoint/2010/main" val="39715245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我们也可以使用其它排序函数如</a:t>
            </a:r>
            <a:r>
              <a:rPr lang="en-US" altLang="zh-CN" dirty="0">
                <a:solidFill>
                  <a:schemeClr val="tx1">
                    <a:lumMod val="75000"/>
                    <a:lumOff val="25000"/>
                  </a:schemeClr>
                </a:solidFill>
              </a:rPr>
              <a:t>NTILE(x)</a:t>
            </a:r>
            <a:r>
              <a:rPr lang="zh-CN" altLang="en-US" dirty="0">
                <a:solidFill>
                  <a:schemeClr val="tx1">
                    <a:lumMod val="75000"/>
                    <a:lumOff val="25000"/>
                  </a:schemeClr>
                </a:solidFill>
              </a:rPr>
              <a:t>， 用法与前面的</a:t>
            </a:r>
            <a:r>
              <a:rPr lang="en-US" altLang="zh-CN" dirty="0">
                <a:solidFill>
                  <a:schemeClr val="tx1">
                    <a:lumMod val="75000"/>
                    <a:lumOff val="25000"/>
                  </a:schemeClr>
                </a:solidFill>
              </a:rPr>
              <a:t>RANK</a:t>
            </a:r>
            <a:r>
              <a:rPr lang="zh-CN" altLang="en-US" dirty="0">
                <a:solidFill>
                  <a:schemeClr val="tx1">
                    <a:lumMod val="75000"/>
                    <a:lumOff val="25000"/>
                  </a:schemeClr>
                </a:solidFill>
              </a:rPr>
              <a:t>完全一致</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在上面的查询中，我们将数据按国家分组，进一步按照开业的时间远近划分成两组，一组开业时间较长，另一组开业时间较短。</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8</a:t>
            </a:r>
            <a:r>
              <a:rPr lang="zh-CN" altLang="en-US" dirty="0"/>
              <a:t>、</a:t>
            </a:r>
            <a:r>
              <a:rPr lang="en-US" altLang="zh-CN" dirty="0"/>
              <a:t>NTILE(x) </a:t>
            </a:r>
            <a:r>
              <a:rPr lang="zh-CN" altLang="en-US" dirty="0"/>
              <a:t>和 </a:t>
            </a:r>
            <a:r>
              <a:rPr lang="en-US" altLang="zh-CN" dirty="0"/>
              <a:t>PARTITION BY ORDER BY</a:t>
            </a:r>
            <a:endParaRPr lang="zh-CN" altLang="en-US" dirty="0"/>
          </a:p>
        </p:txBody>
      </p:sp>
      <p:sp>
        <p:nvSpPr>
          <p:cNvPr id="5" name="TextBox 3">
            <a:extLst>
              <a:ext uri="{FF2B5EF4-FFF2-40B4-BE49-F238E27FC236}">
                <a16:creationId xmlns:a16="http://schemas.microsoft.com/office/drawing/2014/main" id="{D9076331-8B4C-4313-8F4B-002FA6BDB4C8}"/>
              </a:ext>
            </a:extLst>
          </p:cNvPr>
          <p:cNvSpPr txBox="1"/>
          <p:nvPr/>
        </p:nvSpPr>
        <p:spPr>
          <a:xfrm>
            <a:off x="808156" y="2045447"/>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NTILE(2) OVER(PARTITION BY country 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opening_day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
        <p:nvSpPr>
          <p:cNvPr id="9" name="箭头: 右 8">
            <a:extLst>
              <a:ext uri="{FF2B5EF4-FFF2-40B4-BE49-F238E27FC236}">
                <a16:creationId xmlns:a16="http://schemas.microsoft.com/office/drawing/2014/main" id="{DC88E226-F651-426E-8E85-CFBEAC2E50FC}"/>
              </a:ext>
            </a:extLst>
          </p:cNvPr>
          <p:cNvSpPr/>
          <p:nvPr/>
        </p:nvSpPr>
        <p:spPr>
          <a:xfrm rot="1703784">
            <a:off x="1117212" y="4594691"/>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B6B55238-8760-42F5-B33B-883F86DB9C60}"/>
              </a:ext>
            </a:extLst>
          </p:cNvPr>
          <p:cNvPicPr>
            <a:picLocks noChangeAspect="1"/>
          </p:cNvPicPr>
          <p:nvPr/>
        </p:nvPicPr>
        <p:blipFill>
          <a:blip r:embed="rId3"/>
          <a:stretch>
            <a:fillRect/>
          </a:stretch>
        </p:blipFill>
        <p:spPr>
          <a:xfrm>
            <a:off x="2244866" y="4401871"/>
            <a:ext cx="7681626" cy="2011854"/>
          </a:xfrm>
          <a:prstGeom prst="rect">
            <a:avLst/>
          </a:prstGeom>
        </p:spPr>
      </p:pic>
    </p:spTree>
    <p:extLst>
      <p:ext uri="{BB962C8B-B14F-4D97-AF65-F5344CB8AC3E}">
        <p14:creationId xmlns:p14="http://schemas.microsoft.com/office/powerpoint/2010/main" val="17915572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日至</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10</a:t>
            </a:r>
            <a:r>
              <a:rPr lang="zh-CN" altLang="en-US" dirty="0">
                <a:solidFill>
                  <a:schemeClr val="tx1">
                    <a:lumMod val="75000"/>
                    <a:lumOff val="25000"/>
                  </a:schemeClr>
                </a:solidFill>
              </a:rPr>
              <a:t>日之间的销售额，查询结果返回：商店</a:t>
            </a:r>
            <a:r>
              <a:rPr lang="en-US" altLang="zh-CN" dirty="0">
                <a:solidFill>
                  <a:schemeClr val="tx1">
                    <a:lumMod val="75000"/>
                    <a:lumOff val="25000"/>
                  </a:schemeClr>
                </a:solidFill>
              </a:rPr>
              <a:t>ID =&gt;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a:t>
            </a:r>
            <a:r>
              <a:rPr lang="zh-CN" altLang="en-US" dirty="0">
                <a:solidFill>
                  <a:schemeClr val="tx1">
                    <a:lumMod val="75000"/>
                    <a:lumOff val="25000"/>
                  </a:schemeClr>
                </a:solidFill>
              </a:rPr>
              <a:t>，日期</a:t>
            </a:r>
            <a:r>
              <a:rPr lang="en-US" altLang="zh-CN" dirty="0">
                <a:solidFill>
                  <a:schemeClr val="tx1">
                    <a:lumMod val="75000"/>
                    <a:lumOff val="25000"/>
                  </a:schemeClr>
                </a:solidFill>
              </a:rPr>
              <a:t>`day` </a:t>
            </a:r>
            <a:r>
              <a:rPr lang="zh-CN" altLang="en-US" dirty="0">
                <a:solidFill>
                  <a:schemeClr val="tx1">
                    <a:lumMod val="75000"/>
                    <a:lumOff val="25000"/>
                  </a:schemeClr>
                </a:solidFill>
              </a:rPr>
              <a:t>，收入</a:t>
            </a:r>
            <a:r>
              <a:rPr lang="en-US" altLang="zh-CN" dirty="0">
                <a:solidFill>
                  <a:schemeClr val="tx1">
                    <a:lumMod val="75000"/>
                    <a:lumOff val="25000"/>
                  </a:schemeClr>
                </a:solidFill>
              </a:rPr>
              <a:t>`revenue`</a:t>
            </a:r>
            <a:r>
              <a:rPr lang="zh-CN" altLang="en-US" dirty="0">
                <a:solidFill>
                  <a:schemeClr val="tx1">
                    <a:lumMod val="75000"/>
                    <a:lumOff val="25000"/>
                  </a:schemeClr>
                </a:solidFill>
              </a:rPr>
              <a:t>，并将每个商店的销售数据按当日销售额分为</a:t>
            </a:r>
            <a:r>
              <a:rPr lang="en-US" altLang="zh-CN" dirty="0">
                <a:solidFill>
                  <a:schemeClr val="tx1">
                    <a:lumMod val="75000"/>
                    <a:lumOff val="25000"/>
                  </a:schemeClr>
                </a:solidFill>
              </a:rPr>
              <a:t>4</a:t>
            </a:r>
            <a:r>
              <a:rPr lang="zh-CN" altLang="en-US" dirty="0">
                <a:solidFill>
                  <a:schemeClr val="tx1">
                    <a:lumMod val="75000"/>
                    <a:lumOff val="25000"/>
                  </a:schemeClr>
                </a:solidFill>
              </a:rPr>
              <a:t>组</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9</a:t>
            </a:r>
            <a:r>
              <a:rPr lang="zh-CN" altLang="en-US" dirty="0"/>
              <a:t>、案例演示</a:t>
            </a:r>
          </a:p>
        </p:txBody>
      </p:sp>
      <p:sp>
        <p:nvSpPr>
          <p:cNvPr id="5" name="TextBox 3">
            <a:extLst>
              <a:ext uri="{FF2B5EF4-FFF2-40B4-BE49-F238E27FC236}">
                <a16:creationId xmlns:a16="http://schemas.microsoft.com/office/drawing/2014/main" id="{D9076331-8B4C-4313-8F4B-002FA6BDB4C8}"/>
              </a:ext>
            </a:extLst>
          </p:cNvPr>
          <p:cNvSpPr txBox="1"/>
          <p:nvPr/>
        </p:nvSpPr>
        <p:spPr>
          <a:xfrm>
            <a:off x="851346" y="2484670"/>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NTILE(4) OVER (PARTITION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revenue DESC)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ntile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'2016-08-01' AND '2016-08-10';</a:t>
            </a:r>
          </a:p>
        </p:txBody>
      </p:sp>
      <p:sp>
        <p:nvSpPr>
          <p:cNvPr id="9" name="箭头: 右 8">
            <a:extLst>
              <a:ext uri="{FF2B5EF4-FFF2-40B4-BE49-F238E27FC236}">
                <a16:creationId xmlns:a16="http://schemas.microsoft.com/office/drawing/2014/main" id="{DC88E226-F651-426E-8E85-CFBEAC2E50FC}"/>
              </a:ext>
            </a:extLst>
          </p:cNvPr>
          <p:cNvSpPr/>
          <p:nvPr/>
        </p:nvSpPr>
        <p:spPr>
          <a:xfrm rot="1703784">
            <a:off x="1117212" y="4594691"/>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A49EDCDB-0FBC-4947-9015-F32A7EA7236D}"/>
              </a:ext>
            </a:extLst>
          </p:cNvPr>
          <p:cNvPicPr>
            <a:picLocks noChangeAspect="1"/>
          </p:cNvPicPr>
          <p:nvPr/>
        </p:nvPicPr>
        <p:blipFill>
          <a:blip r:embed="rId3"/>
          <a:stretch>
            <a:fillRect/>
          </a:stretch>
        </p:blipFill>
        <p:spPr>
          <a:xfrm>
            <a:off x="2136753" y="4372427"/>
            <a:ext cx="8335431" cy="2179144"/>
          </a:xfrm>
          <a:prstGeom prst="rect">
            <a:avLst/>
          </a:prstGeom>
        </p:spPr>
      </p:pic>
    </p:spTree>
    <p:extLst>
      <p:ext uri="{BB962C8B-B14F-4D97-AF65-F5344CB8AC3E}">
        <p14:creationId xmlns:p14="http://schemas.microsoft.com/office/powerpoint/2010/main" val="439598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我们可以在 </a:t>
            </a:r>
            <a:r>
              <a:rPr lang="en-US" altLang="zh-CN" dirty="0">
                <a:solidFill>
                  <a:schemeClr val="tx1">
                    <a:lumMod val="75000"/>
                    <a:lumOff val="25000"/>
                  </a:schemeClr>
                </a:solidFill>
              </a:rPr>
              <a:t>CTE </a:t>
            </a:r>
            <a:r>
              <a:rPr lang="zh-CN" altLang="en-US" dirty="0">
                <a:solidFill>
                  <a:schemeClr val="tx1">
                    <a:lumMod val="75000"/>
                    <a:lumOff val="25000"/>
                  </a:schemeClr>
                </a:solidFill>
              </a:rPr>
              <a:t>中使用</a:t>
            </a:r>
            <a:r>
              <a:rPr lang="en-US" altLang="zh-CN" dirty="0">
                <a:solidFill>
                  <a:schemeClr val="tx1">
                    <a:lumMod val="75000"/>
                    <a:lumOff val="25000"/>
                  </a:schemeClr>
                </a:solidFill>
              </a:rPr>
              <a:t>PARTITION BY ORDER BY  </a:t>
            </a:r>
            <a:r>
              <a:rPr lang="zh-CN" altLang="en-US" dirty="0">
                <a:solidFill>
                  <a:schemeClr val="tx1">
                    <a:lumMod val="75000"/>
                    <a:lumOff val="25000"/>
                  </a:schemeClr>
                </a:solidFill>
              </a:rPr>
              <a:t>将数据进一步分组，对每组进一步排序。</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中，我们查询除了每个国家顾客评价最高的商店所在城市</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rgbClr val="C00000"/>
                </a:solidFill>
              </a:rPr>
              <a:t>通过在</a:t>
            </a:r>
            <a:r>
              <a:rPr lang="en-US" altLang="zh-CN" dirty="0">
                <a:solidFill>
                  <a:srgbClr val="C00000"/>
                </a:solidFill>
              </a:rPr>
              <a:t>CTE</a:t>
            </a:r>
            <a:r>
              <a:rPr lang="zh-CN" altLang="en-US" dirty="0">
                <a:solidFill>
                  <a:srgbClr val="C00000"/>
                </a:solidFill>
              </a:rPr>
              <a:t>中使用窗口函数来获取每个国家</a:t>
            </a:r>
            <a:r>
              <a:rPr lang="en-US" altLang="zh-CN" dirty="0">
                <a:solidFill>
                  <a:srgbClr val="C00000"/>
                </a:solidFill>
              </a:rPr>
              <a:t>/</a:t>
            </a:r>
            <a:r>
              <a:rPr lang="zh-CN" altLang="en-US" dirty="0">
                <a:solidFill>
                  <a:srgbClr val="C00000"/>
                </a:solidFill>
              </a:rPr>
              <a:t>地区按评分的商店排名</a:t>
            </a:r>
            <a:endParaRPr lang="en-US" altLang="zh-CN" dirty="0">
              <a:solidFill>
                <a:srgbClr val="C00000"/>
              </a:solidFill>
            </a:endParaRPr>
          </a:p>
          <a:p>
            <a:pPr>
              <a:buFont typeface="Wingdings" panose="05000000000000000000" pitchFamily="2" charset="2"/>
              <a:buChar char="Ø"/>
            </a:pPr>
            <a:r>
              <a:rPr lang="zh-CN" altLang="en-US" dirty="0">
                <a:solidFill>
                  <a:srgbClr val="C00000"/>
                </a:solidFill>
              </a:rPr>
              <a:t>在外部查询中直接查询每个国家分数最高的店铺所在城市</a:t>
            </a:r>
            <a:endParaRPr lang="en-US" altLang="zh-CN" dirty="0">
              <a:solidFill>
                <a:srgbClr val="C00000"/>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10</a:t>
            </a:r>
            <a:r>
              <a:rPr lang="zh-CN" altLang="en-US" dirty="0"/>
              <a:t>、在</a:t>
            </a:r>
            <a:r>
              <a:rPr lang="en-US" altLang="zh-CN" dirty="0"/>
              <a:t>CTE</a:t>
            </a:r>
            <a:r>
              <a:rPr lang="zh-CN" altLang="en-US" dirty="0"/>
              <a:t>中使用</a:t>
            </a:r>
            <a:r>
              <a:rPr lang="en-US" altLang="zh-CN" dirty="0"/>
              <a:t>PARTITION BY ORDER BY</a:t>
            </a:r>
            <a:endParaRPr lang="zh-CN" altLang="en-US" dirty="0"/>
          </a:p>
        </p:txBody>
      </p:sp>
      <p:sp>
        <p:nvSpPr>
          <p:cNvPr id="5" name="TextBox 3">
            <a:extLst>
              <a:ext uri="{FF2B5EF4-FFF2-40B4-BE49-F238E27FC236}">
                <a16:creationId xmlns:a16="http://schemas.microsoft.com/office/drawing/2014/main" id="{D9076331-8B4C-4313-8F4B-002FA6BDB4C8}"/>
              </a:ext>
            </a:extLst>
          </p:cNvPr>
          <p:cNvSpPr txBox="1"/>
          <p:nvPr/>
        </p:nvSpPr>
        <p:spPr>
          <a:xfrm>
            <a:off x="851346" y="2090172"/>
            <a:ext cx="10609133" cy="2677656"/>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OVER(PARTITION BY country ORDER BY rating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store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1;</a:t>
            </a:r>
          </a:p>
        </p:txBody>
      </p:sp>
    </p:spTree>
    <p:extLst>
      <p:ext uri="{BB962C8B-B14F-4D97-AF65-F5344CB8AC3E}">
        <p14:creationId xmlns:p14="http://schemas.microsoft.com/office/powerpoint/2010/main" val="3216328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需求：查询每个商店收入最高的那一天的具体日期，返回商店</a:t>
            </a:r>
            <a:r>
              <a:rPr lang="en-US" altLang="zh-CN" dirty="0">
                <a:solidFill>
                  <a:schemeClr val="tx1">
                    <a:lumMod val="75000"/>
                    <a:lumOff val="25000"/>
                  </a:schemeClr>
                </a:solidFill>
              </a:rPr>
              <a:t>id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 </a:t>
            </a:r>
            <a:r>
              <a:rPr lang="zh-CN" altLang="en-US" dirty="0">
                <a:solidFill>
                  <a:schemeClr val="tx1">
                    <a:lumMod val="75000"/>
                    <a:lumOff val="25000"/>
                  </a:schemeClr>
                </a:solidFill>
              </a:rPr>
              <a:t>收入 </a:t>
            </a:r>
            <a:r>
              <a:rPr lang="en-US" altLang="zh-CN" dirty="0">
                <a:solidFill>
                  <a:schemeClr val="tx1">
                    <a:lumMod val="75000"/>
                    <a:lumOff val="25000"/>
                  </a:schemeClr>
                </a:solidFill>
              </a:rPr>
              <a:t>`revenue` , </a:t>
            </a:r>
            <a:r>
              <a:rPr lang="zh-CN" altLang="en-US" dirty="0">
                <a:solidFill>
                  <a:schemeClr val="tx1">
                    <a:lumMod val="75000"/>
                    <a:lumOff val="25000"/>
                  </a:schemeClr>
                </a:solidFill>
              </a:rPr>
              <a:t>日期 </a:t>
            </a:r>
            <a:r>
              <a:rPr lang="en-US" altLang="zh-CN" dirty="0">
                <a:solidFill>
                  <a:schemeClr val="tx1">
                    <a:lumMod val="75000"/>
                    <a:lumOff val="25000"/>
                  </a:schemeClr>
                </a:solidFill>
              </a:rPr>
              <a:t>`day`</a:t>
            </a:r>
            <a:endParaRPr lang="en-US" altLang="zh-CN" dirty="0">
              <a:solidFill>
                <a:srgbClr val="C00000"/>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11</a:t>
            </a:r>
            <a:r>
              <a:rPr lang="zh-CN" altLang="en-US" dirty="0"/>
              <a:t>、案例演示</a:t>
            </a:r>
          </a:p>
        </p:txBody>
      </p:sp>
      <p:sp>
        <p:nvSpPr>
          <p:cNvPr id="5" name="TextBox 3">
            <a:extLst>
              <a:ext uri="{FF2B5EF4-FFF2-40B4-BE49-F238E27FC236}">
                <a16:creationId xmlns:a16="http://schemas.microsoft.com/office/drawing/2014/main" id="{D9076331-8B4C-4313-8F4B-002FA6BDB4C8}"/>
              </a:ext>
            </a:extLst>
          </p:cNvPr>
          <p:cNvSpPr txBox="1"/>
          <p:nvPr/>
        </p:nvSpPr>
        <p:spPr>
          <a:xfrm>
            <a:off x="851346" y="2216632"/>
            <a:ext cx="10609133" cy="332398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revenue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1;</a:t>
            </a:r>
          </a:p>
        </p:txBody>
      </p:sp>
      <p:pic>
        <p:nvPicPr>
          <p:cNvPr id="9" name="图片 8">
            <a:extLst>
              <a:ext uri="{FF2B5EF4-FFF2-40B4-BE49-F238E27FC236}">
                <a16:creationId xmlns:a16="http://schemas.microsoft.com/office/drawing/2014/main" id="{A192112B-8AFC-4F61-B509-D8A4DE69A599}"/>
              </a:ext>
            </a:extLst>
          </p:cNvPr>
          <p:cNvPicPr>
            <a:picLocks noChangeAspect="1"/>
          </p:cNvPicPr>
          <p:nvPr/>
        </p:nvPicPr>
        <p:blipFill>
          <a:blip r:embed="rId3"/>
          <a:stretch>
            <a:fillRect/>
          </a:stretch>
        </p:blipFill>
        <p:spPr>
          <a:xfrm>
            <a:off x="808155" y="1457270"/>
            <a:ext cx="10749599" cy="5057405"/>
          </a:xfrm>
          <a:prstGeom prst="rect">
            <a:avLst/>
          </a:prstGeom>
        </p:spPr>
      </p:pic>
    </p:spTree>
    <p:extLst>
      <p:ext uri="{BB962C8B-B14F-4D97-AF65-F5344CB8AC3E}">
        <p14:creationId xmlns:p14="http://schemas.microsoft.com/office/powerpoint/2010/main" val="4081089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1</a:t>
            </a:r>
            <a:r>
              <a:rPr lang="zh-CN" altLang="en-US" dirty="0">
                <a:solidFill>
                  <a:schemeClr val="tx1">
                    <a:lumMod val="75000"/>
                    <a:lumOff val="25000"/>
                  </a:schemeClr>
                </a:solidFill>
              </a:rPr>
              <a:t>：分析</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日到</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3</a:t>
            </a:r>
            <a:r>
              <a:rPr lang="zh-CN" altLang="en-US" dirty="0">
                <a:solidFill>
                  <a:schemeClr val="tx1">
                    <a:lumMod val="75000"/>
                    <a:lumOff val="25000"/>
                  </a:schemeClr>
                </a:solidFill>
              </a:rPr>
              <a:t>日的销售情况，对所有店铺每天的交易数量进行排名（不要有并列情况），返回字段：店铺</a:t>
            </a:r>
            <a:r>
              <a:rPr lang="en-US" altLang="zh-CN" dirty="0">
                <a:solidFill>
                  <a:schemeClr val="tx1">
                    <a:lumMod val="75000"/>
                    <a:lumOff val="25000"/>
                  </a:schemeClr>
                </a:solidFill>
              </a:rPr>
              <a:t>id =&gt;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a:t>
            </a:r>
            <a:r>
              <a:rPr lang="zh-CN" altLang="en-US" dirty="0">
                <a:solidFill>
                  <a:schemeClr val="tx1">
                    <a:lumMod val="75000"/>
                    <a:lumOff val="25000"/>
                  </a:schemeClr>
                </a:solidFill>
              </a:rPr>
              <a:t>，日期 </a:t>
            </a:r>
            <a:r>
              <a:rPr lang="en-US" altLang="zh-CN" dirty="0">
                <a:solidFill>
                  <a:schemeClr val="tx1">
                    <a:lumMod val="75000"/>
                    <a:lumOff val="25000"/>
                  </a:schemeClr>
                </a:solidFill>
              </a:rPr>
              <a:t>`day`</a:t>
            </a:r>
            <a:r>
              <a:rPr lang="zh-CN" altLang="en-US" dirty="0">
                <a:solidFill>
                  <a:schemeClr val="tx1">
                    <a:lumMod val="75000"/>
                    <a:lumOff val="25000"/>
                  </a:schemeClr>
                </a:solidFill>
              </a:rPr>
              <a:t>，交易数量</a:t>
            </a:r>
            <a:r>
              <a:rPr lang="en-US" altLang="zh-CN" dirty="0">
                <a:solidFill>
                  <a:schemeClr val="tx1">
                    <a:lumMod val="75000"/>
                    <a:lumOff val="25000"/>
                  </a:schemeClr>
                </a:solidFill>
              </a:rPr>
              <a:t>`transactions`</a:t>
            </a:r>
            <a:r>
              <a:rPr lang="zh-CN" altLang="en-US" dirty="0">
                <a:solidFill>
                  <a:schemeClr val="tx1">
                    <a:lumMod val="75000"/>
                    <a:lumOff val="25000"/>
                  </a:schemeClr>
                </a:solidFill>
              </a:rPr>
              <a:t>，排名</a:t>
            </a:r>
            <a:r>
              <a:rPr lang="en-US" altLang="zh-CN" dirty="0">
                <a:solidFill>
                  <a:schemeClr val="tx1">
                    <a:lumMod val="75000"/>
                    <a:lumOff val="25000"/>
                  </a:schemeClr>
                </a:solidFill>
              </a:rPr>
              <a:t>`</a:t>
            </a:r>
            <a:r>
              <a:rPr lang="en-US" altLang="zh-CN" dirty="0" err="1">
                <a:solidFill>
                  <a:schemeClr val="tx1">
                    <a:lumMod val="75000"/>
                    <a:lumOff val="25000"/>
                  </a:schemeClr>
                </a:solidFill>
              </a:rPr>
              <a:t>place_no</a:t>
            </a:r>
            <a:r>
              <a:rPr lang="en-US" altLang="zh-CN" dirty="0">
                <a:solidFill>
                  <a:schemeClr val="tx1">
                    <a:lumMod val="75000"/>
                    <a:lumOff val="25000"/>
                  </a:schemeClr>
                </a:solidFill>
              </a:rPr>
              <a:t>`</a:t>
            </a:r>
          </a:p>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2</a:t>
            </a:r>
            <a:r>
              <a:rPr lang="zh-CN" altLang="en-US" dirty="0">
                <a:solidFill>
                  <a:schemeClr val="tx1">
                    <a:lumMod val="75000"/>
                    <a:lumOff val="25000"/>
                  </a:schemeClr>
                </a:solidFill>
              </a:rPr>
              <a:t>：查询每天销冠商店的</a:t>
            </a:r>
            <a:r>
              <a:rPr lang="en-US" altLang="zh-CN" dirty="0">
                <a:solidFill>
                  <a:schemeClr val="tx1">
                    <a:lumMod val="75000"/>
                    <a:lumOff val="25000"/>
                  </a:schemeClr>
                </a:solidFill>
              </a:rPr>
              <a:t>id,</a:t>
            </a:r>
            <a:r>
              <a:rPr lang="zh-CN" altLang="en-US" dirty="0">
                <a:solidFill>
                  <a:schemeClr val="tx1">
                    <a:lumMod val="75000"/>
                    <a:lumOff val="25000"/>
                  </a:schemeClr>
                </a:solidFill>
              </a:rPr>
              <a:t>以及销售金额</a:t>
            </a:r>
            <a:r>
              <a:rPr lang="en-US" altLang="zh-CN" dirty="0">
                <a:solidFill>
                  <a:schemeClr val="tx1">
                    <a:lumMod val="75000"/>
                    <a:lumOff val="25000"/>
                  </a:schemeClr>
                </a:solidFill>
              </a:rPr>
              <a:t>- </a:t>
            </a:r>
            <a:r>
              <a:rPr lang="zh-CN" altLang="en-US" dirty="0">
                <a:solidFill>
                  <a:schemeClr val="tx1">
                    <a:lumMod val="75000"/>
                    <a:lumOff val="25000"/>
                  </a:schemeClr>
                </a:solidFill>
              </a:rPr>
              <a:t>结果字段：销冠商店</a:t>
            </a:r>
            <a:r>
              <a:rPr lang="en-US" altLang="zh-CN" dirty="0">
                <a:solidFill>
                  <a:schemeClr val="tx1">
                    <a:lumMod val="75000"/>
                    <a:lumOff val="25000"/>
                  </a:schemeClr>
                </a:solidFill>
              </a:rPr>
              <a:t>`</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 </a:t>
            </a:r>
            <a:r>
              <a:rPr lang="zh-CN" altLang="en-US" dirty="0">
                <a:solidFill>
                  <a:schemeClr val="tx1">
                    <a:lumMod val="75000"/>
                    <a:lumOff val="25000"/>
                  </a:schemeClr>
                </a:solidFill>
              </a:rPr>
              <a:t>日期</a:t>
            </a:r>
            <a:r>
              <a:rPr lang="en-US" altLang="zh-CN" dirty="0">
                <a:solidFill>
                  <a:schemeClr val="tx1">
                    <a:lumMod val="75000"/>
                    <a:lumOff val="25000"/>
                  </a:schemeClr>
                </a:solidFill>
              </a:rPr>
              <a:t>`day`, </a:t>
            </a:r>
            <a:r>
              <a:rPr lang="zh-CN" altLang="en-US" dirty="0">
                <a:solidFill>
                  <a:schemeClr val="tx1">
                    <a:lumMod val="75000"/>
                    <a:lumOff val="25000"/>
                  </a:schemeClr>
                </a:solidFill>
              </a:rPr>
              <a:t>销售金额</a:t>
            </a:r>
            <a:r>
              <a:rPr lang="en-US" altLang="zh-CN" dirty="0">
                <a:solidFill>
                  <a:schemeClr val="tx1">
                    <a:lumMod val="75000"/>
                    <a:lumOff val="25000"/>
                  </a:schemeClr>
                </a:solidFill>
              </a:rPr>
              <a:t>`revenue`</a:t>
            </a:r>
          </a:p>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3</a:t>
            </a:r>
            <a:r>
              <a:rPr lang="zh-CN" altLang="en-US" dirty="0">
                <a:solidFill>
                  <a:schemeClr val="tx1">
                    <a:lumMod val="75000"/>
                    <a:lumOff val="25000"/>
                  </a:schemeClr>
                </a:solidFill>
              </a:rPr>
              <a:t>：分析每个店铺的销售情况，按销售笔数将所有日期划分为</a:t>
            </a:r>
            <a:r>
              <a:rPr lang="en-US" altLang="zh-CN" dirty="0">
                <a:solidFill>
                  <a:schemeClr val="tx1">
                    <a:lumMod val="75000"/>
                    <a:lumOff val="25000"/>
                  </a:schemeClr>
                </a:solidFill>
              </a:rPr>
              <a:t>4</a:t>
            </a:r>
            <a:r>
              <a:rPr lang="zh-CN" altLang="en-US" dirty="0">
                <a:solidFill>
                  <a:schemeClr val="tx1">
                    <a:lumMod val="75000"/>
                    <a:lumOff val="25000"/>
                  </a:schemeClr>
                </a:solidFill>
              </a:rPr>
              <a:t>组，找到每个店铺销售最差的那一组日期</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12</a:t>
            </a:r>
            <a:r>
              <a:rPr lang="zh-CN" altLang="en-US" dirty="0"/>
              <a:t>、课后练习</a:t>
            </a:r>
          </a:p>
        </p:txBody>
      </p:sp>
    </p:spTree>
    <p:extLst>
      <p:ext uri="{BB962C8B-B14F-4D97-AF65-F5344CB8AC3E}">
        <p14:creationId xmlns:p14="http://schemas.microsoft.com/office/powerpoint/2010/main" val="1724168986"/>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我们可以将</a:t>
            </a:r>
            <a:r>
              <a:rPr lang="en-US" altLang="zh-CN" dirty="0">
                <a:solidFill>
                  <a:schemeClr val="tx1">
                    <a:lumMod val="75000"/>
                    <a:lumOff val="25000"/>
                  </a:schemeClr>
                </a:solidFill>
              </a:rPr>
              <a:t>`PARTITION BY ORDER BY` </a:t>
            </a:r>
            <a:r>
              <a:rPr lang="zh-CN" altLang="en-US" dirty="0">
                <a:solidFill>
                  <a:schemeClr val="tx1">
                    <a:lumMod val="75000"/>
                    <a:lumOff val="25000"/>
                  </a:schemeClr>
                </a:solidFill>
              </a:rPr>
              <a:t>与 </a:t>
            </a:r>
            <a:r>
              <a:rPr lang="en-US" altLang="zh-CN" dirty="0">
                <a:solidFill>
                  <a:schemeClr val="tx1">
                    <a:lumMod val="75000"/>
                    <a:lumOff val="25000"/>
                  </a:schemeClr>
                </a:solidFill>
              </a:rPr>
              <a:t>window frames</a:t>
            </a:r>
            <a:r>
              <a:rPr lang="zh-CN" altLang="en-US" dirty="0">
                <a:solidFill>
                  <a:schemeClr val="tx1">
                    <a:lumMod val="75000"/>
                    <a:lumOff val="25000"/>
                  </a:schemeClr>
                </a:solidFill>
              </a:rPr>
              <a:t>组合起来，创建更复杂的窗口</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在上面的例子中，我们按国家分组，每组内按开业日期排序，查询了到当前日期位置，该国家以开业商店的最高得分。</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13</a:t>
            </a:r>
            <a:r>
              <a:rPr lang="zh-CN" altLang="en-US" dirty="0"/>
              <a:t>、</a:t>
            </a:r>
            <a:r>
              <a:rPr lang="en-US" altLang="zh-CN" dirty="0"/>
              <a:t>PARTITION BY ORDER BY </a:t>
            </a:r>
            <a:r>
              <a:rPr lang="zh-CN" altLang="en-US" dirty="0"/>
              <a:t>和 </a:t>
            </a:r>
            <a:r>
              <a:rPr lang="en-US" altLang="zh-CN" dirty="0"/>
              <a:t>window frames</a:t>
            </a:r>
            <a:r>
              <a:rPr lang="zh-CN" altLang="en-US" dirty="0"/>
              <a:t>组合</a:t>
            </a:r>
          </a:p>
        </p:txBody>
      </p:sp>
      <p:sp>
        <p:nvSpPr>
          <p:cNvPr id="5" name="TextBox 3">
            <a:extLst>
              <a:ext uri="{FF2B5EF4-FFF2-40B4-BE49-F238E27FC236}">
                <a16:creationId xmlns:a16="http://schemas.microsoft.com/office/drawing/2014/main" id="{C6D97044-7933-4868-987C-9E65C794093E}"/>
              </a:ext>
            </a:extLst>
          </p:cNvPr>
          <p:cNvSpPr txBox="1"/>
          <p:nvPr/>
        </p:nvSpPr>
        <p:spPr>
          <a:xfrm>
            <a:off x="851346" y="2197893"/>
            <a:ext cx="10609133" cy="2462213"/>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opening_day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MAX(rating)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PARTITION BY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opening_day</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CURRENT ROW)</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Tree>
    <p:extLst>
      <p:ext uri="{BB962C8B-B14F-4D97-AF65-F5344CB8AC3E}">
        <p14:creationId xmlns:p14="http://schemas.microsoft.com/office/powerpoint/2010/main" val="9369024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需求：分析</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日到</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7</a:t>
            </a:r>
            <a:r>
              <a:rPr lang="zh-CN" altLang="en-US" dirty="0">
                <a:solidFill>
                  <a:schemeClr val="tx1">
                    <a:lumMod val="75000"/>
                    <a:lumOff val="25000"/>
                  </a:schemeClr>
                </a:solidFill>
              </a:rPr>
              <a:t>日的销售数据，统计到当前日期为止的单日最高销售收入</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返回字段：商店</a:t>
            </a:r>
            <a:r>
              <a:rPr lang="en-US" altLang="zh-CN" dirty="0" err="1">
                <a:solidFill>
                  <a:schemeClr val="tx1">
                    <a:lumMod val="75000"/>
                    <a:lumOff val="25000"/>
                  </a:schemeClr>
                </a:solidFill>
              </a:rPr>
              <a:t>id`store_id</a:t>
            </a:r>
            <a:r>
              <a:rPr lang="en-US" altLang="zh-CN" dirty="0">
                <a:solidFill>
                  <a:schemeClr val="tx1">
                    <a:lumMod val="75000"/>
                    <a:lumOff val="25000"/>
                  </a:schemeClr>
                </a:solidFill>
              </a:rPr>
              <a:t>`</a:t>
            </a:r>
            <a:r>
              <a:rPr lang="zh-CN" altLang="en-US" dirty="0">
                <a:solidFill>
                  <a:schemeClr val="tx1">
                    <a:lumMod val="75000"/>
                    <a:lumOff val="25000"/>
                  </a:schemeClr>
                </a:solidFill>
              </a:rPr>
              <a:t>，日期 </a:t>
            </a:r>
            <a:r>
              <a:rPr lang="en-US" altLang="zh-CN" dirty="0">
                <a:solidFill>
                  <a:schemeClr val="tx1">
                    <a:lumMod val="75000"/>
                    <a:lumOff val="25000"/>
                  </a:schemeClr>
                </a:solidFill>
              </a:rPr>
              <a:t>`day`</a:t>
            </a:r>
            <a:r>
              <a:rPr lang="zh-CN" altLang="en-US" dirty="0">
                <a:solidFill>
                  <a:schemeClr val="tx1">
                    <a:lumMod val="75000"/>
                    <a:lumOff val="25000"/>
                  </a:schemeClr>
                </a:solidFill>
              </a:rPr>
              <a:t>，销售收入 </a:t>
            </a:r>
            <a:r>
              <a:rPr lang="en-US" altLang="zh-CN" dirty="0">
                <a:solidFill>
                  <a:schemeClr val="tx1">
                    <a:lumMod val="75000"/>
                    <a:lumOff val="25000"/>
                  </a:schemeClr>
                </a:solidFill>
              </a:rPr>
              <a:t>`revenue` </a:t>
            </a:r>
            <a:r>
              <a:rPr lang="zh-CN" altLang="en-US" dirty="0">
                <a:solidFill>
                  <a:schemeClr val="tx1">
                    <a:lumMod val="75000"/>
                    <a:lumOff val="25000"/>
                  </a:schemeClr>
                </a:solidFill>
              </a:rPr>
              <a:t>和 最佳销售收入 </a:t>
            </a:r>
            <a:r>
              <a:rPr lang="en-US" altLang="zh-CN" dirty="0">
                <a:solidFill>
                  <a:schemeClr val="tx1">
                    <a:lumMod val="75000"/>
                    <a:lumOff val="25000"/>
                  </a:schemeClr>
                </a:solidFill>
              </a:rPr>
              <a:t>best revenue</a:t>
            </a: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14</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62263" y="2479277"/>
            <a:ext cx="10609133"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MAX(revenue)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CURRENT ROW)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best_revenue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'2016-08-01' AND '2016-08-07';</a:t>
            </a:r>
          </a:p>
        </p:txBody>
      </p:sp>
      <p:pic>
        <p:nvPicPr>
          <p:cNvPr id="6" name="图片 5">
            <a:extLst>
              <a:ext uri="{FF2B5EF4-FFF2-40B4-BE49-F238E27FC236}">
                <a16:creationId xmlns:a16="http://schemas.microsoft.com/office/drawing/2014/main" id="{7FAD79C1-FAC8-4227-84F4-961E827AB770}"/>
              </a:ext>
            </a:extLst>
          </p:cNvPr>
          <p:cNvPicPr>
            <a:picLocks noChangeAspect="1"/>
          </p:cNvPicPr>
          <p:nvPr/>
        </p:nvPicPr>
        <p:blipFill>
          <a:blip r:embed="rId3"/>
          <a:stretch>
            <a:fillRect/>
          </a:stretch>
        </p:blipFill>
        <p:spPr>
          <a:xfrm>
            <a:off x="2473586" y="4859784"/>
            <a:ext cx="6631502" cy="1798606"/>
          </a:xfrm>
          <a:prstGeom prst="rect">
            <a:avLst/>
          </a:prstGeom>
        </p:spPr>
      </p:pic>
      <p:sp>
        <p:nvSpPr>
          <p:cNvPr id="9" name="箭头: 右 8">
            <a:extLst>
              <a:ext uri="{FF2B5EF4-FFF2-40B4-BE49-F238E27FC236}">
                <a16:creationId xmlns:a16="http://schemas.microsoft.com/office/drawing/2014/main" id="{72DF24FB-79DC-4F65-A343-DC8CD53C40AD}"/>
              </a:ext>
            </a:extLst>
          </p:cNvPr>
          <p:cNvSpPr/>
          <p:nvPr/>
        </p:nvSpPr>
        <p:spPr>
          <a:xfrm rot="1703784">
            <a:off x="1360403" y="4928727"/>
            <a:ext cx="865761" cy="865761"/>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27794602"/>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日至</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10</a:t>
            </a:r>
            <a:r>
              <a:rPr lang="zh-CN" altLang="en-US" dirty="0">
                <a:solidFill>
                  <a:schemeClr val="tx1">
                    <a:lumMod val="75000"/>
                    <a:lumOff val="25000"/>
                  </a:schemeClr>
                </a:solidFill>
              </a:rPr>
              <a:t>日期间，每间商店的五日平均交易笔数（以当前行为基准，从两天前到两天后共五天）</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返回字段：商店</a:t>
            </a:r>
            <a:r>
              <a:rPr lang="en-US" altLang="zh-CN" dirty="0">
                <a:solidFill>
                  <a:schemeClr val="tx1">
                    <a:lumMod val="75000"/>
                    <a:lumOff val="25000"/>
                  </a:schemeClr>
                </a:solidFill>
              </a:rPr>
              <a:t>ID =&gt;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a:t>
            </a:r>
            <a:r>
              <a:rPr lang="zh-CN" altLang="en-US" dirty="0">
                <a:solidFill>
                  <a:schemeClr val="tx1">
                    <a:lumMod val="75000"/>
                    <a:lumOff val="25000"/>
                  </a:schemeClr>
                </a:solidFill>
              </a:rPr>
              <a:t>，日期</a:t>
            </a:r>
            <a:r>
              <a:rPr lang="en-US" altLang="zh-CN" dirty="0">
                <a:solidFill>
                  <a:schemeClr val="tx1">
                    <a:lumMod val="75000"/>
                    <a:lumOff val="25000"/>
                  </a:schemeClr>
                </a:solidFill>
              </a:rPr>
              <a:t>` day`</a:t>
            </a:r>
            <a:r>
              <a:rPr lang="zh-CN" altLang="en-US" dirty="0">
                <a:solidFill>
                  <a:schemeClr val="tx1">
                    <a:lumMod val="75000"/>
                    <a:lumOff val="25000"/>
                  </a:schemeClr>
                </a:solidFill>
              </a:rPr>
              <a:t>，交易笔数</a:t>
            </a:r>
            <a:r>
              <a:rPr lang="en-US" altLang="zh-CN" dirty="0">
                <a:solidFill>
                  <a:schemeClr val="tx1">
                    <a:lumMod val="75000"/>
                    <a:lumOff val="25000"/>
                  </a:schemeClr>
                </a:solidFill>
              </a:rPr>
              <a:t>`transactions`</a:t>
            </a:r>
            <a:r>
              <a:rPr lang="zh-CN" altLang="en-US" dirty="0">
                <a:solidFill>
                  <a:schemeClr val="tx1">
                    <a:lumMod val="75000"/>
                    <a:lumOff val="25000"/>
                  </a:schemeClr>
                </a:solidFill>
              </a:rPr>
              <a:t>，五日平均交易笔数 </a:t>
            </a:r>
            <a:r>
              <a:rPr lang="en-US" altLang="zh-CN" dirty="0">
                <a:solidFill>
                  <a:schemeClr val="tx1">
                    <a:lumMod val="75000"/>
                    <a:lumOff val="25000"/>
                  </a:schemeClr>
                </a:solidFill>
              </a:rPr>
              <a:t>5day_avg</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15</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08156" y="2848928"/>
            <a:ext cx="10609133"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transactions,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AVG(transactions)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2 PRECEDING AND 2 FOLLOWING) as `</a:t>
            </a:r>
            <a:r>
              <a:rPr lang="en-US" altLang="zh-CN" sz="1200" dirty="0">
                <a:solidFill>
                  <a:schemeClr val="tx1">
                    <a:lumMod val="75000"/>
                    <a:lumOff val="25000"/>
                  </a:schemeClr>
                </a:solidFill>
              </a:rPr>
              <a:t>5day_avg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'2016-08-01' AND '2016-08-10';</a:t>
            </a:r>
          </a:p>
        </p:txBody>
      </p:sp>
      <p:pic>
        <p:nvPicPr>
          <p:cNvPr id="7" name="图片 6">
            <a:extLst>
              <a:ext uri="{FF2B5EF4-FFF2-40B4-BE49-F238E27FC236}">
                <a16:creationId xmlns:a16="http://schemas.microsoft.com/office/drawing/2014/main" id="{2AE10B5D-8B9D-40CB-BA21-CECE5AC8A0ED}"/>
              </a:ext>
            </a:extLst>
          </p:cNvPr>
          <p:cNvPicPr>
            <a:picLocks noChangeAspect="1"/>
          </p:cNvPicPr>
          <p:nvPr/>
        </p:nvPicPr>
        <p:blipFill>
          <a:blip r:embed="rId3"/>
          <a:stretch>
            <a:fillRect/>
          </a:stretch>
        </p:blipFill>
        <p:spPr>
          <a:xfrm>
            <a:off x="2167638" y="5402126"/>
            <a:ext cx="7681626" cy="1211685"/>
          </a:xfrm>
          <a:prstGeom prst="rect">
            <a:avLst/>
          </a:prstGeom>
        </p:spPr>
      </p:pic>
      <p:sp>
        <p:nvSpPr>
          <p:cNvPr id="10" name="箭头: 右 9">
            <a:extLst>
              <a:ext uri="{FF2B5EF4-FFF2-40B4-BE49-F238E27FC236}">
                <a16:creationId xmlns:a16="http://schemas.microsoft.com/office/drawing/2014/main" id="{5FC9CF27-B619-44C3-89E7-F604993B2B0D}"/>
              </a:ext>
            </a:extLst>
          </p:cNvPr>
          <p:cNvSpPr/>
          <p:nvPr/>
        </p:nvSpPr>
        <p:spPr>
          <a:xfrm rot="1703784">
            <a:off x="1336521" y="5646946"/>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844124529"/>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需求：分析销售情况，返回如下内容：商店</a:t>
            </a:r>
            <a:r>
              <a:rPr lang="en-US" altLang="zh-CN" dirty="0">
                <a:solidFill>
                  <a:schemeClr val="tx1">
                    <a:lumMod val="75000"/>
                    <a:lumOff val="25000"/>
                  </a:schemeClr>
                </a:solidFill>
              </a:rPr>
              <a:t>ID =&gt;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a:t>
            </a:r>
            <a:r>
              <a:rPr lang="zh-CN" altLang="en-US" dirty="0">
                <a:solidFill>
                  <a:schemeClr val="tx1">
                    <a:lumMod val="75000"/>
                    <a:lumOff val="25000"/>
                  </a:schemeClr>
                </a:solidFill>
              </a:rPr>
              <a:t>，日期</a:t>
            </a:r>
            <a:r>
              <a:rPr lang="en-US" altLang="zh-CN" dirty="0">
                <a:solidFill>
                  <a:schemeClr val="tx1">
                    <a:lumMod val="75000"/>
                    <a:lumOff val="25000"/>
                  </a:schemeClr>
                </a:solidFill>
              </a:rPr>
              <a:t>`date`</a:t>
            </a:r>
            <a:r>
              <a:rPr lang="zh-CN" altLang="en-US" dirty="0">
                <a:solidFill>
                  <a:schemeClr val="tx1">
                    <a:lumMod val="75000"/>
                    <a:lumOff val="25000"/>
                  </a:schemeClr>
                </a:solidFill>
              </a:rPr>
              <a:t>，收入</a:t>
            </a:r>
            <a:r>
              <a:rPr lang="en-US" altLang="zh-CN" dirty="0">
                <a:solidFill>
                  <a:schemeClr val="tx1">
                    <a:lumMod val="75000"/>
                    <a:lumOff val="25000"/>
                  </a:schemeClr>
                </a:solidFill>
              </a:rPr>
              <a:t>`revenue` </a:t>
            </a:r>
            <a:r>
              <a:rPr lang="zh-CN" altLang="en-US" dirty="0">
                <a:solidFill>
                  <a:schemeClr val="tx1">
                    <a:lumMod val="75000"/>
                    <a:lumOff val="25000"/>
                  </a:schemeClr>
                </a:solidFill>
              </a:rPr>
              <a:t>和总部应收的未来现金流量（即该商店的总收入，从表中的当天到最后一天收入求和）</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16</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37340" y="2450089"/>
            <a:ext cx="10609133"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SUM(revenue)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CURRENT ROW AND UNBOUNDED FOLLOWING)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p:txBody>
      </p:sp>
      <p:sp>
        <p:nvSpPr>
          <p:cNvPr id="10" name="箭头: 右 9">
            <a:extLst>
              <a:ext uri="{FF2B5EF4-FFF2-40B4-BE49-F238E27FC236}">
                <a16:creationId xmlns:a16="http://schemas.microsoft.com/office/drawing/2014/main" id="{5FC9CF27-B619-44C3-89E7-F604993B2B0D}"/>
              </a:ext>
            </a:extLst>
          </p:cNvPr>
          <p:cNvSpPr/>
          <p:nvPr/>
        </p:nvSpPr>
        <p:spPr>
          <a:xfrm rot="1703784">
            <a:off x="1353700" y="5301877"/>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A40DFF8-397F-420A-A732-DCB1F997783F}"/>
              </a:ext>
            </a:extLst>
          </p:cNvPr>
          <p:cNvPicPr>
            <a:picLocks noChangeAspect="1"/>
          </p:cNvPicPr>
          <p:nvPr/>
        </p:nvPicPr>
        <p:blipFill>
          <a:blip r:embed="rId3"/>
          <a:stretch>
            <a:fillRect/>
          </a:stretch>
        </p:blipFill>
        <p:spPr>
          <a:xfrm>
            <a:off x="2177364" y="5132928"/>
            <a:ext cx="7674005" cy="1219306"/>
          </a:xfrm>
          <a:prstGeom prst="rect">
            <a:avLst/>
          </a:prstGeom>
        </p:spPr>
      </p:pic>
    </p:spTree>
    <p:extLst>
      <p:ext uri="{BB962C8B-B14F-4D97-AF65-F5344CB8AC3E}">
        <p14:creationId xmlns:p14="http://schemas.microsoft.com/office/powerpoint/2010/main" val="280217548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457271"/>
            <a:ext cx="10749598" cy="5040806"/>
          </a:xfrm>
        </p:spPr>
        <p:txBody>
          <a:bodyPr/>
          <a:lstStyle/>
          <a:p>
            <a:pPr marL="0" indent="0">
              <a:buNone/>
            </a:pPr>
            <a:r>
              <a:rPr lang="zh-CN" altLang="en-US" dirty="0">
                <a:solidFill>
                  <a:schemeClr val="tx1">
                    <a:lumMod val="95000"/>
                    <a:lumOff val="5000"/>
                  </a:schemeClr>
                </a:solidFill>
              </a:rPr>
              <a:t>要用到的数据已经熟悉了，接下来我们使用上面的数据来介绍窗口函数</a:t>
            </a: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问：究竟什么是窗口函数？</a:t>
            </a: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答：窗口函数是对表中</a:t>
            </a:r>
            <a:r>
              <a:rPr lang="zh-CN" altLang="en-US" dirty="0">
                <a:solidFill>
                  <a:srgbClr val="C00000"/>
                </a:solidFill>
              </a:rPr>
              <a:t>一组数据</a:t>
            </a:r>
            <a:r>
              <a:rPr lang="zh-CN" altLang="en-US" dirty="0">
                <a:solidFill>
                  <a:schemeClr val="tx1">
                    <a:lumMod val="95000"/>
                    <a:lumOff val="5000"/>
                  </a:schemeClr>
                </a:solidFill>
              </a:rPr>
              <a:t>进行计算的函数，</a:t>
            </a:r>
            <a:r>
              <a:rPr lang="zh-CN" altLang="en-US" dirty="0">
                <a:solidFill>
                  <a:srgbClr val="C00000"/>
                </a:solidFill>
              </a:rPr>
              <a:t>一组数据</a:t>
            </a:r>
            <a:r>
              <a:rPr lang="zh-CN" altLang="en-US" dirty="0">
                <a:solidFill>
                  <a:schemeClr val="tx1">
                    <a:lumMod val="95000"/>
                    <a:lumOff val="5000"/>
                  </a:schemeClr>
                </a:solidFill>
              </a:rPr>
              <a:t>跟当前行相关</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例如：想计算每三天的销售总金额，就可以使用窗口函数，以当前行为基准，选前一行，后一行，三行一组如下图所示</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之所以称之为窗口函数，是因为好像有一个固定大小的窗框划过数据集，滑动一次取一次，对窗口内的数据进行处理。</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5</a:t>
            </a:r>
            <a:r>
              <a:rPr lang="zh-CN" altLang="en-US" dirty="0"/>
              <a:t>、窗口函数引入</a:t>
            </a:r>
          </a:p>
        </p:txBody>
      </p:sp>
      <p:pic>
        <p:nvPicPr>
          <p:cNvPr id="7" name="图片 6">
            <a:extLst>
              <a:ext uri="{FF2B5EF4-FFF2-40B4-BE49-F238E27FC236}">
                <a16:creationId xmlns:a16="http://schemas.microsoft.com/office/drawing/2014/main" id="{2C666089-BB54-4AEF-BE43-AB139D6AD2B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50113" y="3585859"/>
            <a:ext cx="3779095" cy="2401668"/>
          </a:xfrm>
          <a:prstGeom prst="rect">
            <a:avLst/>
          </a:prstGeom>
        </p:spPr>
      </p:pic>
    </p:spTree>
    <p:extLst>
      <p:ext uri="{BB962C8B-B14F-4D97-AF65-F5344CB8AC3E}">
        <p14:creationId xmlns:p14="http://schemas.microsoft.com/office/powerpoint/2010/main" val="1554008034"/>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接下来我们来看将分析函数与</a:t>
            </a:r>
            <a:r>
              <a:rPr lang="en-US" altLang="zh-CN" dirty="0">
                <a:solidFill>
                  <a:schemeClr val="tx1">
                    <a:lumMod val="75000"/>
                    <a:lumOff val="25000"/>
                  </a:schemeClr>
                </a:solidFill>
              </a:rPr>
              <a:t>PARTITION BY ORDER BY</a:t>
            </a:r>
            <a:r>
              <a:rPr lang="zh-CN" altLang="en-US" dirty="0">
                <a:solidFill>
                  <a:schemeClr val="tx1">
                    <a:lumMod val="75000"/>
                    <a:lumOff val="25000"/>
                  </a:schemeClr>
                </a:solidFill>
              </a:rPr>
              <a:t>组合使用，看下面的例子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上面的查询中，我们将数据按国家分组组内按商店开业日期排序，查询了每个店铺开店的日期，以及同一国家下一个开业的商店所在城市：</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17</a:t>
            </a:r>
            <a:r>
              <a:rPr lang="zh-CN" altLang="en-US" dirty="0"/>
              <a:t>、</a:t>
            </a:r>
            <a:r>
              <a:rPr lang="en-US" altLang="zh-CN" dirty="0"/>
              <a:t>LEAD </a:t>
            </a:r>
            <a:r>
              <a:rPr lang="zh-CN" altLang="en-US" dirty="0"/>
              <a:t>和 </a:t>
            </a:r>
            <a:r>
              <a:rPr lang="en-US" altLang="zh-CN" dirty="0"/>
              <a:t>LAG</a:t>
            </a:r>
            <a:endParaRPr lang="zh-CN" altLang="en-US" dirty="0"/>
          </a:p>
        </p:txBody>
      </p:sp>
      <p:sp>
        <p:nvSpPr>
          <p:cNvPr id="5" name="TextBox 3">
            <a:extLst>
              <a:ext uri="{FF2B5EF4-FFF2-40B4-BE49-F238E27FC236}">
                <a16:creationId xmlns:a16="http://schemas.microsoft.com/office/drawing/2014/main" id="{C6D97044-7933-4868-987C-9E65C794093E}"/>
              </a:ext>
            </a:extLst>
          </p:cNvPr>
          <p:cNvSpPr txBox="1"/>
          <p:nvPr/>
        </p:nvSpPr>
        <p:spPr>
          <a:xfrm>
            <a:off x="851346" y="2116754"/>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opening_day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LEAD(city, 1,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NaN</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OVER(PARTITION BY country 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opening_day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
        <p:nvSpPr>
          <p:cNvPr id="10" name="箭头: 右 9">
            <a:extLst>
              <a:ext uri="{FF2B5EF4-FFF2-40B4-BE49-F238E27FC236}">
                <a16:creationId xmlns:a16="http://schemas.microsoft.com/office/drawing/2014/main" id="{5FC9CF27-B619-44C3-89E7-F604993B2B0D}"/>
              </a:ext>
            </a:extLst>
          </p:cNvPr>
          <p:cNvSpPr/>
          <p:nvPr/>
        </p:nvSpPr>
        <p:spPr>
          <a:xfrm rot="1703784">
            <a:off x="1578453" y="4871821"/>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1D1290CD-A464-4C0A-AA64-66080A8C8E34}"/>
              </a:ext>
            </a:extLst>
          </p:cNvPr>
          <p:cNvPicPr>
            <a:picLocks noChangeAspect="1"/>
          </p:cNvPicPr>
          <p:nvPr/>
        </p:nvPicPr>
        <p:blipFill>
          <a:blip r:embed="rId3"/>
          <a:stretch>
            <a:fillRect/>
          </a:stretch>
        </p:blipFill>
        <p:spPr>
          <a:xfrm>
            <a:off x="2411410" y="4442433"/>
            <a:ext cx="7369179" cy="2011854"/>
          </a:xfrm>
          <a:prstGeom prst="rect">
            <a:avLst/>
          </a:prstGeom>
        </p:spPr>
      </p:pic>
    </p:spTree>
    <p:extLst>
      <p:ext uri="{BB962C8B-B14F-4D97-AF65-F5344CB8AC3E}">
        <p14:creationId xmlns:p14="http://schemas.microsoft.com/office/powerpoint/2010/main" val="3378497000"/>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需求：统计</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5</a:t>
            </a:r>
            <a:r>
              <a:rPr lang="zh-CN" altLang="en-US" dirty="0">
                <a:solidFill>
                  <a:schemeClr val="tx1">
                    <a:lumMod val="75000"/>
                    <a:lumOff val="25000"/>
                  </a:schemeClr>
                </a:solidFill>
              </a:rPr>
              <a:t>日 到 </a:t>
            </a:r>
            <a:r>
              <a:rPr lang="en-US" altLang="zh-CN" dirty="0">
                <a:solidFill>
                  <a:schemeClr val="tx1">
                    <a:lumMod val="75000"/>
                    <a:lumOff val="25000"/>
                  </a:schemeClr>
                </a:solidFill>
              </a:rPr>
              <a:t>2016</a:t>
            </a:r>
            <a:r>
              <a:rPr lang="zh-CN" altLang="en-US" dirty="0">
                <a:solidFill>
                  <a:schemeClr val="tx1">
                    <a:lumMod val="75000"/>
                    <a:lumOff val="25000"/>
                  </a:schemeClr>
                </a:solidFill>
              </a:rPr>
              <a:t>年</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10</a:t>
            </a:r>
            <a:r>
              <a:rPr lang="zh-CN" altLang="en-US" dirty="0">
                <a:solidFill>
                  <a:schemeClr val="tx1">
                    <a:lumMod val="75000"/>
                    <a:lumOff val="25000"/>
                  </a:schemeClr>
                </a:solidFill>
              </a:rPr>
              <a:t>日之间，每天的单店交易笔数，前一天交易笔数，前一天和当天的交易笔数的差值</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返回字段：商店</a:t>
            </a:r>
            <a:r>
              <a:rPr lang="en-US" altLang="zh-CN" dirty="0" err="1">
                <a:solidFill>
                  <a:schemeClr val="tx1">
                    <a:lumMod val="75000"/>
                    <a:lumOff val="25000"/>
                  </a:schemeClr>
                </a:solidFill>
              </a:rPr>
              <a:t>ID`store_id</a:t>
            </a:r>
            <a:r>
              <a:rPr lang="en-US" altLang="zh-CN" dirty="0">
                <a:solidFill>
                  <a:schemeClr val="tx1">
                    <a:lumMod val="75000"/>
                    <a:lumOff val="25000"/>
                  </a:schemeClr>
                </a:solidFill>
              </a:rPr>
              <a:t>`, </a:t>
            </a:r>
            <a:r>
              <a:rPr lang="zh-CN" altLang="en-US" dirty="0">
                <a:solidFill>
                  <a:schemeClr val="tx1">
                    <a:lumMod val="75000"/>
                    <a:lumOff val="25000"/>
                  </a:schemeClr>
                </a:solidFill>
              </a:rPr>
              <a:t>日期</a:t>
            </a:r>
            <a:r>
              <a:rPr lang="en-US" altLang="zh-CN" dirty="0">
                <a:solidFill>
                  <a:schemeClr val="tx1">
                    <a:lumMod val="75000"/>
                    <a:lumOff val="25000"/>
                  </a:schemeClr>
                </a:solidFill>
              </a:rPr>
              <a:t>`day`, </a:t>
            </a:r>
            <a:r>
              <a:rPr lang="zh-CN" altLang="en-US" dirty="0">
                <a:solidFill>
                  <a:schemeClr val="tx1">
                    <a:lumMod val="75000"/>
                    <a:lumOff val="25000"/>
                  </a:schemeClr>
                </a:solidFill>
              </a:rPr>
              <a:t>交易笔数</a:t>
            </a:r>
            <a:r>
              <a:rPr lang="en-US" altLang="zh-CN" dirty="0">
                <a:solidFill>
                  <a:schemeClr val="tx1">
                    <a:lumMod val="75000"/>
                    <a:lumOff val="25000"/>
                  </a:schemeClr>
                </a:solidFill>
              </a:rPr>
              <a:t>`transactions`, </a:t>
            </a:r>
            <a:r>
              <a:rPr lang="zh-CN" altLang="en-US" dirty="0">
                <a:solidFill>
                  <a:schemeClr val="tx1">
                    <a:lumMod val="75000"/>
                    <a:lumOff val="25000"/>
                  </a:schemeClr>
                </a:solidFill>
              </a:rPr>
              <a:t>前一天交易笔数</a:t>
            </a:r>
            <a:r>
              <a:rPr lang="en-US" altLang="zh-CN" dirty="0">
                <a:solidFill>
                  <a:schemeClr val="tx1">
                    <a:lumMod val="75000"/>
                    <a:lumOff val="25000"/>
                  </a:schemeClr>
                </a:solidFill>
              </a:rPr>
              <a:t>`lag`, </a:t>
            </a:r>
            <a:r>
              <a:rPr lang="zh-CN" altLang="en-US" dirty="0">
                <a:solidFill>
                  <a:schemeClr val="tx1">
                    <a:lumMod val="75000"/>
                    <a:lumOff val="25000"/>
                  </a:schemeClr>
                </a:solidFill>
              </a:rPr>
              <a:t>差值</a:t>
            </a:r>
            <a:r>
              <a:rPr lang="en-US" altLang="zh-CN" dirty="0">
                <a:solidFill>
                  <a:schemeClr val="tx1">
                    <a:lumMod val="75000"/>
                    <a:lumOff val="25000"/>
                  </a:schemeClr>
                </a:solidFill>
              </a:rPr>
              <a:t>`diff`</a:t>
            </a: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18</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51346" y="2896405"/>
            <a:ext cx="10609133"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transactions,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LAG(transactions)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 as `lag`,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transactions - LAG(transactions)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 as `diff`</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'2016-08-05' AND '2016-08-10';</a:t>
            </a:r>
          </a:p>
        </p:txBody>
      </p:sp>
      <p:sp>
        <p:nvSpPr>
          <p:cNvPr id="10" name="箭头: 右 9">
            <a:extLst>
              <a:ext uri="{FF2B5EF4-FFF2-40B4-BE49-F238E27FC236}">
                <a16:creationId xmlns:a16="http://schemas.microsoft.com/office/drawing/2014/main" id="{5FC9CF27-B619-44C3-89E7-F604993B2B0D}"/>
              </a:ext>
            </a:extLst>
          </p:cNvPr>
          <p:cNvSpPr/>
          <p:nvPr/>
        </p:nvSpPr>
        <p:spPr>
          <a:xfrm rot="1703784">
            <a:off x="1383900" y="5082523"/>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1561894-9496-41ED-B3FF-2980BD5E3E9E}"/>
              </a:ext>
            </a:extLst>
          </p:cNvPr>
          <p:cNvPicPr>
            <a:picLocks noChangeAspect="1"/>
          </p:cNvPicPr>
          <p:nvPr/>
        </p:nvPicPr>
        <p:blipFill rotWithShape="1">
          <a:blip r:embed="rId3"/>
          <a:srcRect b="18306"/>
          <a:stretch/>
        </p:blipFill>
        <p:spPr>
          <a:xfrm>
            <a:off x="2389658" y="5007604"/>
            <a:ext cx="7392041" cy="1606207"/>
          </a:xfrm>
          <a:prstGeom prst="rect">
            <a:avLst/>
          </a:prstGeom>
        </p:spPr>
      </p:pic>
    </p:spTree>
    <p:extLst>
      <p:ext uri="{BB962C8B-B14F-4D97-AF65-F5344CB8AC3E}">
        <p14:creationId xmlns:p14="http://schemas.microsoft.com/office/powerpoint/2010/main" val="3836641319"/>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看下面的例子：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上面的查询，不但返回了每个商店的评分，还返回了该店铺所在国家评分最高的商店所在城市，这里需要与</a:t>
            </a:r>
            <a:r>
              <a:rPr lang="en-US" altLang="zh-CN" dirty="0">
                <a:solidFill>
                  <a:schemeClr val="tx1">
                    <a:lumMod val="75000"/>
                    <a:lumOff val="25000"/>
                  </a:schemeClr>
                </a:solidFill>
              </a:rPr>
              <a:t>PARTITION BY</a:t>
            </a:r>
            <a:r>
              <a:rPr lang="zh-CN" altLang="en-US" dirty="0">
                <a:solidFill>
                  <a:schemeClr val="tx1">
                    <a:lumMod val="75000"/>
                    <a:lumOff val="25000"/>
                  </a:schemeClr>
                </a:solidFill>
              </a:rPr>
              <a:t>配合，将每个商店按国家进行分组</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19</a:t>
            </a:r>
            <a:r>
              <a:rPr lang="zh-CN" altLang="en-US" dirty="0"/>
              <a:t>、</a:t>
            </a:r>
            <a:r>
              <a:rPr lang="en-US" altLang="zh-CN" dirty="0"/>
              <a:t>FIRST_VALUE()</a:t>
            </a:r>
            <a:endParaRPr lang="zh-CN" altLang="en-US" dirty="0"/>
          </a:p>
        </p:txBody>
      </p:sp>
      <p:sp>
        <p:nvSpPr>
          <p:cNvPr id="5" name="TextBox 3">
            <a:extLst>
              <a:ext uri="{FF2B5EF4-FFF2-40B4-BE49-F238E27FC236}">
                <a16:creationId xmlns:a16="http://schemas.microsoft.com/office/drawing/2014/main" id="{C6D97044-7933-4868-987C-9E65C794093E}"/>
              </a:ext>
            </a:extLst>
          </p:cNvPr>
          <p:cNvSpPr txBox="1"/>
          <p:nvPr/>
        </p:nvSpPr>
        <p:spPr>
          <a:xfrm>
            <a:off x="851346" y="2078052"/>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rating,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FIRST_VALUE(city) OVER(PARTITION BY country ORDER BY rating DESC)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store;</a:t>
            </a:r>
          </a:p>
        </p:txBody>
      </p:sp>
      <p:sp>
        <p:nvSpPr>
          <p:cNvPr id="10" name="箭头: 右 9">
            <a:extLst>
              <a:ext uri="{FF2B5EF4-FFF2-40B4-BE49-F238E27FC236}">
                <a16:creationId xmlns:a16="http://schemas.microsoft.com/office/drawing/2014/main" id="{5FC9CF27-B619-44C3-89E7-F604993B2B0D}"/>
              </a:ext>
            </a:extLst>
          </p:cNvPr>
          <p:cNvSpPr/>
          <p:nvPr/>
        </p:nvSpPr>
        <p:spPr>
          <a:xfrm rot="1703784">
            <a:off x="1461723" y="5050626"/>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9254A507-CB9C-4E84-BBB6-0AFC05524F05}"/>
              </a:ext>
            </a:extLst>
          </p:cNvPr>
          <p:cNvPicPr>
            <a:picLocks noChangeAspect="1"/>
          </p:cNvPicPr>
          <p:nvPr/>
        </p:nvPicPr>
        <p:blipFill>
          <a:blip r:embed="rId3"/>
          <a:stretch>
            <a:fillRect/>
          </a:stretch>
        </p:blipFill>
        <p:spPr>
          <a:xfrm>
            <a:off x="2294680" y="4529230"/>
            <a:ext cx="7369179" cy="1966130"/>
          </a:xfrm>
          <a:prstGeom prst="rect">
            <a:avLst/>
          </a:prstGeom>
        </p:spPr>
      </p:pic>
    </p:spTree>
    <p:extLst>
      <p:ext uri="{BB962C8B-B14F-4D97-AF65-F5344CB8AC3E}">
        <p14:creationId xmlns:p14="http://schemas.microsoft.com/office/powerpoint/2010/main" val="3886987326"/>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 统计</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1</a:t>
            </a:r>
            <a:r>
              <a:rPr lang="zh-CN" altLang="en-US" dirty="0">
                <a:solidFill>
                  <a:schemeClr val="tx1">
                    <a:lumMod val="75000"/>
                    <a:lumOff val="25000"/>
                  </a:schemeClr>
                </a:solidFill>
              </a:rPr>
              <a:t>日到</a:t>
            </a:r>
            <a:r>
              <a:rPr lang="en-US" altLang="zh-CN" dirty="0">
                <a:solidFill>
                  <a:schemeClr val="tx1">
                    <a:lumMod val="75000"/>
                    <a:lumOff val="25000"/>
                  </a:schemeClr>
                </a:solidFill>
              </a:rPr>
              <a:t>8</a:t>
            </a:r>
            <a:r>
              <a:rPr lang="zh-CN" altLang="en-US" dirty="0">
                <a:solidFill>
                  <a:schemeClr val="tx1">
                    <a:lumMod val="75000"/>
                    <a:lumOff val="25000"/>
                  </a:schemeClr>
                </a:solidFill>
              </a:rPr>
              <a:t>月</a:t>
            </a:r>
            <a:r>
              <a:rPr lang="en-US" altLang="zh-CN" dirty="0">
                <a:solidFill>
                  <a:schemeClr val="tx1">
                    <a:lumMod val="75000"/>
                    <a:lumOff val="25000"/>
                  </a:schemeClr>
                </a:solidFill>
              </a:rPr>
              <a:t>3</a:t>
            </a:r>
            <a:r>
              <a:rPr lang="zh-CN" altLang="en-US" dirty="0">
                <a:solidFill>
                  <a:schemeClr val="tx1">
                    <a:lumMod val="75000"/>
                    <a:lumOff val="25000"/>
                  </a:schemeClr>
                </a:solidFill>
              </a:rPr>
              <a:t>日的销售数据找到每个商店在这段时间内销售额最高的一天，返回如下信息</a:t>
            </a:r>
            <a:r>
              <a:rPr lang="en-US" altLang="zh-CN" dirty="0">
                <a:solidFill>
                  <a:schemeClr val="tx1">
                    <a:lumMod val="75000"/>
                    <a:lumOff val="25000"/>
                  </a:schemeClr>
                </a:solidFill>
              </a:rPr>
              <a:t>:</a:t>
            </a:r>
          </a:p>
          <a:p>
            <a:pPr marL="0" indent="0">
              <a:buNone/>
            </a:pPr>
            <a:r>
              <a:rPr lang="zh-CN" altLang="en-US" dirty="0">
                <a:solidFill>
                  <a:schemeClr val="tx1">
                    <a:lumMod val="75000"/>
                    <a:lumOff val="25000"/>
                  </a:schemeClr>
                </a:solidFill>
              </a:rPr>
              <a:t>商店</a:t>
            </a:r>
            <a:r>
              <a:rPr lang="en-US" altLang="zh-CN" dirty="0">
                <a:solidFill>
                  <a:schemeClr val="tx1">
                    <a:lumMod val="75000"/>
                    <a:lumOff val="25000"/>
                  </a:schemeClr>
                </a:solidFill>
              </a:rPr>
              <a:t>ID =&gt; `</a:t>
            </a:r>
            <a:r>
              <a:rPr lang="en-US" altLang="zh-CN" dirty="0" err="1">
                <a:solidFill>
                  <a:schemeClr val="tx1">
                    <a:lumMod val="75000"/>
                    <a:lumOff val="25000"/>
                  </a:schemeClr>
                </a:solidFill>
              </a:rPr>
              <a:t>store_id</a:t>
            </a:r>
            <a:r>
              <a:rPr lang="en-US" altLang="zh-CN" dirty="0">
                <a:solidFill>
                  <a:schemeClr val="tx1">
                    <a:lumMod val="75000"/>
                    <a:lumOff val="25000"/>
                  </a:schemeClr>
                </a:solidFill>
              </a:rPr>
              <a:t>`, </a:t>
            </a:r>
            <a:r>
              <a:rPr lang="zh-CN" altLang="en-US" dirty="0">
                <a:solidFill>
                  <a:schemeClr val="tx1">
                    <a:lumMod val="75000"/>
                    <a:lumOff val="25000"/>
                  </a:schemeClr>
                </a:solidFill>
              </a:rPr>
              <a:t>日期 </a:t>
            </a:r>
            <a:r>
              <a:rPr lang="en-US" altLang="zh-CN" dirty="0">
                <a:solidFill>
                  <a:schemeClr val="tx1">
                    <a:lumMod val="75000"/>
                    <a:lumOff val="25000"/>
                  </a:schemeClr>
                </a:solidFill>
              </a:rPr>
              <a:t>`day`, </a:t>
            </a:r>
            <a:r>
              <a:rPr lang="zh-CN" altLang="en-US" dirty="0">
                <a:solidFill>
                  <a:schemeClr val="tx1">
                    <a:lumMod val="75000"/>
                    <a:lumOff val="25000"/>
                  </a:schemeClr>
                </a:solidFill>
              </a:rPr>
              <a:t>当日销售收入 </a:t>
            </a:r>
            <a:r>
              <a:rPr lang="en-US" altLang="zh-CN" dirty="0">
                <a:solidFill>
                  <a:schemeClr val="tx1">
                    <a:lumMod val="75000"/>
                    <a:lumOff val="25000"/>
                  </a:schemeClr>
                </a:solidFill>
              </a:rPr>
              <a:t>`revenue` , </a:t>
            </a:r>
            <a:r>
              <a:rPr lang="zh-CN" altLang="en-US" dirty="0">
                <a:solidFill>
                  <a:schemeClr val="tx1">
                    <a:lumMod val="75000"/>
                    <a:lumOff val="25000"/>
                  </a:schemeClr>
                </a:solidFill>
              </a:rPr>
              <a:t>销售收入最高一天的日期</a:t>
            </a:r>
            <a:r>
              <a:rPr lang="en-US" altLang="zh-CN" dirty="0">
                <a:solidFill>
                  <a:schemeClr val="tx1">
                    <a:lumMod val="75000"/>
                    <a:lumOff val="25000"/>
                  </a:schemeClr>
                </a:solidFill>
              </a:rPr>
              <a:t>`</a:t>
            </a:r>
            <a:r>
              <a:rPr lang="en-US" altLang="zh-CN" dirty="0" err="1">
                <a:solidFill>
                  <a:schemeClr val="tx1">
                    <a:lumMod val="75000"/>
                    <a:lumOff val="25000"/>
                  </a:schemeClr>
                </a:solidFill>
              </a:rPr>
              <a:t>best_revenue_day</a:t>
            </a:r>
            <a:r>
              <a:rPr lang="en-US" altLang="zh-CN" dirty="0">
                <a:solidFill>
                  <a:schemeClr val="tx1">
                    <a:lumMod val="75000"/>
                    <a:lumOff val="25000"/>
                  </a:schemeClr>
                </a:solidFill>
              </a:rPr>
              <a:t>`</a:t>
            </a: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20</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51346" y="2557358"/>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FIRST_VALUE(day)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revenue DESC)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best_revenue_day</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day BETWEEN '2016-08-01' AND '2016-08-03';</a:t>
            </a:r>
          </a:p>
        </p:txBody>
      </p:sp>
      <p:sp>
        <p:nvSpPr>
          <p:cNvPr id="10" name="箭头: 右 9">
            <a:extLst>
              <a:ext uri="{FF2B5EF4-FFF2-40B4-BE49-F238E27FC236}">
                <a16:creationId xmlns:a16="http://schemas.microsoft.com/office/drawing/2014/main" id="{5FC9CF27-B619-44C3-89E7-F604993B2B0D}"/>
              </a:ext>
            </a:extLst>
          </p:cNvPr>
          <p:cNvSpPr/>
          <p:nvPr/>
        </p:nvSpPr>
        <p:spPr>
          <a:xfrm rot="1703784">
            <a:off x="1429992" y="4871822"/>
            <a:ext cx="668807" cy="85954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0E32B367-B45F-41DC-A271-6FD08046A84C}"/>
              </a:ext>
            </a:extLst>
          </p:cNvPr>
          <p:cNvPicPr>
            <a:picLocks noChangeAspect="1"/>
          </p:cNvPicPr>
          <p:nvPr/>
        </p:nvPicPr>
        <p:blipFill>
          <a:blip r:embed="rId3"/>
          <a:stretch>
            <a:fillRect/>
          </a:stretch>
        </p:blipFill>
        <p:spPr>
          <a:xfrm>
            <a:off x="2294681" y="4478281"/>
            <a:ext cx="7689246" cy="2004234"/>
          </a:xfrm>
          <a:prstGeom prst="rect">
            <a:avLst/>
          </a:prstGeom>
        </p:spPr>
      </p:pic>
    </p:spTree>
    <p:extLst>
      <p:ext uri="{BB962C8B-B14F-4D97-AF65-F5344CB8AC3E}">
        <p14:creationId xmlns:p14="http://schemas.microsoft.com/office/powerpoint/2010/main" val="1688941641"/>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需求：分析销售收入，返回如下字段：</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商店</a:t>
            </a:r>
            <a:r>
              <a:rPr lang="en-US" altLang="zh-CN" dirty="0" err="1">
                <a:solidFill>
                  <a:schemeClr val="tx1">
                    <a:lumMod val="75000"/>
                    <a:lumOff val="25000"/>
                  </a:schemeClr>
                </a:solidFill>
              </a:rPr>
              <a:t>id`store_id</a:t>
            </a:r>
            <a:r>
              <a:rPr lang="en-US" altLang="zh-CN" dirty="0">
                <a:solidFill>
                  <a:schemeClr val="tx1">
                    <a:lumMod val="75000"/>
                    <a:lumOff val="25000"/>
                  </a:schemeClr>
                </a:solidFill>
              </a:rPr>
              <a:t>` </a:t>
            </a:r>
          </a:p>
          <a:p>
            <a:pPr>
              <a:buFont typeface="Wingdings" panose="05000000000000000000" pitchFamily="2" charset="2"/>
              <a:buChar char="Ø"/>
            </a:pPr>
            <a:r>
              <a:rPr lang="zh-CN" altLang="en-US" dirty="0">
                <a:solidFill>
                  <a:schemeClr val="tx1">
                    <a:lumMod val="75000"/>
                    <a:lumOff val="25000"/>
                  </a:schemeClr>
                </a:solidFill>
              </a:rPr>
              <a:t>日期</a:t>
            </a:r>
            <a:r>
              <a:rPr lang="en-US" altLang="zh-CN" dirty="0">
                <a:solidFill>
                  <a:schemeClr val="tx1">
                    <a:lumMod val="75000"/>
                    <a:lumOff val="25000"/>
                  </a:schemeClr>
                </a:solidFill>
              </a:rPr>
              <a:t>`day`</a:t>
            </a:r>
          </a:p>
          <a:p>
            <a:pPr>
              <a:buFont typeface="Wingdings" panose="05000000000000000000" pitchFamily="2" charset="2"/>
              <a:buChar char="Ø"/>
            </a:pPr>
            <a:r>
              <a:rPr lang="zh-CN" altLang="en-US" dirty="0">
                <a:solidFill>
                  <a:schemeClr val="tx1">
                    <a:lumMod val="75000"/>
                    <a:lumOff val="25000"/>
                  </a:schemeClr>
                </a:solidFill>
              </a:rPr>
              <a:t>当日收入 </a:t>
            </a:r>
            <a:r>
              <a:rPr lang="en-US" altLang="zh-CN" dirty="0">
                <a:solidFill>
                  <a:schemeClr val="tx1">
                    <a:lumMod val="75000"/>
                    <a:lumOff val="25000"/>
                  </a:schemeClr>
                </a:solidFill>
              </a:rPr>
              <a:t>`revenue`</a:t>
            </a:r>
          </a:p>
          <a:p>
            <a:pPr>
              <a:buFont typeface="Wingdings" panose="05000000000000000000" pitchFamily="2" charset="2"/>
              <a:buChar char="Ø"/>
            </a:pPr>
            <a:r>
              <a:rPr lang="zh-CN" altLang="en-US" dirty="0">
                <a:solidFill>
                  <a:schemeClr val="tx1">
                    <a:lumMod val="75000"/>
                    <a:lumOff val="25000"/>
                  </a:schemeClr>
                </a:solidFill>
              </a:rPr>
              <a:t>一周前收入 </a:t>
            </a:r>
            <a:r>
              <a:rPr lang="en-US" altLang="zh-CN" dirty="0">
                <a:solidFill>
                  <a:schemeClr val="tx1">
                    <a:lumMod val="75000"/>
                    <a:lumOff val="25000"/>
                  </a:schemeClr>
                </a:solidFill>
              </a:rPr>
              <a:t>`lag`</a:t>
            </a:r>
          </a:p>
          <a:p>
            <a:pPr>
              <a:buFont typeface="Wingdings" panose="05000000000000000000" pitchFamily="2" charset="2"/>
              <a:buChar char="Ø"/>
            </a:pPr>
            <a:r>
              <a:rPr lang="zh-CN" altLang="en-US" dirty="0">
                <a:solidFill>
                  <a:schemeClr val="tx1">
                    <a:lumMod val="75000"/>
                    <a:lumOff val="25000"/>
                  </a:schemeClr>
                </a:solidFill>
              </a:rPr>
              <a:t>当日收入和一周前收入的百分比，保留两位有效数字 </a:t>
            </a:r>
            <a:r>
              <a:rPr lang="en-US" altLang="zh-CN" dirty="0">
                <a:solidFill>
                  <a:schemeClr val="tx1">
                    <a:lumMod val="75000"/>
                    <a:lumOff val="25000"/>
                  </a:schemeClr>
                </a:solidFill>
              </a:rPr>
              <a:t>`round`</a:t>
            </a: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21</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08156" y="4229001"/>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revenue,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LAG(revenue,7)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 as `lag`,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ROUND(revenue / LAG(revenue, 7)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day) * 100, 2) as `round`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p:txBody>
      </p:sp>
      <p:pic>
        <p:nvPicPr>
          <p:cNvPr id="13" name="图片 12">
            <a:extLst>
              <a:ext uri="{FF2B5EF4-FFF2-40B4-BE49-F238E27FC236}">
                <a16:creationId xmlns:a16="http://schemas.microsoft.com/office/drawing/2014/main" id="{FE899285-C5D7-4579-AC55-A17A3D03D555}"/>
              </a:ext>
            </a:extLst>
          </p:cNvPr>
          <p:cNvPicPr>
            <a:picLocks noChangeAspect="1"/>
          </p:cNvPicPr>
          <p:nvPr/>
        </p:nvPicPr>
        <p:blipFill>
          <a:blip r:embed="rId3"/>
          <a:stretch>
            <a:fillRect/>
          </a:stretch>
        </p:blipFill>
        <p:spPr>
          <a:xfrm>
            <a:off x="769244" y="1556406"/>
            <a:ext cx="10685768" cy="5057404"/>
          </a:xfrm>
          <a:prstGeom prst="rect">
            <a:avLst/>
          </a:prstGeom>
        </p:spPr>
      </p:pic>
    </p:spTree>
    <p:extLst>
      <p:ext uri="{BB962C8B-B14F-4D97-AF65-F5344CB8AC3E}">
        <p14:creationId xmlns:p14="http://schemas.microsoft.com/office/powerpoint/2010/main" val="3145122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3"/>
                                        </p:tgtEl>
                                        <p:attrNameLst>
                                          <p:attrName>style.visibility</p:attrName>
                                        </p:attrNameLst>
                                      </p:cBhvr>
                                      <p:to>
                                        <p:strVal val="visible"/>
                                      </p:to>
                                    </p:set>
                                    <p:anim calcmode="lin" valueType="num">
                                      <p:cBhvr additive="base">
                                        <p:cTn id="13" dur="500" fill="hold"/>
                                        <p:tgtEl>
                                          <p:spTgt spid="13"/>
                                        </p:tgtEl>
                                        <p:attrNameLst>
                                          <p:attrName>ppt_x</p:attrName>
                                        </p:attrNameLst>
                                      </p:cBhvr>
                                      <p:tavLst>
                                        <p:tav tm="0">
                                          <p:val>
                                            <p:strVal val="#ppt_x"/>
                                          </p:val>
                                        </p:tav>
                                        <p:tav tm="100000">
                                          <p:val>
                                            <p:strVal val="#ppt_x"/>
                                          </p:val>
                                        </p:tav>
                                      </p:tavLst>
                                    </p:anim>
                                    <p:anim calcmode="lin" valueType="num">
                                      <p:cBhvr additive="base">
                                        <p:cTn id="14"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 分析店铺的客流情况，返回如下字段</a:t>
            </a:r>
            <a:endParaRPr lang="en-US" altLang="zh-CN" dirty="0">
              <a:solidFill>
                <a:schemeClr val="tx1">
                  <a:lumMod val="75000"/>
                  <a:lumOff val="25000"/>
                </a:schemeClr>
              </a:solidFill>
            </a:endParaRPr>
          </a:p>
          <a:p>
            <a:pPr marL="0" indent="0">
              <a:buNone/>
            </a:pPr>
            <a:r>
              <a:rPr lang="en-US" altLang="zh-CN" dirty="0">
                <a:solidFill>
                  <a:srgbClr val="C00000"/>
                </a:solidFill>
              </a:rPr>
              <a:t>- </a:t>
            </a:r>
            <a:r>
              <a:rPr lang="zh-CN" altLang="en-US" dirty="0">
                <a:solidFill>
                  <a:srgbClr val="C00000"/>
                </a:solidFill>
              </a:rPr>
              <a:t>商店</a:t>
            </a:r>
            <a:r>
              <a:rPr lang="en-US" altLang="zh-CN" dirty="0" err="1">
                <a:solidFill>
                  <a:srgbClr val="C00000"/>
                </a:solidFill>
              </a:rPr>
              <a:t>id`store_id</a:t>
            </a:r>
            <a:r>
              <a:rPr lang="en-US" altLang="zh-CN" dirty="0">
                <a:solidFill>
                  <a:srgbClr val="C00000"/>
                </a:solidFill>
              </a:rPr>
              <a:t>` </a:t>
            </a:r>
          </a:p>
          <a:p>
            <a:pPr marL="0" indent="0">
              <a:buNone/>
            </a:pPr>
            <a:r>
              <a:rPr lang="en-US" altLang="zh-CN" dirty="0">
                <a:solidFill>
                  <a:srgbClr val="C00000"/>
                </a:solidFill>
              </a:rPr>
              <a:t>- </a:t>
            </a:r>
            <a:r>
              <a:rPr lang="zh-CN" altLang="en-US" dirty="0">
                <a:solidFill>
                  <a:srgbClr val="C00000"/>
                </a:solidFill>
              </a:rPr>
              <a:t>日期</a:t>
            </a:r>
            <a:r>
              <a:rPr lang="en-US" altLang="zh-CN" dirty="0">
                <a:solidFill>
                  <a:srgbClr val="C00000"/>
                </a:solidFill>
              </a:rPr>
              <a:t>`day`</a:t>
            </a:r>
          </a:p>
          <a:p>
            <a:pPr marL="0" indent="0">
              <a:buNone/>
            </a:pPr>
            <a:r>
              <a:rPr lang="en-US" altLang="zh-CN" dirty="0">
                <a:solidFill>
                  <a:srgbClr val="C00000"/>
                </a:solidFill>
              </a:rPr>
              <a:t>- </a:t>
            </a:r>
            <a:r>
              <a:rPr lang="zh-CN" altLang="en-US" dirty="0">
                <a:solidFill>
                  <a:srgbClr val="C00000"/>
                </a:solidFill>
              </a:rPr>
              <a:t>客流数量  </a:t>
            </a:r>
            <a:r>
              <a:rPr lang="en-US" altLang="zh-CN" dirty="0">
                <a:solidFill>
                  <a:srgbClr val="C00000"/>
                </a:solidFill>
              </a:rPr>
              <a:t>`customers` </a:t>
            </a:r>
          </a:p>
          <a:p>
            <a:pPr marL="0" indent="0">
              <a:buNone/>
            </a:pPr>
            <a:r>
              <a:rPr lang="en-US" altLang="zh-CN" dirty="0">
                <a:solidFill>
                  <a:srgbClr val="C00000"/>
                </a:solidFill>
              </a:rPr>
              <a:t>- </a:t>
            </a:r>
            <a:r>
              <a:rPr lang="zh-CN" altLang="en-US" dirty="0">
                <a:solidFill>
                  <a:srgbClr val="C00000"/>
                </a:solidFill>
              </a:rPr>
              <a:t>每天所有商店客流排名第</a:t>
            </a:r>
            <a:r>
              <a:rPr lang="en-US" altLang="zh-CN" dirty="0">
                <a:solidFill>
                  <a:srgbClr val="C00000"/>
                </a:solidFill>
              </a:rPr>
              <a:t>5</a:t>
            </a:r>
            <a:r>
              <a:rPr lang="zh-CN" altLang="en-US" dirty="0">
                <a:solidFill>
                  <a:srgbClr val="C00000"/>
                </a:solidFill>
              </a:rPr>
              <a:t>的客流数量 </a:t>
            </a:r>
            <a:r>
              <a:rPr lang="en-US" altLang="zh-CN" dirty="0">
                <a:solidFill>
                  <a:srgbClr val="C00000"/>
                </a:solidFill>
              </a:rPr>
              <a:t>`</a:t>
            </a:r>
            <a:r>
              <a:rPr lang="en-US" altLang="zh-CN" dirty="0" err="1">
                <a:solidFill>
                  <a:srgbClr val="C00000"/>
                </a:solidFill>
              </a:rPr>
              <a:t>nth_value</a:t>
            </a:r>
            <a:r>
              <a:rPr lang="en-US" altLang="zh-CN" dirty="0">
                <a:solidFill>
                  <a:srgbClr val="C00000"/>
                </a:solidFill>
              </a:rPr>
              <a:t>`</a:t>
            </a:r>
          </a:p>
        </p:txBody>
      </p:sp>
      <p:sp>
        <p:nvSpPr>
          <p:cNvPr id="3" name="标题 2"/>
          <p:cNvSpPr>
            <a:spLocks noGrp="1"/>
          </p:cNvSpPr>
          <p:nvPr>
            <p:ph type="title"/>
          </p:nvPr>
        </p:nvSpPr>
        <p:spPr/>
        <p:txBody>
          <a:bodyPr/>
          <a:lstStyle/>
          <a:p>
            <a:r>
              <a:rPr lang="zh-CN" altLang="en-US" dirty="0"/>
              <a:t>分析函数 与 </a:t>
            </a:r>
            <a:r>
              <a:rPr lang="en-US" altLang="zh-CN" dirty="0"/>
              <a:t>PARTITION BY ORDER BY</a:t>
            </a:r>
            <a:r>
              <a:rPr lang="zh-CN" altLang="en-US" dirty="0"/>
              <a:t>组合</a:t>
            </a:r>
          </a:p>
        </p:txBody>
      </p:sp>
      <p:sp>
        <p:nvSpPr>
          <p:cNvPr id="4" name="文本占位符 3"/>
          <p:cNvSpPr>
            <a:spLocks noGrp="1"/>
          </p:cNvSpPr>
          <p:nvPr>
            <p:ph type="body" sz="quarter" idx="10"/>
          </p:nvPr>
        </p:nvSpPr>
        <p:spPr/>
        <p:txBody>
          <a:bodyPr/>
          <a:lstStyle/>
          <a:p>
            <a:r>
              <a:rPr lang="en-US" altLang="zh-CN" dirty="0"/>
              <a:t>22</a:t>
            </a:r>
            <a:r>
              <a:rPr lang="zh-CN" altLang="en-US" dirty="0"/>
              <a:t>、案例演示</a:t>
            </a:r>
          </a:p>
        </p:txBody>
      </p:sp>
      <p:sp>
        <p:nvSpPr>
          <p:cNvPr id="5" name="TextBox 3">
            <a:extLst>
              <a:ext uri="{FF2B5EF4-FFF2-40B4-BE49-F238E27FC236}">
                <a16:creationId xmlns:a16="http://schemas.microsoft.com/office/drawing/2014/main" id="{C6D97044-7933-4868-987C-9E65C794093E}"/>
              </a:ext>
            </a:extLst>
          </p:cNvPr>
          <p:cNvSpPr txBox="1"/>
          <p:nvPr/>
        </p:nvSpPr>
        <p:spPr>
          <a:xfrm>
            <a:off x="808156" y="3782460"/>
            <a:ext cx="10609133"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store_id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customers,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NTH_VALUE(customers, 5)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PARTITION BY day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customers DESC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UNBOUNDED FOLLOWING)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nth_value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sales;</a:t>
            </a:r>
          </a:p>
        </p:txBody>
      </p:sp>
      <p:pic>
        <p:nvPicPr>
          <p:cNvPr id="11" name="图片 10">
            <a:extLst>
              <a:ext uri="{FF2B5EF4-FFF2-40B4-BE49-F238E27FC236}">
                <a16:creationId xmlns:a16="http://schemas.microsoft.com/office/drawing/2014/main" id="{21F8E5CC-E300-43D0-B984-D642A25DA04E}"/>
              </a:ext>
            </a:extLst>
          </p:cNvPr>
          <p:cNvPicPr>
            <a:picLocks noChangeAspect="1"/>
          </p:cNvPicPr>
          <p:nvPr/>
        </p:nvPicPr>
        <p:blipFill>
          <a:blip r:embed="rId3"/>
          <a:stretch>
            <a:fillRect/>
          </a:stretch>
        </p:blipFill>
        <p:spPr>
          <a:xfrm>
            <a:off x="774711" y="1501873"/>
            <a:ext cx="10783044" cy="4595869"/>
          </a:xfrm>
          <a:prstGeom prst="rect">
            <a:avLst/>
          </a:prstGeom>
        </p:spPr>
      </p:pic>
    </p:spTree>
    <p:extLst>
      <p:ext uri="{BB962C8B-B14F-4D97-AF65-F5344CB8AC3E}">
        <p14:creationId xmlns:p14="http://schemas.microsoft.com/office/powerpoint/2010/main" val="13669507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gtEl>
                                        <p:attrNameLst>
                                          <p:attrName>style.visibility</p:attrName>
                                        </p:attrNameLst>
                                      </p:cBhvr>
                                      <p:to>
                                        <p:strVal val="visible"/>
                                      </p:to>
                                    </p:set>
                                    <p:anim calcmode="lin" valueType="num">
                                      <p:cBhvr additive="base">
                                        <p:cTn id="13" dur="500" fill="hold"/>
                                        <p:tgtEl>
                                          <p:spTgt spid="11"/>
                                        </p:tgtEl>
                                        <p:attrNameLst>
                                          <p:attrName>ppt_x</p:attrName>
                                        </p:attrNameLst>
                                      </p:cBhvr>
                                      <p:tavLst>
                                        <p:tav tm="0">
                                          <p:val>
                                            <p:strVal val="#ppt_x"/>
                                          </p:val>
                                        </p:tav>
                                        <p:tav tm="100000">
                                          <p:val>
                                            <p:strVal val="#ppt_x"/>
                                          </p:val>
                                        </p:tav>
                                      </p:tavLst>
                                    </p:anim>
                                    <p:anim calcmode="lin" valueType="num">
                                      <p:cBhvr additive="base">
                                        <p:cTn id="14"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维修记录表（</a:t>
            </a:r>
            <a:r>
              <a:rPr lang="en-US" altLang="zh-CN" dirty="0">
                <a:solidFill>
                  <a:schemeClr val="tx1">
                    <a:lumMod val="75000"/>
                    <a:lumOff val="25000"/>
                  </a:schemeClr>
                </a:solidFill>
              </a:rPr>
              <a:t>repairs)- </a:t>
            </a:r>
            <a:r>
              <a:rPr lang="zh-CN" altLang="en-US" dirty="0">
                <a:solidFill>
                  <a:schemeClr val="tx1">
                    <a:lumMod val="75000"/>
                    <a:lumOff val="25000"/>
                  </a:schemeClr>
                </a:solidFill>
              </a:rPr>
              <a:t>我们的维修商店统计了热销手机的维修情况，表中的字段包含  </a:t>
            </a:r>
            <a:endParaRPr lang="en-US" altLang="zh-CN" dirty="0">
              <a:solidFill>
                <a:schemeClr val="tx1">
                  <a:lumMod val="75000"/>
                  <a:lumOff val="25000"/>
                </a:schemeClr>
              </a:solidFill>
            </a:endParaRPr>
          </a:p>
          <a:p>
            <a:pPr marL="0" indent="0">
              <a:buNone/>
            </a:pPr>
            <a:r>
              <a:rPr lang="en-US" altLang="zh-CN" dirty="0">
                <a:solidFill>
                  <a:srgbClr val="C00000"/>
                </a:solidFill>
              </a:rPr>
              <a:t>- </a:t>
            </a:r>
            <a:r>
              <a:rPr lang="zh-CN" altLang="en-US" dirty="0">
                <a:solidFill>
                  <a:srgbClr val="C00000"/>
                </a:solidFill>
              </a:rPr>
              <a:t>电话型号 </a:t>
            </a:r>
            <a:r>
              <a:rPr lang="en-US" altLang="zh-CN" dirty="0">
                <a:solidFill>
                  <a:srgbClr val="C00000"/>
                </a:solidFill>
              </a:rPr>
              <a:t>`phone`  </a:t>
            </a:r>
          </a:p>
          <a:p>
            <a:pPr marL="0" indent="0">
              <a:buNone/>
            </a:pPr>
            <a:r>
              <a:rPr lang="en-US" altLang="zh-CN" dirty="0">
                <a:solidFill>
                  <a:srgbClr val="C00000"/>
                </a:solidFill>
              </a:rPr>
              <a:t>- </a:t>
            </a:r>
            <a:r>
              <a:rPr lang="zh-CN" altLang="en-US" dirty="0">
                <a:solidFill>
                  <a:srgbClr val="C00000"/>
                </a:solidFill>
              </a:rPr>
              <a:t>日期 </a:t>
            </a:r>
            <a:r>
              <a:rPr lang="en-US" altLang="zh-CN" dirty="0">
                <a:solidFill>
                  <a:srgbClr val="C00000"/>
                </a:solidFill>
              </a:rPr>
              <a:t>`day`  </a:t>
            </a:r>
          </a:p>
          <a:p>
            <a:pPr marL="0" indent="0">
              <a:buNone/>
            </a:pPr>
            <a:r>
              <a:rPr lang="en-US" altLang="zh-CN" dirty="0">
                <a:solidFill>
                  <a:srgbClr val="C00000"/>
                </a:solidFill>
              </a:rPr>
              <a:t>- </a:t>
            </a:r>
            <a:r>
              <a:rPr lang="zh-CN" altLang="en-US" dirty="0">
                <a:solidFill>
                  <a:srgbClr val="C00000"/>
                </a:solidFill>
              </a:rPr>
              <a:t>当日免费维修的数量 </a:t>
            </a:r>
            <a:r>
              <a:rPr lang="en-US" altLang="zh-CN" dirty="0">
                <a:solidFill>
                  <a:srgbClr val="C00000"/>
                </a:solidFill>
              </a:rPr>
              <a:t>`</a:t>
            </a:r>
            <a:r>
              <a:rPr lang="en-US" altLang="zh-CN" dirty="0" err="1">
                <a:solidFill>
                  <a:srgbClr val="C00000"/>
                </a:solidFill>
              </a:rPr>
              <a:t>free_repairs</a:t>
            </a:r>
            <a:r>
              <a:rPr lang="en-US" altLang="zh-CN" dirty="0">
                <a:solidFill>
                  <a:srgbClr val="C00000"/>
                </a:solidFill>
              </a:rPr>
              <a:t>`  </a:t>
            </a:r>
          </a:p>
          <a:p>
            <a:pPr marL="0" indent="0">
              <a:buNone/>
            </a:pPr>
            <a:r>
              <a:rPr lang="en-US" altLang="zh-CN" dirty="0">
                <a:solidFill>
                  <a:srgbClr val="C00000"/>
                </a:solidFill>
              </a:rPr>
              <a:t>- </a:t>
            </a:r>
            <a:r>
              <a:rPr lang="zh-CN" altLang="en-US" dirty="0">
                <a:solidFill>
                  <a:srgbClr val="C00000"/>
                </a:solidFill>
              </a:rPr>
              <a:t>当日付费维修的数量 </a:t>
            </a:r>
            <a:r>
              <a:rPr lang="en-US" altLang="zh-CN" dirty="0">
                <a:solidFill>
                  <a:srgbClr val="C00000"/>
                </a:solidFill>
              </a:rPr>
              <a:t>`</a:t>
            </a:r>
            <a:r>
              <a:rPr lang="en-US" altLang="zh-CN" dirty="0" err="1">
                <a:solidFill>
                  <a:srgbClr val="C00000"/>
                </a:solidFill>
              </a:rPr>
              <a:t>paid_repairs</a:t>
            </a:r>
            <a:r>
              <a:rPr lang="en-US" altLang="zh-CN" dirty="0">
                <a:solidFill>
                  <a:srgbClr val="C00000"/>
                </a:solidFill>
              </a:rPr>
              <a:t>`  </a:t>
            </a:r>
          </a:p>
          <a:p>
            <a:pPr marL="0" indent="0">
              <a:buNone/>
            </a:pPr>
            <a:r>
              <a:rPr lang="en-US" altLang="zh-CN" dirty="0">
                <a:solidFill>
                  <a:srgbClr val="C00000"/>
                </a:solidFill>
              </a:rPr>
              <a:t>- </a:t>
            </a:r>
            <a:r>
              <a:rPr lang="zh-CN" altLang="en-US" dirty="0">
                <a:solidFill>
                  <a:srgbClr val="C00000"/>
                </a:solidFill>
              </a:rPr>
              <a:t>当日的维修收入 </a:t>
            </a:r>
            <a:r>
              <a:rPr lang="en-US" altLang="zh-CN" dirty="0">
                <a:solidFill>
                  <a:srgbClr val="C00000"/>
                </a:solidFill>
              </a:rPr>
              <a:t>`revenue`</a:t>
            </a: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23</a:t>
            </a:r>
            <a:r>
              <a:rPr lang="zh-CN" altLang="en-US" dirty="0"/>
              <a:t>、课后练习之数据表</a:t>
            </a:r>
          </a:p>
        </p:txBody>
      </p:sp>
      <p:pic>
        <p:nvPicPr>
          <p:cNvPr id="6" name="图片 5">
            <a:extLst>
              <a:ext uri="{FF2B5EF4-FFF2-40B4-BE49-F238E27FC236}">
                <a16:creationId xmlns:a16="http://schemas.microsoft.com/office/drawing/2014/main" id="{BB3507FF-DA3B-4094-9527-0B24BEDE88FD}"/>
              </a:ext>
            </a:extLst>
          </p:cNvPr>
          <p:cNvPicPr>
            <a:picLocks noChangeAspect="1"/>
          </p:cNvPicPr>
          <p:nvPr/>
        </p:nvPicPr>
        <p:blipFill>
          <a:blip r:embed="rId3"/>
          <a:stretch>
            <a:fillRect/>
          </a:stretch>
        </p:blipFill>
        <p:spPr>
          <a:xfrm>
            <a:off x="4589825" y="2985602"/>
            <a:ext cx="7297834" cy="3366560"/>
          </a:xfrm>
          <a:prstGeom prst="rect">
            <a:avLst/>
          </a:prstGeom>
        </p:spPr>
      </p:pic>
      <p:sp>
        <p:nvSpPr>
          <p:cNvPr id="7" name="箭头: 右 6">
            <a:extLst>
              <a:ext uri="{FF2B5EF4-FFF2-40B4-BE49-F238E27FC236}">
                <a16:creationId xmlns:a16="http://schemas.microsoft.com/office/drawing/2014/main" id="{77F7AEB0-FF75-4318-95B7-EC65AA835E73}"/>
              </a:ext>
            </a:extLst>
          </p:cNvPr>
          <p:cNvSpPr/>
          <p:nvPr/>
        </p:nvSpPr>
        <p:spPr>
          <a:xfrm rot="1991280">
            <a:off x="3188216" y="4484311"/>
            <a:ext cx="1021405" cy="846307"/>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770698322"/>
      </p:ext>
    </p:extLst>
  </p:cSld>
  <p:clrMapOvr>
    <a:masterClrMapping/>
  </p:clrMapOvr>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1</a:t>
            </a:r>
            <a:r>
              <a:rPr lang="zh-CN" altLang="en-US" dirty="0">
                <a:solidFill>
                  <a:schemeClr val="tx1">
                    <a:lumMod val="75000"/>
                    <a:lumOff val="25000"/>
                  </a:schemeClr>
                </a:solidFill>
              </a:rPr>
              <a:t>：统计每一天，免费维修数量排名第二的手机型号，返回日期  </a:t>
            </a:r>
            <a:r>
              <a:rPr lang="en-US" altLang="zh-CN" dirty="0">
                <a:solidFill>
                  <a:schemeClr val="tx1">
                    <a:lumMod val="75000"/>
                    <a:lumOff val="25000"/>
                  </a:schemeClr>
                </a:solidFill>
              </a:rPr>
              <a:t>`day` </a:t>
            </a:r>
            <a:r>
              <a:rPr lang="zh-CN" altLang="en-US" dirty="0">
                <a:solidFill>
                  <a:schemeClr val="tx1">
                    <a:lumMod val="75000"/>
                    <a:lumOff val="25000"/>
                  </a:schemeClr>
                </a:solidFill>
              </a:rPr>
              <a:t>，手机型号</a:t>
            </a:r>
            <a:r>
              <a:rPr lang="en-US" altLang="zh-CN" dirty="0">
                <a:solidFill>
                  <a:schemeClr val="tx1">
                    <a:lumMod val="75000"/>
                    <a:lumOff val="25000"/>
                  </a:schemeClr>
                </a:solidFill>
              </a:rPr>
              <a:t>`phone`</a:t>
            </a:r>
          </a:p>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2</a:t>
            </a:r>
            <a:r>
              <a:rPr lang="zh-CN" altLang="en-US" dirty="0">
                <a:solidFill>
                  <a:schemeClr val="tx1">
                    <a:lumMod val="75000"/>
                    <a:lumOff val="25000"/>
                  </a:schemeClr>
                </a:solidFill>
              </a:rPr>
              <a:t>：对每款机型统计</a:t>
            </a:r>
            <a:endParaRPr lang="en-US" altLang="zh-CN" dirty="0">
              <a:solidFill>
                <a:schemeClr val="tx1">
                  <a:lumMod val="75000"/>
                  <a:lumOff val="25000"/>
                </a:schemeClr>
              </a:solidFill>
            </a:endParaRPr>
          </a:p>
          <a:p>
            <a:pPr marL="0" indent="0">
              <a:buNone/>
            </a:pPr>
            <a:r>
              <a:rPr lang="en-US" altLang="zh-CN" dirty="0">
                <a:solidFill>
                  <a:srgbClr val="C00000"/>
                </a:solidFill>
              </a:rPr>
              <a:t>- </a:t>
            </a:r>
            <a:r>
              <a:rPr lang="zh-CN" altLang="en-US" dirty="0">
                <a:solidFill>
                  <a:srgbClr val="C00000"/>
                </a:solidFill>
              </a:rPr>
              <a:t>手机型号 </a:t>
            </a:r>
            <a:r>
              <a:rPr lang="en-US" altLang="zh-CN" dirty="0">
                <a:solidFill>
                  <a:srgbClr val="C00000"/>
                </a:solidFill>
              </a:rPr>
              <a:t>`phone`</a:t>
            </a:r>
          </a:p>
          <a:p>
            <a:pPr marL="0" indent="0">
              <a:buNone/>
            </a:pPr>
            <a:r>
              <a:rPr lang="en-US" altLang="zh-CN" dirty="0">
                <a:solidFill>
                  <a:srgbClr val="C00000"/>
                </a:solidFill>
              </a:rPr>
              <a:t>- </a:t>
            </a:r>
            <a:r>
              <a:rPr lang="zh-CN" altLang="en-US" dirty="0">
                <a:solidFill>
                  <a:srgbClr val="C00000"/>
                </a:solidFill>
              </a:rPr>
              <a:t>日期 </a:t>
            </a:r>
            <a:r>
              <a:rPr lang="en-US" altLang="zh-CN" dirty="0">
                <a:solidFill>
                  <a:srgbClr val="C00000"/>
                </a:solidFill>
              </a:rPr>
              <a:t>`day`</a:t>
            </a:r>
          </a:p>
          <a:p>
            <a:pPr marL="0" indent="0">
              <a:buNone/>
            </a:pPr>
            <a:r>
              <a:rPr lang="en-US" altLang="zh-CN" dirty="0">
                <a:solidFill>
                  <a:srgbClr val="C00000"/>
                </a:solidFill>
              </a:rPr>
              <a:t>- </a:t>
            </a:r>
            <a:r>
              <a:rPr lang="zh-CN" altLang="en-US" dirty="0">
                <a:solidFill>
                  <a:srgbClr val="C00000"/>
                </a:solidFill>
              </a:rPr>
              <a:t>当日收入</a:t>
            </a:r>
            <a:r>
              <a:rPr lang="en-US" altLang="zh-CN" dirty="0">
                <a:solidFill>
                  <a:srgbClr val="C00000"/>
                </a:solidFill>
              </a:rPr>
              <a:t>`revenue` </a:t>
            </a:r>
          </a:p>
          <a:p>
            <a:pPr marL="0" indent="0">
              <a:buNone/>
            </a:pPr>
            <a:r>
              <a:rPr lang="en-US" altLang="zh-CN" dirty="0">
                <a:solidFill>
                  <a:srgbClr val="C00000"/>
                </a:solidFill>
              </a:rPr>
              <a:t>- </a:t>
            </a:r>
            <a:r>
              <a:rPr lang="zh-CN" altLang="en-US" dirty="0">
                <a:solidFill>
                  <a:srgbClr val="C00000"/>
                </a:solidFill>
              </a:rPr>
              <a:t>第一天收入 </a:t>
            </a:r>
            <a:r>
              <a:rPr lang="en-US" altLang="zh-CN" dirty="0">
                <a:solidFill>
                  <a:srgbClr val="C00000"/>
                </a:solidFill>
              </a:rPr>
              <a:t>`</a:t>
            </a:r>
            <a:r>
              <a:rPr lang="en-US" altLang="zh-CN" dirty="0" err="1">
                <a:solidFill>
                  <a:srgbClr val="C00000"/>
                </a:solidFill>
              </a:rPr>
              <a:t>first_revenue</a:t>
            </a:r>
            <a:r>
              <a:rPr lang="en-US" altLang="zh-CN" dirty="0">
                <a:solidFill>
                  <a:srgbClr val="C00000"/>
                </a:solidFill>
              </a:rPr>
              <a:t>`</a:t>
            </a: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24</a:t>
            </a:r>
            <a:r>
              <a:rPr lang="zh-CN" altLang="en-US" dirty="0"/>
              <a:t>、课后练习</a:t>
            </a:r>
          </a:p>
        </p:txBody>
      </p:sp>
      <p:pic>
        <p:nvPicPr>
          <p:cNvPr id="5" name="图片 4">
            <a:extLst>
              <a:ext uri="{FF2B5EF4-FFF2-40B4-BE49-F238E27FC236}">
                <a16:creationId xmlns:a16="http://schemas.microsoft.com/office/drawing/2014/main" id="{0EB4FC34-C2CB-4F3F-8EC2-504BAECD01CE}"/>
              </a:ext>
            </a:extLst>
          </p:cNvPr>
          <p:cNvPicPr>
            <a:picLocks noChangeAspect="1"/>
          </p:cNvPicPr>
          <p:nvPr/>
        </p:nvPicPr>
        <p:blipFill>
          <a:blip r:embed="rId3"/>
          <a:stretch>
            <a:fillRect/>
          </a:stretch>
        </p:blipFill>
        <p:spPr>
          <a:xfrm>
            <a:off x="1400369" y="4793950"/>
            <a:ext cx="7392041" cy="1615580"/>
          </a:xfrm>
          <a:prstGeom prst="rect">
            <a:avLst/>
          </a:prstGeom>
        </p:spPr>
      </p:pic>
      <p:pic>
        <p:nvPicPr>
          <p:cNvPr id="11" name="图片 10">
            <a:extLst>
              <a:ext uri="{FF2B5EF4-FFF2-40B4-BE49-F238E27FC236}">
                <a16:creationId xmlns:a16="http://schemas.microsoft.com/office/drawing/2014/main" id="{065FF610-32AC-441D-B1E8-598E10E85403}"/>
              </a:ext>
            </a:extLst>
          </p:cNvPr>
          <p:cNvPicPr>
            <a:picLocks noChangeAspect="1"/>
          </p:cNvPicPr>
          <p:nvPr/>
        </p:nvPicPr>
        <p:blipFill>
          <a:blip r:embed="rId4"/>
          <a:stretch>
            <a:fillRect/>
          </a:stretch>
        </p:blipFill>
        <p:spPr>
          <a:xfrm>
            <a:off x="4388721" y="2628830"/>
            <a:ext cx="7384420" cy="1600339"/>
          </a:xfrm>
          <a:prstGeom prst="rect">
            <a:avLst/>
          </a:prstGeom>
        </p:spPr>
      </p:pic>
      <p:sp>
        <p:nvSpPr>
          <p:cNvPr id="12" name="箭头: 右 11">
            <a:extLst>
              <a:ext uri="{FF2B5EF4-FFF2-40B4-BE49-F238E27FC236}">
                <a16:creationId xmlns:a16="http://schemas.microsoft.com/office/drawing/2014/main" id="{A95BFE78-C1F3-4619-8720-248C5ED6F343}"/>
              </a:ext>
            </a:extLst>
          </p:cNvPr>
          <p:cNvSpPr/>
          <p:nvPr/>
        </p:nvSpPr>
        <p:spPr>
          <a:xfrm rot="2346211">
            <a:off x="6955411" y="1994695"/>
            <a:ext cx="517820" cy="62566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3" name="箭头: 右 12">
            <a:extLst>
              <a:ext uri="{FF2B5EF4-FFF2-40B4-BE49-F238E27FC236}">
                <a16:creationId xmlns:a16="http://schemas.microsoft.com/office/drawing/2014/main" id="{7489CC7C-5760-4B50-AC92-657BA5D96ED1}"/>
              </a:ext>
            </a:extLst>
          </p:cNvPr>
          <p:cNvSpPr/>
          <p:nvPr/>
        </p:nvSpPr>
        <p:spPr>
          <a:xfrm rot="2346211">
            <a:off x="2266678" y="4106601"/>
            <a:ext cx="517820" cy="62566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014297197"/>
      </p:ext>
    </p:extLst>
  </p:cSld>
  <p:clrMapOvr>
    <a:masterClrMapping/>
  </p:clrMapOvr>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练习</a:t>
            </a:r>
            <a:r>
              <a:rPr lang="en-US" altLang="zh-CN" dirty="0">
                <a:solidFill>
                  <a:schemeClr val="tx1">
                    <a:lumMod val="75000"/>
                    <a:lumOff val="25000"/>
                  </a:schemeClr>
                </a:solidFill>
              </a:rPr>
              <a:t>3</a:t>
            </a:r>
            <a:r>
              <a:rPr lang="zh-CN" altLang="en-US" dirty="0">
                <a:solidFill>
                  <a:schemeClr val="tx1">
                    <a:lumMod val="75000"/>
                    <a:lumOff val="25000"/>
                  </a:schemeClr>
                </a:solidFill>
              </a:rPr>
              <a:t>： 对每款机型统计</a:t>
            </a:r>
            <a:endParaRPr lang="en-US" altLang="zh-CN" dirty="0">
              <a:solidFill>
                <a:schemeClr val="tx1">
                  <a:lumMod val="75000"/>
                  <a:lumOff val="25000"/>
                </a:schemeClr>
              </a:solidFill>
            </a:endParaRPr>
          </a:p>
          <a:p>
            <a:pPr marL="0" indent="0">
              <a:buNone/>
            </a:pPr>
            <a:r>
              <a:rPr lang="en-US" altLang="zh-CN" dirty="0">
                <a:solidFill>
                  <a:srgbClr val="C00000"/>
                </a:solidFill>
              </a:rPr>
              <a:t>- </a:t>
            </a:r>
            <a:r>
              <a:rPr lang="zh-CN" altLang="en-US" dirty="0">
                <a:solidFill>
                  <a:srgbClr val="C00000"/>
                </a:solidFill>
              </a:rPr>
              <a:t>手机型号 </a:t>
            </a:r>
            <a:r>
              <a:rPr lang="en-US" altLang="zh-CN" dirty="0">
                <a:solidFill>
                  <a:srgbClr val="C00000"/>
                </a:solidFill>
              </a:rPr>
              <a:t>`phone`</a:t>
            </a:r>
          </a:p>
          <a:p>
            <a:pPr marL="0" indent="0">
              <a:buNone/>
            </a:pPr>
            <a:r>
              <a:rPr lang="en-US" altLang="zh-CN" dirty="0">
                <a:solidFill>
                  <a:srgbClr val="C00000"/>
                </a:solidFill>
              </a:rPr>
              <a:t>- </a:t>
            </a:r>
            <a:r>
              <a:rPr lang="zh-CN" altLang="en-US" dirty="0">
                <a:solidFill>
                  <a:srgbClr val="C00000"/>
                </a:solidFill>
              </a:rPr>
              <a:t>日期 </a:t>
            </a:r>
            <a:r>
              <a:rPr lang="en-US" altLang="zh-CN" dirty="0">
                <a:solidFill>
                  <a:srgbClr val="C00000"/>
                </a:solidFill>
              </a:rPr>
              <a:t>`day`</a:t>
            </a:r>
          </a:p>
          <a:p>
            <a:pPr marL="0" indent="0">
              <a:buNone/>
            </a:pPr>
            <a:r>
              <a:rPr lang="en-US" altLang="zh-CN" dirty="0">
                <a:solidFill>
                  <a:srgbClr val="C00000"/>
                </a:solidFill>
              </a:rPr>
              <a:t>- </a:t>
            </a:r>
            <a:r>
              <a:rPr lang="zh-CN" altLang="en-US" dirty="0">
                <a:solidFill>
                  <a:srgbClr val="C00000"/>
                </a:solidFill>
              </a:rPr>
              <a:t>当日付费维修数量</a:t>
            </a:r>
            <a:r>
              <a:rPr lang="en-US" altLang="zh-CN" dirty="0">
                <a:solidFill>
                  <a:srgbClr val="C00000"/>
                </a:solidFill>
              </a:rPr>
              <a:t>`</a:t>
            </a:r>
            <a:r>
              <a:rPr lang="en-US" altLang="zh-CN" dirty="0" err="1">
                <a:solidFill>
                  <a:srgbClr val="C00000"/>
                </a:solidFill>
              </a:rPr>
              <a:t>paid_repairs</a:t>
            </a:r>
            <a:r>
              <a:rPr lang="en-US" altLang="zh-CN" dirty="0">
                <a:solidFill>
                  <a:srgbClr val="C00000"/>
                </a:solidFill>
              </a:rPr>
              <a:t>` </a:t>
            </a:r>
          </a:p>
          <a:p>
            <a:pPr marL="0" indent="0">
              <a:buNone/>
            </a:pPr>
            <a:r>
              <a:rPr lang="en-US" altLang="zh-CN" dirty="0">
                <a:solidFill>
                  <a:srgbClr val="C00000"/>
                </a:solidFill>
              </a:rPr>
              <a:t>- </a:t>
            </a:r>
            <a:r>
              <a:rPr lang="zh-CN" altLang="en-US" dirty="0">
                <a:solidFill>
                  <a:srgbClr val="C00000"/>
                </a:solidFill>
              </a:rPr>
              <a:t>前一天付费维修数量</a:t>
            </a:r>
            <a:r>
              <a:rPr lang="en-US" altLang="zh-CN" dirty="0">
                <a:solidFill>
                  <a:srgbClr val="C00000"/>
                </a:solidFill>
              </a:rPr>
              <a:t>`lag`</a:t>
            </a:r>
          </a:p>
          <a:p>
            <a:pPr marL="0" indent="0">
              <a:buNone/>
            </a:pPr>
            <a:r>
              <a:rPr lang="en-US" altLang="zh-CN" dirty="0">
                <a:solidFill>
                  <a:srgbClr val="C00000"/>
                </a:solidFill>
              </a:rPr>
              <a:t>- </a:t>
            </a:r>
            <a:r>
              <a:rPr lang="zh-CN" altLang="en-US" dirty="0">
                <a:solidFill>
                  <a:srgbClr val="C00000"/>
                </a:solidFill>
              </a:rPr>
              <a:t>当天和前一天付费维修数量差值 </a:t>
            </a:r>
            <a:r>
              <a:rPr lang="en-US" altLang="zh-CN" dirty="0">
                <a:solidFill>
                  <a:srgbClr val="C00000"/>
                </a:solidFill>
              </a:rPr>
              <a:t>`diff`</a:t>
            </a:r>
          </a:p>
        </p:txBody>
      </p:sp>
      <p:sp>
        <p:nvSpPr>
          <p:cNvPr id="3" name="标题 2"/>
          <p:cNvSpPr>
            <a:spLocks noGrp="1"/>
          </p:cNvSpPr>
          <p:nvPr>
            <p:ph type="title"/>
          </p:nvPr>
        </p:nvSpPr>
        <p:spPr/>
        <p:txBody>
          <a:bodyPr/>
          <a:lstStyle/>
          <a:p>
            <a:r>
              <a:rPr lang="en-US" altLang="zh-CN" dirty="0"/>
              <a:t>PARTITION BY </a:t>
            </a:r>
            <a:r>
              <a:rPr lang="zh-CN" altLang="en-US" dirty="0"/>
              <a:t>与 </a:t>
            </a:r>
            <a:r>
              <a:rPr lang="en-US" altLang="zh-CN" dirty="0"/>
              <a:t>ORDER BY</a:t>
            </a:r>
            <a:endParaRPr lang="zh-CN" altLang="en-US" dirty="0"/>
          </a:p>
        </p:txBody>
      </p:sp>
      <p:sp>
        <p:nvSpPr>
          <p:cNvPr id="4" name="文本占位符 3"/>
          <p:cNvSpPr>
            <a:spLocks noGrp="1"/>
          </p:cNvSpPr>
          <p:nvPr>
            <p:ph type="body" sz="quarter" idx="10"/>
          </p:nvPr>
        </p:nvSpPr>
        <p:spPr/>
        <p:txBody>
          <a:bodyPr/>
          <a:lstStyle/>
          <a:p>
            <a:r>
              <a:rPr lang="en-US" altLang="zh-CN" dirty="0"/>
              <a:t>24</a:t>
            </a:r>
            <a:r>
              <a:rPr lang="zh-CN" altLang="en-US" dirty="0"/>
              <a:t>、课后练习</a:t>
            </a:r>
          </a:p>
        </p:txBody>
      </p:sp>
      <p:pic>
        <p:nvPicPr>
          <p:cNvPr id="5" name="图片 4">
            <a:extLst>
              <a:ext uri="{FF2B5EF4-FFF2-40B4-BE49-F238E27FC236}">
                <a16:creationId xmlns:a16="http://schemas.microsoft.com/office/drawing/2014/main" id="{7BD46402-4DFB-4067-B935-046D3F4E79B0}"/>
              </a:ext>
            </a:extLst>
          </p:cNvPr>
          <p:cNvPicPr>
            <a:picLocks noChangeAspect="1"/>
          </p:cNvPicPr>
          <p:nvPr/>
        </p:nvPicPr>
        <p:blipFill>
          <a:blip r:embed="rId3"/>
          <a:stretch>
            <a:fillRect/>
          </a:stretch>
        </p:blipFill>
        <p:spPr>
          <a:xfrm>
            <a:off x="4592513" y="3262437"/>
            <a:ext cx="7384420" cy="3193057"/>
          </a:xfrm>
          <a:prstGeom prst="rect">
            <a:avLst/>
          </a:prstGeom>
        </p:spPr>
      </p:pic>
      <p:sp>
        <p:nvSpPr>
          <p:cNvPr id="6" name="箭头: 右 5">
            <a:extLst>
              <a:ext uri="{FF2B5EF4-FFF2-40B4-BE49-F238E27FC236}">
                <a16:creationId xmlns:a16="http://schemas.microsoft.com/office/drawing/2014/main" id="{5B83AEB8-BE45-4EA3-A034-323AB315273D}"/>
              </a:ext>
            </a:extLst>
          </p:cNvPr>
          <p:cNvSpPr/>
          <p:nvPr/>
        </p:nvSpPr>
        <p:spPr>
          <a:xfrm rot="2435602">
            <a:off x="3353730" y="4323212"/>
            <a:ext cx="1070043" cy="914400"/>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4091855951"/>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t>窗口函数避坑指南</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12</a:t>
            </a:r>
            <a:endParaRPr kumimoji="1" lang="zh-CN" altLang="en-US" dirty="0"/>
          </a:p>
        </p:txBody>
      </p:sp>
    </p:spTree>
    <p:extLst>
      <p:ext uri="{BB962C8B-B14F-4D97-AF65-F5344CB8AC3E}">
        <p14:creationId xmlns:p14="http://schemas.microsoft.com/office/powerpoint/2010/main" val="4202751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2252299"/>
            <a:ext cx="10681505" cy="2986392"/>
          </a:xfrm>
        </p:spPr>
        <p:txBody>
          <a:bodyPr/>
          <a:lstStyle/>
          <a:p>
            <a:pPr>
              <a:buFont typeface="Wingdings" panose="05000000000000000000" pitchFamily="2" charset="2"/>
              <a:buChar char="Ø"/>
            </a:pPr>
            <a:r>
              <a:rPr lang="en-US" altLang="zh-CN" dirty="0">
                <a:solidFill>
                  <a:srgbClr val="C00000"/>
                </a:solidFill>
              </a:rPr>
              <a:t>&lt;</a:t>
            </a:r>
            <a:r>
              <a:rPr lang="en-US" altLang="zh-CN" dirty="0" err="1">
                <a:solidFill>
                  <a:srgbClr val="C00000"/>
                </a:solidFill>
              </a:rPr>
              <a:t>window_function</a:t>
            </a:r>
            <a:r>
              <a:rPr lang="en-US" altLang="zh-CN" dirty="0">
                <a:solidFill>
                  <a:srgbClr val="C00000"/>
                </a:solidFill>
              </a:rPr>
              <a:t>&gt;</a:t>
            </a:r>
            <a:r>
              <a:rPr lang="zh-CN" altLang="en-US" dirty="0">
                <a:solidFill>
                  <a:srgbClr val="C00000"/>
                </a:solidFill>
              </a:rPr>
              <a:t>：</a:t>
            </a:r>
            <a:r>
              <a:rPr lang="en-US" altLang="zh-CN" dirty="0">
                <a:solidFill>
                  <a:srgbClr val="C00000"/>
                </a:solidFill>
              </a:rPr>
              <a:t> </a:t>
            </a:r>
            <a:r>
              <a:rPr lang="zh-CN" altLang="en-US" dirty="0">
                <a:solidFill>
                  <a:schemeClr val="tx1">
                    <a:lumMod val="95000"/>
                    <a:lumOff val="5000"/>
                  </a:schemeClr>
                </a:solidFill>
              </a:rPr>
              <a:t>这里可以是我们之前已经学过的聚合函数，比如（</a:t>
            </a:r>
            <a:r>
              <a:rPr lang="en-US" altLang="zh-CN" dirty="0">
                <a:solidFill>
                  <a:srgbClr val="C00000"/>
                </a:solidFill>
              </a:rPr>
              <a:t>`COUNT()`, `SUM()`, `AVG()` </a:t>
            </a:r>
            <a:r>
              <a:rPr lang="zh-CN" altLang="en-US" dirty="0">
                <a:solidFill>
                  <a:srgbClr val="C00000"/>
                </a:solidFill>
              </a:rPr>
              <a:t>等</a:t>
            </a:r>
            <a:r>
              <a:rPr lang="zh-CN" altLang="en-US" dirty="0">
                <a:solidFill>
                  <a:schemeClr val="tx1">
                    <a:lumMod val="95000"/>
                    <a:lumOff val="5000"/>
                  </a:schemeClr>
                </a:solidFill>
              </a:rPr>
              <a:t>）。也可以是其他函数，比如</a:t>
            </a:r>
            <a:r>
              <a:rPr lang="en-US" altLang="zh-CN" dirty="0">
                <a:solidFill>
                  <a:srgbClr val="C00000"/>
                </a:solidFill>
              </a:rPr>
              <a:t>ranking </a:t>
            </a:r>
            <a:r>
              <a:rPr lang="zh-CN" altLang="en-US" dirty="0">
                <a:solidFill>
                  <a:srgbClr val="C00000"/>
                </a:solidFill>
              </a:rPr>
              <a:t>排序函数</a:t>
            </a:r>
            <a:r>
              <a:rPr lang="zh-CN" altLang="en-US" dirty="0">
                <a:solidFill>
                  <a:schemeClr val="tx1">
                    <a:lumMod val="95000"/>
                    <a:lumOff val="5000"/>
                  </a:schemeClr>
                </a:solidFill>
              </a:rPr>
              <a:t>，</a:t>
            </a:r>
            <a:r>
              <a:rPr lang="zh-CN" altLang="en-US" dirty="0">
                <a:solidFill>
                  <a:srgbClr val="C00000"/>
                </a:solidFill>
              </a:rPr>
              <a:t>分析函数</a:t>
            </a:r>
            <a:r>
              <a:rPr lang="zh-CN" altLang="en-US" dirty="0">
                <a:solidFill>
                  <a:schemeClr val="tx1">
                    <a:lumMod val="95000"/>
                    <a:lumOff val="5000"/>
                  </a:schemeClr>
                </a:solidFill>
              </a:rPr>
              <a:t>等，后面的课程中会介绍。</a:t>
            </a:r>
            <a:endParaRPr lang="en-US" altLang="zh-CN" dirty="0">
              <a:solidFill>
                <a:schemeClr val="tx1">
                  <a:lumMod val="95000"/>
                  <a:lumOff val="5000"/>
                </a:schemeClr>
              </a:solidFill>
            </a:endParaRPr>
          </a:p>
          <a:p>
            <a:pPr>
              <a:buFont typeface="Wingdings" panose="05000000000000000000" pitchFamily="2" charset="2"/>
              <a:buChar char="Ø"/>
            </a:pPr>
            <a:endParaRPr lang="en-US" altLang="zh-CN" dirty="0">
              <a:solidFill>
                <a:schemeClr val="tx1">
                  <a:lumMod val="95000"/>
                  <a:lumOff val="5000"/>
                </a:schemeClr>
              </a:solidFill>
            </a:endParaRPr>
          </a:p>
          <a:p>
            <a:pPr>
              <a:buFont typeface="Wingdings" panose="05000000000000000000" pitchFamily="2" charset="2"/>
              <a:buChar char="Ø"/>
            </a:pPr>
            <a:r>
              <a:rPr lang="en-US" altLang="zh-CN" dirty="0">
                <a:solidFill>
                  <a:srgbClr val="C00000"/>
                </a:solidFill>
              </a:rPr>
              <a:t>OVER(...)</a:t>
            </a:r>
            <a:r>
              <a:rPr lang="zh-CN" altLang="en-US" dirty="0">
                <a:solidFill>
                  <a:srgbClr val="C00000"/>
                </a:solidFill>
              </a:rPr>
              <a:t>：</a:t>
            </a:r>
            <a:r>
              <a:rPr lang="zh-CN" altLang="en-US" dirty="0">
                <a:solidFill>
                  <a:schemeClr val="tx1">
                    <a:lumMod val="95000"/>
                    <a:lumOff val="5000"/>
                  </a:schemeClr>
                </a:solidFill>
              </a:rPr>
              <a:t>窗口函数的窗框通过</a:t>
            </a:r>
            <a:r>
              <a:rPr lang="en-US" altLang="zh-CN" dirty="0">
                <a:solidFill>
                  <a:schemeClr val="tx1">
                    <a:lumMod val="75000"/>
                    <a:lumOff val="25000"/>
                  </a:schemeClr>
                </a:solidFill>
              </a:rPr>
              <a:t>`OVER(...)` </a:t>
            </a:r>
            <a:r>
              <a:rPr lang="zh-CN" altLang="en-US" dirty="0">
                <a:solidFill>
                  <a:schemeClr val="tx1">
                    <a:lumMod val="95000"/>
                    <a:lumOff val="5000"/>
                  </a:schemeClr>
                </a:solidFill>
              </a:rPr>
              <a:t>子句定义，窗口函数中很重要的部分就是</a:t>
            </a:r>
            <a:r>
              <a:rPr lang="zh-CN" altLang="en-US" dirty="0">
                <a:solidFill>
                  <a:srgbClr val="C00000"/>
                </a:solidFill>
              </a:rPr>
              <a:t>通过</a:t>
            </a:r>
            <a:r>
              <a:rPr lang="en-US" altLang="zh-CN" dirty="0">
                <a:solidFill>
                  <a:srgbClr val="C00000"/>
                </a:solidFill>
              </a:rPr>
              <a:t>`OVER(...)`  </a:t>
            </a:r>
            <a:r>
              <a:rPr lang="zh-CN" altLang="en-US" dirty="0">
                <a:solidFill>
                  <a:srgbClr val="C00000"/>
                </a:solidFill>
              </a:rPr>
              <a:t>定义窗框 </a:t>
            </a:r>
            <a:r>
              <a:rPr lang="en-US" altLang="zh-CN" dirty="0">
                <a:solidFill>
                  <a:srgbClr val="C00000"/>
                </a:solidFill>
              </a:rPr>
              <a:t>(</a:t>
            </a:r>
            <a:r>
              <a:rPr lang="zh-CN" altLang="en-US" dirty="0">
                <a:solidFill>
                  <a:srgbClr val="C00000"/>
                </a:solidFill>
              </a:rPr>
              <a:t>开窗方式和大小</a:t>
            </a:r>
            <a:r>
              <a:rPr lang="en-US" altLang="zh-CN" dirty="0">
                <a:solidFill>
                  <a:srgbClr val="C00000"/>
                </a:solidFill>
              </a:rPr>
              <a:t>)</a:t>
            </a:r>
            <a:endParaRPr lang="zh-CN" altLang="en-US" dirty="0">
              <a:solidFill>
                <a:srgbClr val="C00000"/>
              </a:solidFill>
            </a:endParaRP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窗口函数的基本语法</a:t>
            </a:r>
            <a:endParaRPr lang="zh-CN" altLang="en-US" dirty="0"/>
          </a:p>
        </p:txBody>
      </p:sp>
      <p:sp>
        <p:nvSpPr>
          <p:cNvPr id="4" name="文本占位符 3"/>
          <p:cNvSpPr>
            <a:spLocks noGrp="1"/>
          </p:cNvSpPr>
          <p:nvPr>
            <p:ph type="body" sz="quarter" idx="10"/>
          </p:nvPr>
        </p:nvSpPr>
        <p:spPr/>
        <p:txBody>
          <a:bodyPr/>
          <a:lstStyle/>
          <a:p>
            <a:r>
              <a:rPr lang="en-US" altLang="zh-CN" dirty="0"/>
              <a:t>6</a:t>
            </a:r>
            <a:r>
              <a:rPr lang="zh-CN" altLang="en-US" dirty="0"/>
              <a:t>、窗口函数的基本语法</a:t>
            </a:r>
          </a:p>
        </p:txBody>
      </p:sp>
      <p:sp>
        <p:nvSpPr>
          <p:cNvPr id="8" name="TextBox 3">
            <a:extLst>
              <a:ext uri="{FF2B5EF4-FFF2-40B4-BE49-F238E27FC236}">
                <a16:creationId xmlns:a16="http://schemas.microsoft.com/office/drawing/2014/main" id="{B894FC53-16C1-49DC-9D34-AFC143290636}"/>
              </a:ext>
            </a:extLst>
          </p:cNvPr>
          <p:cNvSpPr txBox="1"/>
          <p:nvPr/>
        </p:nvSpPr>
        <p:spPr>
          <a:xfrm>
            <a:off x="778974" y="1670119"/>
            <a:ext cx="10302240" cy="369332"/>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window_function</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&gt; OVER (...)</a:t>
            </a:r>
          </a:p>
        </p:txBody>
      </p:sp>
    </p:spTree>
    <p:extLst>
      <p:ext uri="{BB962C8B-B14F-4D97-AF65-F5344CB8AC3E}">
        <p14:creationId xmlns:p14="http://schemas.microsoft.com/office/powerpoint/2010/main" val="933559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en-US" altLang="zh-CN" dirty="0">
                <a:solidFill>
                  <a:srgbClr val="C00000"/>
                </a:solidFill>
              </a:rPr>
              <a:t>auction</a:t>
            </a:r>
            <a:r>
              <a:rPr lang="zh-CN" altLang="en-US" dirty="0">
                <a:solidFill>
                  <a:srgbClr val="C00000"/>
                </a:solidFill>
              </a:rPr>
              <a:t>表：该表存储了某在线拍卖网站的部分历史网拍信息。 包含以下几列：</a:t>
            </a: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窗口函数避坑指南</a:t>
            </a:r>
          </a:p>
        </p:txBody>
      </p:sp>
      <p:sp>
        <p:nvSpPr>
          <p:cNvPr id="4" name="文本占位符 3"/>
          <p:cNvSpPr>
            <a:spLocks noGrp="1"/>
          </p:cNvSpPr>
          <p:nvPr>
            <p:ph type="body" sz="quarter" idx="10"/>
          </p:nvPr>
        </p:nvSpPr>
        <p:spPr/>
        <p:txBody>
          <a:bodyPr/>
          <a:lstStyle/>
          <a:p>
            <a:r>
              <a:rPr lang="zh-CN" altLang="en-US" dirty="0"/>
              <a:t>数据集概述</a:t>
            </a:r>
          </a:p>
        </p:txBody>
      </p:sp>
      <p:pic>
        <p:nvPicPr>
          <p:cNvPr id="7" name="图片 6">
            <a:extLst>
              <a:ext uri="{FF2B5EF4-FFF2-40B4-BE49-F238E27FC236}">
                <a16:creationId xmlns:a16="http://schemas.microsoft.com/office/drawing/2014/main" id="{A7068A8A-A185-4DA7-841D-D978E859E1B3}"/>
              </a:ext>
            </a:extLst>
          </p:cNvPr>
          <p:cNvPicPr>
            <a:picLocks noChangeAspect="1"/>
          </p:cNvPicPr>
          <p:nvPr/>
        </p:nvPicPr>
        <p:blipFill>
          <a:blip r:embed="rId3"/>
          <a:stretch>
            <a:fillRect/>
          </a:stretch>
        </p:blipFill>
        <p:spPr>
          <a:xfrm>
            <a:off x="399556" y="2290485"/>
            <a:ext cx="11392887" cy="3627434"/>
          </a:xfrm>
          <a:prstGeom prst="rect">
            <a:avLst/>
          </a:prstGeom>
        </p:spPr>
      </p:pic>
    </p:spTree>
    <p:extLst>
      <p:ext uri="{BB962C8B-B14F-4D97-AF65-F5344CB8AC3E}">
        <p14:creationId xmlns:p14="http://schemas.microsoft.com/office/powerpoint/2010/main" val="3367159906"/>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a:xfrm>
            <a:off x="5232400" y="2766219"/>
            <a:ext cx="6654800" cy="502276"/>
          </a:xfrm>
        </p:spPr>
        <p:txBody>
          <a:bodyPr/>
          <a:lstStyle/>
          <a:p>
            <a:r>
              <a:rPr lang="zh-CN" altLang="en-US" dirty="0"/>
              <a:t>不能在</a:t>
            </a:r>
            <a:r>
              <a:rPr lang="en-US" altLang="zh-CN" dirty="0"/>
              <a:t>WHERE</a:t>
            </a:r>
            <a:r>
              <a:rPr lang="zh-CN" altLang="en-US" dirty="0"/>
              <a:t>子句中使用窗口函数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13</a:t>
            </a:r>
            <a:endParaRPr kumimoji="1" lang="zh-CN" altLang="en-US" dirty="0"/>
          </a:p>
        </p:txBody>
      </p:sp>
    </p:spTree>
    <p:extLst>
      <p:ext uri="{BB962C8B-B14F-4D97-AF65-F5344CB8AC3E}">
        <p14:creationId xmlns:p14="http://schemas.microsoft.com/office/powerpoint/2010/main" val="3378831885"/>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我们在第一小节介绍过，</a:t>
            </a:r>
            <a:r>
              <a:rPr lang="en-US" altLang="zh-CN" dirty="0">
                <a:solidFill>
                  <a:schemeClr val="tx1">
                    <a:lumMod val="75000"/>
                    <a:lumOff val="25000"/>
                  </a:schemeClr>
                </a:solidFill>
              </a:rPr>
              <a:t>Where </a:t>
            </a:r>
            <a:r>
              <a:rPr lang="zh-CN" altLang="en-US" dirty="0">
                <a:solidFill>
                  <a:schemeClr val="tx1">
                    <a:lumMod val="75000"/>
                    <a:lumOff val="25000"/>
                  </a:schemeClr>
                </a:solidFill>
              </a:rPr>
              <a:t>条件中不能使用窗口函数，原因是</a:t>
            </a:r>
            <a:r>
              <a:rPr lang="en-US" altLang="zh-CN" dirty="0">
                <a:solidFill>
                  <a:schemeClr val="tx1">
                    <a:lumMod val="75000"/>
                    <a:lumOff val="25000"/>
                  </a:schemeClr>
                </a:solidFill>
              </a:rPr>
              <a:t>SQL</a:t>
            </a:r>
            <a:r>
              <a:rPr lang="zh-CN" altLang="en-US" dirty="0">
                <a:solidFill>
                  <a:schemeClr val="tx1">
                    <a:lumMod val="75000"/>
                    <a:lumOff val="25000"/>
                  </a:schemeClr>
                </a:solidFill>
              </a:rPr>
              <a:t>的执行顺序决定了窗口函数实在</a:t>
            </a:r>
            <a:r>
              <a:rPr lang="en-US" altLang="zh-CN" dirty="0">
                <a:solidFill>
                  <a:schemeClr val="tx1">
                    <a:lumMod val="75000"/>
                    <a:lumOff val="25000"/>
                  </a:schemeClr>
                </a:solidFill>
              </a:rPr>
              <a:t>Where</a:t>
            </a:r>
            <a:r>
              <a:rPr lang="zh-CN" altLang="en-US" dirty="0">
                <a:solidFill>
                  <a:schemeClr val="tx1">
                    <a:lumMod val="75000"/>
                    <a:lumOff val="25000"/>
                  </a:schemeClr>
                </a:solidFill>
              </a:rPr>
              <a:t>子句之后执行的，具体执行顺序如下：</a:t>
            </a:r>
            <a:endParaRPr lang="en-US" altLang="zh-CN" dirty="0">
              <a:solidFill>
                <a:schemeClr val="tx1">
                  <a:lumMod val="75000"/>
                  <a:lumOff val="25000"/>
                </a:schemeClr>
              </a:solidFill>
            </a:endParaRPr>
          </a:p>
          <a:p>
            <a:pPr lvl="1">
              <a:buFont typeface="Wingdings" panose="05000000000000000000" pitchFamily="2" charset="2"/>
              <a:buChar char="Ø"/>
            </a:pPr>
            <a:r>
              <a:rPr lang="en-US" altLang="zh-CN" dirty="0">
                <a:solidFill>
                  <a:schemeClr val="tx1">
                    <a:lumMod val="75000"/>
                    <a:lumOff val="25000"/>
                  </a:schemeClr>
                </a:solidFill>
              </a:rPr>
              <a:t>FROM</a:t>
            </a:r>
          </a:p>
          <a:p>
            <a:pPr lvl="1">
              <a:buFont typeface="Wingdings" panose="05000000000000000000" pitchFamily="2" charset="2"/>
              <a:buChar char="Ø"/>
            </a:pPr>
            <a:r>
              <a:rPr lang="en-US" altLang="zh-CN" dirty="0">
                <a:solidFill>
                  <a:schemeClr val="tx1">
                    <a:lumMod val="75000"/>
                    <a:lumOff val="25000"/>
                  </a:schemeClr>
                </a:solidFill>
              </a:rPr>
              <a:t>WHERE</a:t>
            </a:r>
          </a:p>
          <a:p>
            <a:pPr lvl="1">
              <a:buFont typeface="Wingdings" panose="05000000000000000000" pitchFamily="2" charset="2"/>
              <a:buChar char="Ø"/>
            </a:pPr>
            <a:r>
              <a:rPr lang="en-US" altLang="zh-CN" dirty="0">
                <a:solidFill>
                  <a:schemeClr val="tx1">
                    <a:lumMod val="75000"/>
                    <a:lumOff val="25000"/>
                  </a:schemeClr>
                </a:solidFill>
              </a:rPr>
              <a:t>GROUP BY</a:t>
            </a:r>
          </a:p>
          <a:p>
            <a:pPr lvl="1">
              <a:buFont typeface="Wingdings" panose="05000000000000000000" pitchFamily="2" charset="2"/>
              <a:buChar char="Ø"/>
            </a:pPr>
            <a:r>
              <a:rPr lang="zh-CN" altLang="en-US" dirty="0">
                <a:solidFill>
                  <a:schemeClr val="tx1">
                    <a:lumMod val="75000"/>
                    <a:lumOff val="25000"/>
                  </a:schemeClr>
                </a:solidFill>
              </a:rPr>
              <a:t>聚合函数</a:t>
            </a:r>
            <a:endParaRPr lang="en-US" altLang="zh-CN" dirty="0">
              <a:solidFill>
                <a:schemeClr val="tx1">
                  <a:lumMod val="75000"/>
                  <a:lumOff val="25000"/>
                </a:schemeClr>
              </a:solidFill>
            </a:endParaRPr>
          </a:p>
          <a:p>
            <a:pPr lvl="1">
              <a:buFont typeface="Wingdings" panose="05000000000000000000" pitchFamily="2" charset="2"/>
              <a:buChar char="Ø"/>
            </a:pPr>
            <a:r>
              <a:rPr lang="en-US" altLang="zh-CN" dirty="0">
                <a:solidFill>
                  <a:schemeClr val="tx1">
                    <a:lumMod val="75000"/>
                    <a:lumOff val="25000"/>
                  </a:schemeClr>
                </a:solidFill>
              </a:rPr>
              <a:t>HAVING </a:t>
            </a:r>
          </a:p>
          <a:p>
            <a:pPr lvl="1">
              <a:buFont typeface="Wingdings" panose="05000000000000000000" pitchFamily="2" charset="2"/>
              <a:buChar char="Ø"/>
            </a:pPr>
            <a:r>
              <a:rPr lang="zh-CN" altLang="en-US" dirty="0">
                <a:solidFill>
                  <a:srgbClr val="AD2B26"/>
                </a:solidFill>
              </a:rPr>
              <a:t>窗口函数</a:t>
            </a:r>
            <a:endParaRPr lang="en-US" altLang="zh-CN" dirty="0">
              <a:solidFill>
                <a:srgbClr val="AD2B26"/>
              </a:solidFill>
            </a:endParaRPr>
          </a:p>
          <a:p>
            <a:pPr lvl="1">
              <a:buFont typeface="Wingdings" panose="05000000000000000000" pitchFamily="2" charset="2"/>
              <a:buChar char="Ø"/>
            </a:pPr>
            <a:r>
              <a:rPr lang="en-US" altLang="zh-CN" dirty="0">
                <a:solidFill>
                  <a:schemeClr val="tx1">
                    <a:lumMod val="75000"/>
                    <a:lumOff val="25000"/>
                  </a:schemeClr>
                </a:solidFill>
              </a:rPr>
              <a:t>SELECT</a:t>
            </a:r>
          </a:p>
          <a:p>
            <a:pPr lvl="1">
              <a:buFont typeface="Wingdings" panose="05000000000000000000" pitchFamily="2" charset="2"/>
              <a:buChar char="Ø"/>
            </a:pPr>
            <a:r>
              <a:rPr lang="en-US" altLang="zh-CN" dirty="0">
                <a:solidFill>
                  <a:schemeClr val="tx1">
                    <a:lumMod val="75000"/>
                    <a:lumOff val="25000"/>
                  </a:schemeClr>
                </a:solidFill>
              </a:rPr>
              <a:t>DISTINCT</a:t>
            </a:r>
          </a:p>
          <a:p>
            <a:pPr lvl="1">
              <a:buFont typeface="Wingdings" panose="05000000000000000000" pitchFamily="2" charset="2"/>
              <a:buChar char="Ø"/>
            </a:pPr>
            <a:r>
              <a:rPr lang="en-US" altLang="zh-CN" dirty="0">
                <a:solidFill>
                  <a:schemeClr val="tx1">
                    <a:lumMod val="75000"/>
                    <a:lumOff val="25000"/>
                  </a:schemeClr>
                </a:solidFill>
              </a:rPr>
              <a:t>UNION</a:t>
            </a:r>
          </a:p>
          <a:p>
            <a:pPr lvl="1">
              <a:buFont typeface="Wingdings" panose="05000000000000000000" pitchFamily="2" charset="2"/>
              <a:buChar char="Ø"/>
            </a:pPr>
            <a:r>
              <a:rPr lang="en-US" altLang="zh-CN" dirty="0">
                <a:solidFill>
                  <a:schemeClr val="tx1">
                    <a:lumMod val="75000"/>
                    <a:lumOff val="25000"/>
                  </a:schemeClr>
                </a:solidFill>
              </a:rPr>
              <a:t>ORDER BY</a:t>
            </a:r>
          </a:p>
          <a:p>
            <a:pPr lvl="1">
              <a:buFont typeface="Wingdings" panose="05000000000000000000" pitchFamily="2" charset="2"/>
              <a:buChar char="Ø"/>
            </a:pPr>
            <a:r>
              <a:rPr lang="en-US" altLang="zh-CN" dirty="0">
                <a:solidFill>
                  <a:schemeClr val="tx1">
                    <a:lumMod val="75000"/>
                    <a:lumOff val="25000"/>
                  </a:schemeClr>
                </a:solidFill>
              </a:rPr>
              <a:t>OFFSET</a:t>
            </a:r>
          </a:p>
          <a:p>
            <a:pPr lvl="1">
              <a:buFont typeface="Wingdings" panose="05000000000000000000" pitchFamily="2" charset="2"/>
              <a:buChar char="Ø"/>
            </a:pPr>
            <a:r>
              <a:rPr lang="en-US" altLang="zh-CN" dirty="0">
                <a:solidFill>
                  <a:schemeClr val="tx1">
                    <a:lumMod val="75000"/>
                    <a:lumOff val="25000"/>
                  </a:schemeClr>
                </a:solidFill>
              </a:rPr>
              <a:t>LIMIT</a:t>
            </a:r>
          </a:p>
        </p:txBody>
      </p:sp>
      <p:sp>
        <p:nvSpPr>
          <p:cNvPr id="3" name="标题 2"/>
          <p:cNvSpPr>
            <a:spLocks noGrp="1"/>
          </p:cNvSpPr>
          <p:nvPr>
            <p:ph type="title"/>
          </p:nvPr>
        </p:nvSpPr>
        <p:spPr/>
        <p:txBody>
          <a:bodyPr/>
          <a:lstStyle/>
          <a:p>
            <a:r>
              <a:rPr lang="zh-CN" altLang="en-US" dirty="0"/>
              <a:t>不能在</a:t>
            </a:r>
            <a:r>
              <a:rPr lang="en-US" altLang="zh-CN" dirty="0"/>
              <a:t>WHERE</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1</a:t>
            </a:r>
            <a:r>
              <a:rPr lang="zh-CN" altLang="en-US" dirty="0"/>
              <a:t>、窗口函数执行顺序</a:t>
            </a:r>
          </a:p>
        </p:txBody>
      </p:sp>
    </p:spTree>
    <p:extLst>
      <p:ext uri="{BB962C8B-B14F-4D97-AF65-F5344CB8AC3E}">
        <p14:creationId xmlns:p14="http://schemas.microsoft.com/office/powerpoint/2010/main" val="2028232257"/>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上面的顺序意味着，</a:t>
            </a:r>
            <a:r>
              <a:rPr lang="zh-CN" altLang="en-US" dirty="0">
                <a:solidFill>
                  <a:srgbClr val="AD2B26"/>
                </a:solidFill>
              </a:rPr>
              <a:t>在</a:t>
            </a:r>
            <a:r>
              <a:rPr lang="en-US" altLang="zh-CN" dirty="0">
                <a:solidFill>
                  <a:srgbClr val="AD2B26"/>
                </a:solidFill>
              </a:rPr>
              <a:t>FROM</a:t>
            </a:r>
            <a:r>
              <a:rPr lang="zh-CN" altLang="en-US" dirty="0">
                <a:solidFill>
                  <a:srgbClr val="AD2B26"/>
                </a:solidFill>
              </a:rPr>
              <a:t>，</a:t>
            </a:r>
            <a:r>
              <a:rPr lang="en-US" altLang="zh-CN" dirty="0">
                <a:solidFill>
                  <a:srgbClr val="AD2B26"/>
                </a:solidFill>
              </a:rPr>
              <a:t>WHERE</a:t>
            </a:r>
            <a:r>
              <a:rPr lang="zh-CN" altLang="en-US" dirty="0">
                <a:solidFill>
                  <a:srgbClr val="AD2B26"/>
                </a:solidFill>
              </a:rPr>
              <a:t>，</a:t>
            </a:r>
            <a:r>
              <a:rPr lang="en-US" altLang="zh-CN" dirty="0">
                <a:solidFill>
                  <a:srgbClr val="AD2B26"/>
                </a:solidFill>
              </a:rPr>
              <a:t>GROUP BY</a:t>
            </a:r>
            <a:r>
              <a:rPr lang="zh-CN" altLang="en-US" dirty="0">
                <a:solidFill>
                  <a:srgbClr val="AD2B26"/>
                </a:solidFill>
              </a:rPr>
              <a:t>或</a:t>
            </a:r>
            <a:r>
              <a:rPr lang="en-US" altLang="zh-CN" dirty="0">
                <a:solidFill>
                  <a:srgbClr val="AD2B26"/>
                </a:solidFill>
              </a:rPr>
              <a:t>HAVING</a:t>
            </a:r>
            <a:r>
              <a:rPr lang="zh-CN" altLang="en-US" dirty="0">
                <a:solidFill>
                  <a:srgbClr val="AD2B26"/>
                </a:solidFill>
              </a:rPr>
              <a:t>子句中写窗口函数会报错</a:t>
            </a:r>
            <a:r>
              <a:rPr lang="zh-CN" altLang="en-US" dirty="0">
                <a:solidFill>
                  <a:schemeClr val="tx1">
                    <a:lumMod val="75000"/>
                    <a:lumOff val="25000"/>
                  </a:schemeClr>
                </a:solidFill>
              </a:rPr>
              <a:t>，所以下面的写法是错误的</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报错信息：</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rgbClr val="AD2B26"/>
                </a:solidFill>
              </a:rPr>
              <a:t>错误描述：你不能在这个语句中使用窗口函数！</a:t>
            </a:r>
            <a:endParaRPr lang="en-US" altLang="zh-CN" dirty="0">
              <a:solidFill>
                <a:srgbClr val="AD2B26"/>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WHERE</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2</a:t>
            </a:r>
            <a:r>
              <a:rPr lang="zh-CN" altLang="en-US" dirty="0"/>
              <a:t>、错误版本演示</a:t>
            </a:r>
            <a:endParaRPr lang="en-US" altLang="zh-CN" dirty="0"/>
          </a:p>
        </p:txBody>
      </p:sp>
      <p:sp>
        <p:nvSpPr>
          <p:cNvPr id="5" name="TextBox 3">
            <a:extLst>
              <a:ext uri="{FF2B5EF4-FFF2-40B4-BE49-F238E27FC236}">
                <a16:creationId xmlns:a16="http://schemas.microsoft.com/office/drawing/2014/main" id="{85EC0BC3-9EF9-4F2B-BC8D-3AF7A212DEAF}"/>
              </a:ext>
            </a:extLst>
          </p:cNvPr>
          <p:cNvSpPr txBox="1"/>
          <p:nvPr/>
        </p:nvSpPr>
        <p:spPr>
          <a:xfrm>
            <a:off x="808156" y="2139069"/>
            <a:ext cx="10609133"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p:txBody>
      </p:sp>
      <p:sp>
        <p:nvSpPr>
          <p:cNvPr id="6" name="TextBox 3">
            <a:extLst>
              <a:ext uri="{FF2B5EF4-FFF2-40B4-BE49-F238E27FC236}">
                <a16:creationId xmlns:a16="http://schemas.microsoft.com/office/drawing/2014/main" id="{ED50744C-28E5-4E4B-A87A-B4BF817729CA}"/>
              </a:ext>
            </a:extLst>
          </p:cNvPr>
          <p:cNvSpPr txBox="1"/>
          <p:nvPr/>
        </p:nvSpPr>
        <p:spPr>
          <a:xfrm>
            <a:off x="851346" y="4132043"/>
            <a:ext cx="10609133" cy="1600438"/>
          </a:xfrm>
          <a:prstGeom prst="rect">
            <a:avLst/>
          </a:prstGeom>
          <a:noFill/>
          <a:ln w="3175">
            <a:solidFill>
              <a:srgbClr val="AD2B26"/>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&gt; 3593 - You cannot use the window function 'avg' in this context.'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&gt; </a:t>
            </a:r>
            <a:r>
              <a:rPr lang="zh-CN" altLang="en-US"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时间</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0.005s</a:t>
            </a:r>
          </a:p>
        </p:txBody>
      </p:sp>
    </p:spTree>
    <p:extLst>
      <p:ext uri="{BB962C8B-B14F-4D97-AF65-F5344CB8AC3E}">
        <p14:creationId xmlns:p14="http://schemas.microsoft.com/office/powerpoint/2010/main" val="4189812327"/>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中我们想查询出所有拍卖中，最终成交价格高于平均成交价格的拍卖，我们可以使用子查询来实现该需求。</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我们在</a:t>
            </a:r>
            <a:r>
              <a:rPr lang="en-US" altLang="zh-CN" dirty="0">
                <a:solidFill>
                  <a:schemeClr val="tx1">
                    <a:lumMod val="75000"/>
                    <a:lumOff val="25000"/>
                  </a:schemeClr>
                </a:solidFill>
              </a:rPr>
              <a:t>FROM</a:t>
            </a:r>
            <a:r>
              <a:rPr lang="zh-CN" altLang="en-US" dirty="0">
                <a:solidFill>
                  <a:schemeClr val="tx1">
                    <a:lumMod val="75000"/>
                    <a:lumOff val="25000"/>
                  </a:schemeClr>
                </a:solidFill>
              </a:rPr>
              <a:t>子句中使用了子查询，在子查询中我们先计算了平均成交价格，子查询先执行，在外部查询中再去使用。</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WHERE</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3</a:t>
            </a:r>
            <a:r>
              <a:rPr lang="zh-CN" altLang="en-US" dirty="0"/>
              <a:t>、正确版本演示</a:t>
            </a:r>
            <a:endParaRPr lang="en-US" altLang="zh-CN" dirty="0"/>
          </a:p>
        </p:txBody>
      </p:sp>
      <p:sp>
        <p:nvSpPr>
          <p:cNvPr id="5" name="TextBox 3">
            <a:extLst>
              <a:ext uri="{FF2B5EF4-FFF2-40B4-BE49-F238E27FC236}">
                <a16:creationId xmlns:a16="http://schemas.microsoft.com/office/drawing/2014/main" id="{85EC0BC3-9EF9-4F2B-BC8D-3AF7A212DEAF}"/>
              </a:ext>
            </a:extLst>
          </p:cNvPr>
          <p:cNvSpPr txBox="1"/>
          <p:nvPr/>
        </p:nvSpPr>
        <p:spPr>
          <a:xfrm>
            <a:off x="808156" y="2139069"/>
            <a:ext cx="10609133"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avg_final_price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auction) 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avg_final_price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026412156"/>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需求：找到浏览次数低于平均浏览次数的拍卖，返回拍卖</a:t>
            </a:r>
            <a:r>
              <a:rPr lang="en-US" altLang="zh-CN" dirty="0" err="1">
                <a:solidFill>
                  <a:schemeClr val="tx1">
                    <a:lumMod val="75000"/>
                    <a:lumOff val="25000"/>
                  </a:schemeClr>
                </a:solidFill>
              </a:rPr>
              <a:t>ID`id</a:t>
            </a:r>
            <a:r>
              <a:rPr lang="en-US" altLang="zh-CN" dirty="0">
                <a:solidFill>
                  <a:schemeClr val="tx1">
                    <a:lumMod val="75000"/>
                    <a:lumOff val="25000"/>
                  </a:schemeClr>
                </a:solidFill>
              </a:rPr>
              <a:t>`</a:t>
            </a:r>
            <a:r>
              <a:rPr lang="zh-CN" altLang="en-US" dirty="0">
                <a:solidFill>
                  <a:schemeClr val="tx1">
                    <a:lumMod val="75000"/>
                    <a:lumOff val="25000"/>
                  </a:schemeClr>
                </a:solidFill>
              </a:rPr>
              <a:t>，国家</a:t>
            </a:r>
            <a:r>
              <a:rPr lang="en-US" altLang="zh-CN" dirty="0">
                <a:solidFill>
                  <a:schemeClr val="tx1">
                    <a:lumMod val="75000"/>
                    <a:lumOff val="25000"/>
                  </a:schemeClr>
                </a:solidFill>
              </a:rPr>
              <a:t>`country` </a:t>
            </a:r>
            <a:r>
              <a:rPr lang="zh-CN" altLang="en-US" dirty="0">
                <a:solidFill>
                  <a:schemeClr val="tx1">
                    <a:lumMod val="75000"/>
                    <a:lumOff val="25000"/>
                  </a:schemeClr>
                </a:solidFill>
              </a:rPr>
              <a:t>，浏览次数</a:t>
            </a:r>
            <a:r>
              <a:rPr lang="en-US" altLang="zh-CN" dirty="0">
                <a:solidFill>
                  <a:schemeClr val="tx1">
                    <a:lumMod val="75000"/>
                    <a:lumOff val="25000"/>
                  </a:schemeClr>
                </a:solidFill>
              </a:rPr>
              <a:t>`views` </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WHERE</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4</a:t>
            </a:r>
            <a:r>
              <a:rPr lang="zh-CN" altLang="en-US" dirty="0"/>
              <a:t>、案例演示</a:t>
            </a:r>
            <a:endParaRPr lang="en-US" altLang="zh-CN" dirty="0"/>
          </a:p>
        </p:txBody>
      </p:sp>
      <p:sp>
        <p:nvSpPr>
          <p:cNvPr id="5" name="TextBox 3">
            <a:extLst>
              <a:ext uri="{FF2B5EF4-FFF2-40B4-BE49-F238E27FC236}">
                <a16:creationId xmlns:a16="http://schemas.microsoft.com/office/drawing/2014/main" id="{85EC0BC3-9EF9-4F2B-BC8D-3AF7A212DEAF}"/>
              </a:ext>
            </a:extLst>
          </p:cNvPr>
          <p:cNvSpPr txBox="1"/>
          <p:nvPr/>
        </p:nvSpPr>
        <p:spPr>
          <a:xfrm>
            <a:off x="808156" y="2012609"/>
            <a:ext cx="10609133" cy="2677656"/>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AVG(views) OVER()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avg_views</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auction) 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views &lt;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avg_views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9" name="图片 8">
            <a:extLst>
              <a:ext uri="{FF2B5EF4-FFF2-40B4-BE49-F238E27FC236}">
                <a16:creationId xmlns:a16="http://schemas.microsoft.com/office/drawing/2014/main" id="{3C8F2BA0-59DA-46F4-B5F0-6210E0AAD94A}"/>
              </a:ext>
            </a:extLst>
          </p:cNvPr>
          <p:cNvPicPr>
            <a:picLocks noChangeAspect="1"/>
          </p:cNvPicPr>
          <p:nvPr/>
        </p:nvPicPr>
        <p:blipFill rotWithShape="1">
          <a:blip r:embed="rId3"/>
          <a:srcRect b="16099"/>
          <a:stretch/>
        </p:blipFill>
        <p:spPr>
          <a:xfrm>
            <a:off x="716331" y="1454649"/>
            <a:ext cx="10749598" cy="5149434"/>
          </a:xfrm>
          <a:prstGeom prst="rect">
            <a:avLst/>
          </a:prstGeom>
        </p:spPr>
      </p:pic>
    </p:spTree>
    <p:extLst>
      <p:ext uri="{BB962C8B-B14F-4D97-AF65-F5344CB8AC3E}">
        <p14:creationId xmlns:p14="http://schemas.microsoft.com/office/powerpoint/2010/main" val="2734560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a:xfrm>
            <a:off x="5232400" y="2766219"/>
            <a:ext cx="6693712" cy="502276"/>
          </a:xfrm>
        </p:spPr>
        <p:txBody>
          <a:bodyPr/>
          <a:lstStyle/>
          <a:p>
            <a:r>
              <a:rPr lang="zh-CN" altLang="en-US" dirty="0"/>
              <a:t>不能在</a:t>
            </a:r>
            <a:r>
              <a:rPr lang="en-US" altLang="zh-CN" dirty="0"/>
              <a:t>HAVING</a:t>
            </a:r>
            <a:r>
              <a:rPr lang="zh-CN" altLang="en-US" dirty="0"/>
              <a:t>子句中使用窗口函数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14</a:t>
            </a:r>
            <a:endParaRPr kumimoji="1" lang="zh-CN" altLang="en-US" dirty="0"/>
          </a:p>
        </p:txBody>
      </p:sp>
    </p:spTree>
    <p:extLst>
      <p:ext uri="{BB962C8B-B14F-4D97-AF65-F5344CB8AC3E}">
        <p14:creationId xmlns:p14="http://schemas.microsoft.com/office/powerpoint/2010/main" val="2364063156"/>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使用</a:t>
            </a:r>
            <a:r>
              <a:rPr lang="en-US" altLang="zh-CN" dirty="0">
                <a:solidFill>
                  <a:schemeClr val="tx1">
                    <a:lumMod val="75000"/>
                    <a:lumOff val="25000"/>
                  </a:schemeClr>
                </a:solidFill>
              </a:rPr>
              <a:t>HAVING</a:t>
            </a:r>
            <a:r>
              <a:rPr lang="zh-CN" altLang="en-US" dirty="0">
                <a:solidFill>
                  <a:schemeClr val="tx1">
                    <a:lumMod val="75000"/>
                    <a:lumOff val="25000"/>
                  </a:schemeClr>
                </a:solidFill>
              </a:rPr>
              <a:t>的时候也会遇到相同的问题，看下面的</a:t>
            </a:r>
            <a:r>
              <a:rPr lang="en-US" altLang="zh-CN" dirty="0">
                <a:solidFill>
                  <a:schemeClr val="tx1">
                    <a:lumMod val="75000"/>
                    <a:lumOff val="25000"/>
                  </a:schemeClr>
                </a:solidFill>
              </a:rPr>
              <a:t>SQL</a:t>
            </a:r>
            <a:r>
              <a:rPr lang="zh-CN" altLang="en-US" dirty="0">
                <a:solidFill>
                  <a:schemeClr val="tx1">
                    <a:lumMod val="75000"/>
                    <a:lumOff val="25000"/>
                  </a:schemeClr>
                </a:solidFill>
              </a:rPr>
              <a:t>，我们的需求是查询出国内平均成交价格高于所有拍卖平均成交价格的国家。</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中，我们在</a:t>
            </a:r>
            <a:r>
              <a:rPr lang="en-US" altLang="zh-CN" dirty="0">
                <a:solidFill>
                  <a:schemeClr val="tx1">
                    <a:lumMod val="75000"/>
                    <a:lumOff val="25000"/>
                  </a:schemeClr>
                </a:solidFill>
              </a:rPr>
              <a:t>HAVING</a:t>
            </a:r>
            <a:r>
              <a:rPr lang="zh-CN" altLang="en-US" dirty="0">
                <a:solidFill>
                  <a:schemeClr val="tx1">
                    <a:lumMod val="75000"/>
                    <a:lumOff val="25000"/>
                  </a:schemeClr>
                </a:solidFill>
              </a:rPr>
              <a:t>中计算了按国家分组的成交平均价格，通过窗口函数计算了所有国家拍卖平均成交价格，但是上面的写法是错误的 运行会报错 </a:t>
            </a:r>
            <a:r>
              <a:rPr lang="en-US" altLang="zh-CN" dirty="0">
                <a:solidFill>
                  <a:schemeClr val="tx1">
                    <a:lumMod val="75000"/>
                    <a:lumOff val="25000"/>
                  </a:schemeClr>
                </a:solidFill>
              </a:rPr>
              <a:t>3593 - You cannot use the window function 'avg' in this context.', Time: 0.000000s</a:t>
            </a:r>
          </a:p>
        </p:txBody>
      </p:sp>
      <p:sp>
        <p:nvSpPr>
          <p:cNvPr id="3" name="标题 2"/>
          <p:cNvSpPr>
            <a:spLocks noGrp="1"/>
          </p:cNvSpPr>
          <p:nvPr>
            <p:ph type="title"/>
          </p:nvPr>
        </p:nvSpPr>
        <p:spPr/>
        <p:txBody>
          <a:bodyPr/>
          <a:lstStyle/>
          <a:p>
            <a:r>
              <a:rPr lang="zh-CN" altLang="en-US" dirty="0"/>
              <a:t>不能在</a:t>
            </a:r>
            <a:r>
              <a:rPr lang="en-US" altLang="zh-CN" dirty="0"/>
              <a:t>HAVING</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1</a:t>
            </a:r>
            <a:r>
              <a:rPr lang="zh-CN" altLang="en-US" dirty="0"/>
              <a:t>、错误版本演示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51346" y="2430899"/>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country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HAVING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t>
            </a:r>
          </a:p>
        </p:txBody>
      </p:sp>
    </p:spTree>
    <p:extLst>
      <p:ext uri="{BB962C8B-B14F-4D97-AF65-F5344CB8AC3E}">
        <p14:creationId xmlns:p14="http://schemas.microsoft.com/office/powerpoint/2010/main" val="4043503837"/>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修改上面的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，使用子查询完成需求</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HAVING</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2</a:t>
            </a:r>
            <a:r>
              <a:rPr lang="zh-CN" altLang="en-US" dirty="0"/>
              <a:t>、正确版本演示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139069"/>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country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HAVING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(SELECT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auction);</a:t>
            </a:r>
          </a:p>
        </p:txBody>
      </p:sp>
      <p:pic>
        <p:nvPicPr>
          <p:cNvPr id="6" name="图片 5">
            <a:extLst>
              <a:ext uri="{FF2B5EF4-FFF2-40B4-BE49-F238E27FC236}">
                <a16:creationId xmlns:a16="http://schemas.microsoft.com/office/drawing/2014/main" id="{73F52DC6-7D9D-4931-A17A-FCBD7F5C00D0}"/>
              </a:ext>
            </a:extLst>
          </p:cNvPr>
          <p:cNvPicPr>
            <a:picLocks noChangeAspect="1"/>
          </p:cNvPicPr>
          <p:nvPr/>
        </p:nvPicPr>
        <p:blipFill>
          <a:blip r:embed="rId3"/>
          <a:stretch>
            <a:fillRect/>
          </a:stretch>
        </p:blipFill>
        <p:spPr>
          <a:xfrm>
            <a:off x="808155" y="4106727"/>
            <a:ext cx="10652323" cy="2367183"/>
          </a:xfrm>
          <a:prstGeom prst="rect">
            <a:avLst/>
          </a:prstGeom>
        </p:spPr>
      </p:pic>
    </p:spTree>
    <p:extLst>
      <p:ext uri="{BB962C8B-B14F-4D97-AF65-F5344CB8AC3E}">
        <p14:creationId xmlns:p14="http://schemas.microsoft.com/office/powerpoint/2010/main" val="3357504239"/>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15</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54579" y="2540643"/>
            <a:ext cx="6693712" cy="926793"/>
          </a:xfrm>
        </p:spPr>
        <p:txBody>
          <a:bodyPr/>
          <a:lstStyle/>
          <a:p>
            <a:r>
              <a:rPr lang="zh-CN" altLang="en-US" dirty="0"/>
              <a:t>不能在</a:t>
            </a:r>
            <a:r>
              <a:rPr lang="en-US" altLang="zh-CN" dirty="0"/>
              <a:t>GROUP BY</a:t>
            </a:r>
            <a:r>
              <a:rPr lang="zh-CN" altLang="en-US" dirty="0"/>
              <a:t>子句中使用窗口函数</a:t>
            </a:r>
            <a:endParaRPr lang="en-US" altLang="zh-CN" dirty="0"/>
          </a:p>
        </p:txBody>
      </p:sp>
    </p:spTree>
    <p:extLst>
      <p:ext uri="{BB962C8B-B14F-4D97-AF65-F5344CB8AC3E}">
        <p14:creationId xmlns:p14="http://schemas.microsoft.com/office/powerpoint/2010/main" val="880649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en-US" altLang="zh-CN" dirty="0">
              <a:solidFill>
                <a:schemeClr val="tx1">
                  <a:lumMod val="95000"/>
                  <a:lumOff val="5000"/>
                </a:schemeClr>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03</a:t>
            </a:r>
            <a:endParaRPr kumimoji="1" lang="zh-CN" altLang="en-US" dirty="0"/>
          </a:p>
        </p:txBody>
      </p:sp>
    </p:spTree>
    <p:extLst>
      <p:ext uri="{BB962C8B-B14F-4D97-AF65-F5344CB8AC3E}">
        <p14:creationId xmlns:p14="http://schemas.microsoft.com/office/powerpoint/2010/main" val="2269078048"/>
      </p:ext>
    </p:extLst>
  </p:cSld>
  <p:clrMapOvr>
    <a:masterClrMapping/>
  </p:clrMapOvr>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窗口函数也不能在</a:t>
            </a:r>
            <a:r>
              <a:rPr lang="en-US" altLang="zh-CN" dirty="0">
                <a:solidFill>
                  <a:schemeClr val="tx1">
                    <a:lumMod val="75000"/>
                    <a:lumOff val="25000"/>
                  </a:schemeClr>
                </a:solidFill>
              </a:rPr>
              <a:t>GROUP BY</a:t>
            </a:r>
            <a:r>
              <a:rPr lang="zh-CN" altLang="en-US" dirty="0">
                <a:solidFill>
                  <a:schemeClr val="tx1">
                    <a:lumMod val="75000"/>
                    <a:lumOff val="25000"/>
                  </a:schemeClr>
                </a:solidFill>
              </a:rPr>
              <a:t>子句中使用，看下面的</a:t>
            </a:r>
            <a:r>
              <a:rPr lang="en-US" altLang="zh-CN" dirty="0">
                <a:solidFill>
                  <a:schemeClr val="tx1">
                    <a:lumMod val="75000"/>
                    <a:lumOff val="25000"/>
                  </a:schemeClr>
                </a:solidFill>
              </a:rPr>
              <a:t>SQL</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中，我们想将所有的拍卖信息按照浏览次数排序，并均匀分成</a:t>
            </a:r>
            <a:r>
              <a:rPr lang="en-US" altLang="zh-CN" dirty="0">
                <a:solidFill>
                  <a:schemeClr val="tx1">
                    <a:lumMod val="75000"/>
                    <a:lumOff val="25000"/>
                  </a:schemeClr>
                </a:solidFill>
              </a:rPr>
              <a:t>4</a:t>
            </a:r>
            <a:r>
              <a:rPr lang="zh-CN" altLang="en-US" dirty="0">
                <a:solidFill>
                  <a:schemeClr val="tx1">
                    <a:lumMod val="75000"/>
                    <a:lumOff val="25000"/>
                  </a:schemeClr>
                </a:solidFill>
              </a:rPr>
              <a:t>组，然后计算每组的最小和最大浏览量</a:t>
            </a:r>
            <a:r>
              <a:rPr lang="en-US" altLang="zh-CN" dirty="0">
                <a:solidFill>
                  <a:schemeClr val="tx1">
                    <a:lumMod val="75000"/>
                    <a:lumOff val="25000"/>
                  </a:schemeClr>
                </a:solidFill>
              </a:rPr>
              <a:t>- </a:t>
            </a:r>
            <a:r>
              <a:rPr lang="zh-CN" altLang="en-US" dirty="0">
                <a:solidFill>
                  <a:schemeClr val="tx1">
                    <a:lumMod val="75000"/>
                    <a:lumOff val="25000"/>
                  </a:schemeClr>
                </a:solidFill>
              </a:rPr>
              <a:t>运行之后会报错 </a:t>
            </a:r>
            <a:r>
              <a:rPr lang="en-US" altLang="zh-CN" dirty="0">
                <a:solidFill>
                  <a:schemeClr val="tx1">
                    <a:lumMod val="75000"/>
                    <a:lumOff val="25000"/>
                  </a:schemeClr>
                </a:solidFill>
              </a:rPr>
              <a:t>3593 - You cannot use the window function '</a:t>
            </a:r>
            <a:r>
              <a:rPr lang="en-US" altLang="zh-CN" dirty="0" err="1">
                <a:solidFill>
                  <a:schemeClr val="tx1">
                    <a:lumMod val="75000"/>
                    <a:lumOff val="25000"/>
                  </a:schemeClr>
                </a:solidFill>
              </a:rPr>
              <a:t>ntile</a:t>
            </a:r>
            <a:r>
              <a:rPr lang="en-US" altLang="zh-CN" dirty="0">
                <a:solidFill>
                  <a:schemeClr val="tx1">
                    <a:lumMod val="75000"/>
                    <a:lumOff val="25000"/>
                  </a:schemeClr>
                </a:solidFill>
              </a:rPr>
              <a:t>' in this context.', Time: 0.000000s</a:t>
            </a:r>
          </a:p>
        </p:txBody>
      </p:sp>
      <p:sp>
        <p:nvSpPr>
          <p:cNvPr id="3" name="标题 2"/>
          <p:cNvSpPr>
            <a:spLocks noGrp="1"/>
          </p:cNvSpPr>
          <p:nvPr>
            <p:ph type="title"/>
          </p:nvPr>
        </p:nvSpPr>
        <p:spPr/>
        <p:txBody>
          <a:bodyPr/>
          <a:lstStyle/>
          <a:p>
            <a:r>
              <a:rPr lang="zh-CN" altLang="en-US" dirty="0"/>
              <a:t>不能在</a:t>
            </a:r>
            <a:r>
              <a:rPr lang="en-US" altLang="zh-CN" dirty="0"/>
              <a:t>GROUP BY</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1</a:t>
            </a:r>
            <a:r>
              <a:rPr lang="zh-CN" altLang="en-US" dirty="0"/>
              <a:t>、错误版本演示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197893"/>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NTILE(4) OVER(ORDER BY views DESC) AS quartile,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MIN(views),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MAX(views)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NTILE(4) OVER(ORDER BY views DESC);</a:t>
            </a:r>
          </a:p>
        </p:txBody>
      </p:sp>
    </p:spTree>
    <p:extLst>
      <p:ext uri="{BB962C8B-B14F-4D97-AF65-F5344CB8AC3E}">
        <p14:creationId xmlns:p14="http://schemas.microsoft.com/office/powerpoint/2010/main" val="16318116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我们还是可以用子查询修改上面的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，实现需求：</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GROUP BY</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2</a:t>
            </a:r>
            <a:r>
              <a:rPr lang="zh-CN" altLang="en-US" dirty="0"/>
              <a:t>、正确版本演示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774711" y="2100616"/>
            <a:ext cx="10609133"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quartile,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MIN(views),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ntile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(4) OVER(ORDER BY views DESC) AS quartile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auction) 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quartile;</a:t>
            </a:r>
          </a:p>
        </p:txBody>
      </p:sp>
      <p:pic>
        <p:nvPicPr>
          <p:cNvPr id="6" name="图片 5">
            <a:extLst>
              <a:ext uri="{FF2B5EF4-FFF2-40B4-BE49-F238E27FC236}">
                <a16:creationId xmlns:a16="http://schemas.microsoft.com/office/drawing/2014/main" id="{AE4996C1-A5A2-470D-A4E9-983B3D173828}"/>
              </a:ext>
            </a:extLst>
          </p:cNvPr>
          <p:cNvPicPr>
            <a:picLocks noChangeAspect="1"/>
          </p:cNvPicPr>
          <p:nvPr/>
        </p:nvPicPr>
        <p:blipFill>
          <a:blip r:embed="rId3"/>
          <a:stretch>
            <a:fillRect/>
          </a:stretch>
        </p:blipFill>
        <p:spPr>
          <a:xfrm>
            <a:off x="2289165" y="4706380"/>
            <a:ext cx="7399661" cy="2027096"/>
          </a:xfrm>
          <a:prstGeom prst="rect">
            <a:avLst/>
          </a:prstGeom>
        </p:spPr>
      </p:pic>
      <p:sp>
        <p:nvSpPr>
          <p:cNvPr id="7" name="箭头: 右 6">
            <a:extLst>
              <a:ext uri="{FF2B5EF4-FFF2-40B4-BE49-F238E27FC236}">
                <a16:creationId xmlns:a16="http://schemas.microsoft.com/office/drawing/2014/main" id="{347D4D27-1906-412A-86AC-D6D7D4F40A26}"/>
              </a:ext>
            </a:extLst>
          </p:cNvPr>
          <p:cNvSpPr/>
          <p:nvPr/>
        </p:nvSpPr>
        <p:spPr>
          <a:xfrm rot="2571829">
            <a:off x="1353777" y="5006288"/>
            <a:ext cx="787940" cy="74280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2335672441"/>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需求：将所有的拍卖数据按照底价从高到低排序，平均分成</a:t>
            </a:r>
            <a:r>
              <a:rPr lang="en-US" altLang="zh-CN" dirty="0">
                <a:solidFill>
                  <a:schemeClr val="tx1">
                    <a:lumMod val="75000"/>
                    <a:lumOff val="25000"/>
                  </a:schemeClr>
                </a:solidFill>
              </a:rPr>
              <a:t>6</a:t>
            </a:r>
            <a:r>
              <a:rPr lang="zh-CN" altLang="en-US" dirty="0">
                <a:solidFill>
                  <a:schemeClr val="tx1">
                    <a:lumMod val="75000"/>
                    <a:lumOff val="25000"/>
                  </a:schemeClr>
                </a:solidFill>
              </a:rPr>
              <a:t>组，将数据按照组别分组，查询每组的最大最小和平均底价，并将所有数据按照组别排序。</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不能在</a:t>
            </a:r>
            <a:r>
              <a:rPr lang="en-US" altLang="zh-CN" dirty="0"/>
              <a:t>GROUP BY</a:t>
            </a:r>
            <a:r>
              <a:rPr lang="zh-CN" altLang="en-US" dirty="0"/>
              <a:t>子句中使用窗口函数</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486935"/>
            <a:ext cx="10609133" cy="2677656"/>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group_no</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MIN(</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NTILE(6) OVER(ORDER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group_no</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auction) c</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group_no</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group_no</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
        <p:nvSpPr>
          <p:cNvPr id="7" name="箭头: 右 6">
            <a:extLst>
              <a:ext uri="{FF2B5EF4-FFF2-40B4-BE49-F238E27FC236}">
                <a16:creationId xmlns:a16="http://schemas.microsoft.com/office/drawing/2014/main" id="{347D4D27-1906-412A-86AC-D6D7D4F40A26}"/>
              </a:ext>
            </a:extLst>
          </p:cNvPr>
          <p:cNvSpPr/>
          <p:nvPr/>
        </p:nvSpPr>
        <p:spPr>
          <a:xfrm rot="2571829">
            <a:off x="1344049" y="5702181"/>
            <a:ext cx="787940" cy="74280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9" name="图片 8">
            <a:extLst>
              <a:ext uri="{FF2B5EF4-FFF2-40B4-BE49-F238E27FC236}">
                <a16:creationId xmlns:a16="http://schemas.microsoft.com/office/drawing/2014/main" id="{B76D456B-5199-4FDC-BAEF-189A525A787A}"/>
              </a:ext>
            </a:extLst>
          </p:cNvPr>
          <p:cNvPicPr>
            <a:picLocks noChangeAspect="1"/>
          </p:cNvPicPr>
          <p:nvPr/>
        </p:nvPicPr>
        <p:blipFill>
          <a:blip r:embed="rId3"/>
          <a:stretch>
            <a:fillRect/>
          </a:stretch>
        </p:blipFill>
        <p:spPr>
          <a:xfrm>
            <a:off x="2385848" y="5440423"/>
            <a:ext cx="7399661" cy="1234547"/>
          </a:xfrm>
          <a:prstGeom prst="rect">
            <a:avLst/>
          </a:prstGeom>
        </p:spPr>
      </p:pic>
    </p:spTree>
    <p:extLst>
      <p:ext uri="{BB962C8B-B14F-4D97-AF65-F5344CB8AC3E}">
        <p14:creationId xmlns:p14="http://schemas.microsoft.com/office/powerpoint/2010/main" val="3730436005"/>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16</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800590"/>
            <a:ext cx="6693712" cy="484659"/>
          </a:xfrm>
        </p:spPr>
        <p:txBody>
          <a:bodyPr/>
          <a:lstStyle/>
          <a:p>
            <a:r>
              <a:rPr lang="zh-CN" altLang="en-US" dirty="0"/>
              <a:t>在</a:t>
            </a:r>
            <a:r>
              <a:rPr lang="en-US" altLang="zh-CN" dirty="0"/>
              <a:t>ORDER BY</a:t>
            </a:r>
            <a:r>
              <a:rPr lang="zh-CN" altLang="en-US" dirty="0"/>
              <a:t>中使用窗口函数</a:t>
            </a:r>
            <a:endParaRPr lang="en-US" altLang="zh-CN" dirty="0"/>
          </a:p>
        </p:txBody>
      </p:sp>
    </p:spTree>
    <p:extLst>
      <p:ext uri="{BB962C8B-B14F-4D97-AF65-F5344CB8AC3E}">
        <p14:creationId xmlns:p14="http://schemas.microsoft.com/office/powerpoint/2010/main" val="4073807580"/>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556406"/>
            <a:ext cx="10749599" cy="5057405"/>
          </a:xfrm>
        </p:spPr>
        <p:txBody>
          <a:bodyPr/>
          <a:lstStyle/>
          <a:p>
            <a:pPr marL="0" indent="0">
              <a:buNone/>
            </a:pPr>
            <a:r>
              <a:rPr lang="zh-CN" altLang="en-US" dirty="0">
                <a:solidFill>
                  <a:schemeClr val="tx1">
                    <a:lumMod val="75000"/>
                    <a:lumOff val="25000"/>
                  </a:schemeClr>
                </a:solidFill>
              </a:rPr>
              <a:t>通过上面的例子我们知道，只能在</a:t>
            </a:r>
            <a:r>
              <a:rPr lang="en-US" altLang="zh-CN" dirty="0">
                <a:solidFill>
                  <a:schemeClr val="tx1">
                    <a:lumMod val="75000"/>
                    <a:lumOff val="25000"/>
                  </a:schemeClr>
                </a:solidFill>
              </a:rPr>
              <a:t>SELECT </a:t>
            </a:r>
            <a:r>
              <a:rPr lang="zh-CN" altLang="en-US" dirty="0">
                <a:solidFill>
                  <a:schemeClr val="tx1">
                    <a:lumMod val="75000"/>
                    <a:lumOff val="25000"/>
                  </a:schemeClr>
                </a:solidFill>
              </a:rPr>
              <a:t>和 </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子句中使用窗口函数，</a:t>
            </a:r>
            <a:r>
              <a:rPr lang="en-US" altLang="zh-CN" dirty="0">
                <a:solidFill>
                  <a:schemeClr val="tx1">
                    <a:lumMod val="75000"/>
                    <a:lumOff val="25000"/>
                  </a:schemeClr>
                </a:solidFill>
              </a:rPr>
              <a:t>WHERE HAVING GROUP BY</a:t>
            </a:r>
            <a:r>
              <a:rPr lang="zh-CN" altLang="en-US" dirty="0">
                <a:solidFill>
                  <a:schemeClr val="tx1">
                    <a:lumMod val="75000"/>
                    <a:lumOff val="25000"/>
                  </a:schemeClr>
                </a:solidFill>
              </a:rPr>
              <a:t>中只能使用子查询。</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接下来我们来看一下是否能在</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子句中使用窗口函数</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需求：将所有的拍卖按照浏览量降序排列，并均分成</a:t>
            </a:r>
            <a:r>
              <a:rPr lang="en-US" altLang="zh-CN" dirty="0">
                <a:solidFill>
                  <a:schemeClr val="tx1">
                    <a:lumMod val="75000"/>
                    <a:lumOff val="25000"/>
                  </a:schemeClr>
                </a:solidFill>
              </a:rPr>
              <a:t>4</a:t>
            </a:r>
            <a:r>
              <a:rPr lang="zh-CN" altLang="en-US" dirty="0">
                <a:solidFill>
                  <a:schemeClr val="tx1">
                    <a:lumMod val="75000"/>
                    <a:lumOff val="25000"/>
                  </a:schemeClr>
                </a:solidFill>
              </a:rPr>
              <a:t>组，按照每组编号升序排列，返回字段：</a:t>
            </a:r>
            <a:r>
              <a:rPr lang="en-US" altLang="zh-CN" dirty="0">
                <a:solidFill>
                  <a:schemeClr val="tx1">
                    <a:lumMod val="75000"/>
                    <a:lumOff val="25000"/>
                  </a:schemeClr>
                </a:solidFill>
              </a:rPr>
              <a:t> `id`, `views` </a:t>
            </a:r>
            <a:r>
              <a:rPr lang="zh-CN" altLang="en-US" dirty="0">
                <a:solidFill>
                  <a:schemeClr val="tx1">
                    <a:lumMod val="75000"/>
                    <a:lumOff val="25000"/>
                  </a:schemeClr>
                </a:solidFill>
              </a:rPr>
              <a:t>和 分组情况（ </a:t>
            </a:r>
            <a:r>
              <a:rPr lang="en-US" altLang="zh-CN" dirty="0">
                <a:solidFill>
                  <a:schemeClr val="tx1">
                    <a:lumMod val="75000"/>
                    <a:lumOff val="25000"/>
                  </a:schemeClr>
                </a:solidFill>
              </a:rPr>
              <a:t>`quartile`</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在</a:t>
            </a:r>
            <a:r>
              <a:rPr lang="en-US" altLang="zh-CN" dirty="0"/>
              <a:t>ORDER BY</a:t>
            </a:r>
            <a:r>
              <a:rPr lang="zh-CN" altLang="en-US" dirty="0"/>
              <a:t>中使用窗口函数</a:t>
            </a:r>
          </a:p>
        </p:txBody>
      </p:sp>
      <p:sp>
        <p:nvSpPr>
          <p:cNvPr id="4" name="文本占位符 3"/>
          <p:cNvSpPr>
            <a:spLocks noGrp="1"/>
          </p:cNvSpPr>
          <p:nvPr>
            <p:ph type="body" sz="quarter" idx="10"/>
          </p:nvPr>
        </p:nvSpPr>
        <p:spPr/>
        <p:txBody>
          <a:bodyPr/>
          <a:lstStyle/>
          <a:p>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51346" y="3800170"/>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views,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NTILE(4) OVER(ORDER BY views DESC) AS quartile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NTILE(4) OVER(ORDER BY views DESC);</a:t>
            </a:r>
          </a:p>
        </p:txBody>
      </p:sp>
      <p:sp>
        <p:nvSpPr>
          <p:cNvPr id="10" name="箭头: 右 9">
            <a:extLst>
              <a:ext uri="{FF2B5EF4-FFF2-40B4-BE49-F238E27FC236}">
                <a16:creationId xmlns:a16="http://schemas.microsoft.com/office/drawing/2014/main" id="{61B745C1-BF98-4DA1-98DD-9572D7273601}"/>
              </a:ext>
            </a:extLst>
          </p:cNvPr>
          <p:cNvSpPr/>
          <p:nvPr/>
        </p:nvSpPr>
        <p:spPr>
          <a:xfrm rot="2571829">
            <a:off x="1344049" y="5702181"/>
            <a:ext cx="787940" cy="742804"/>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dirty="0"/>
          </a:p>
        </p:txBody>
      </p:sp>
      <p:pic>
        <p:nvPicPr>
          <p:cNvPr id="6" name="图片 5">
            <a:extLst>
              <a:ext uri="{FF2B5EF4-FFF2-40B4-BE49-F238E27FC236}">
                <a16:creationId xmlns:a16="http://schemas.microsoft.com/office/drawing/2014/main" id="{FB4FE3F8-435C-4DF3-9505-330A95B45C57}"/>
              </a:ext>
            </a:extLst>
          </p:cNvPr>
          <p:cNvPicPr>
            <a:picLocks noChangeAspect="1"/>
          </p:cNvPicPr>
          <p:nvPr/>
        </p:nvPicPr>
        <p:blipFill>
          <a:blip r:embed="rId3"/>
          <a:stretch>
            <a:fillRect/>
          </a:stretch>
        </p:blipFill>
        <p:spPr>
          <a:xfrm>
            <a:off x="2486934" y="5467740"/>
            <a:ext cx="7392041" cy="1211685"/>
          </a:xfrm>
          <a:prstGeom prst="rect">
            <a:avLst/>
          </a:prstGeom>
        </p:spPr>
      </p:pic>
    </p:spTree>
    <p:extLst>
      <p:ext uri="{BB962C8B-B14F-4D97-AF65-F5344CB8AC3E}">
        <p14:creationId xmlns:p14="http://schemas.microsoft.com/office/powerpoint/2010/main" val="1199606734"/>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17</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800590"/>
            <a:ext cx="6693712" cy="484659"/>
          </a:xfrm>
        </p:spPr>
        <p:txBody>
          <a:bodyPr/>
          <a:lstStyle/>
          <a:p>
            <a:r>
              <a:rPr lang="zh-CN" altLang="en-US" dirty="0"/>
              <a:t>窗口函数与</a:t>
            </a:r>
            <a:r>
              <a:rPr lang="en-US" altLang="zh-CN" dirty="0"/>
              <a:t>GROUP BY</a:t>
            </a:r>
            <a:r>
              <a:rPr lang="zh-CN" altLang="en-US" dirty="0"/>
              <a:t>一起使用</a:t>
            </a:r>
            <a:endParaRPr lang="en-US" altLang="zh-CN" dirty="0"/>
          </a:p>
        </p:txBody>
      </p:sp>
    </p:spTree>
    <p:extLst>
      <p:ext uri="{BB962C8B-B14F-4D97-AF65-F5344CB8AC3E}">
        <p14:creationId xmlns:p14="http://schemas.microsoft.com/office/powerpoint/2010/main" val="4023269788"/>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之前我们介绍了，窗口函数在</a:t>
            </a:r>
            <a:r>
              <a:rPr lang="en-US" altLang="zh-CN" dirty="0">
                <a:solidFill>
                  <a:schemeClr val="tx1">
                    <a:lumMod val="75000"/>
                    <a:lumOff val="25000"/>
                  </a:schemeClr>
                </a:solidFill>
              </a:rPr>
              <a:t>GROUP BY </a:t>
            </a:r>
            <a:r>
              <a:rPr lang="zh-CN" altLang="en-US" dirty="0">
                <a:solidFill>
                  <a:schemeClr val="tx1">
                    <a:lumMod val="75000"/>
                    <a:lumOff val="25000"/>
                  </a:schemeClr>
                </a:solidFill>
              </a:rPr>
              <a:t>子句之后执行，那么当我们在</a:t>
            </a:r>
            <a:r>
              <a:rPr lang="en-US" altLang="zh-CN" dirty="0">
                <a:solidFill>
                  <a:schemeClr val="tx1">
                    <a:lumMod val="75000"/>
                    <a:lumOff val="25000"/>
                  </a:schemeClr>
                </a:solidFill>
              </a:rPr>
              <a:t>SQL</a:t>
            </a:r>
            <a:r>
              <a:rPr lang="zh-CN" altLang="en-US" dirty="0">
                <a:solidFill>
                  <a:schemeClr val="tx1">
                    <a:lumMod val="75000"/>
                    <a:lumOff val="25000"/>
                  </a:schemeClr>
                </a:solidFill>
              </a:rPr>
              <a:t>中使用了</a:t>
            </a:r>
            <a:r>
              <a:rPr lang="en-US" altLang="zh-CN" dirty="0">
                <a:solidFill>
                  <a:schemeClr val="tx1">
                    <a:lumMod val="75000"/>
                    <a:lumOff val="25000"/>
                  </a:schemeClr>
                </a:solidFill>
              </a:rPr>
              <a:t>GROUP BY </a:t>
            </a:r>
            <a:r>
              <a:rPr lang="zh-CN" altLang="en-US" dirty="0">
                <a:solidFill>
                  <a:schemeClr val="tx1">
                    <a:lumMod val="75000"/>
                    <a:lumOff val="25000"/>
                  </a:schemeClr>
                </a:solidFill>
              </a:rPr>
              <a:t>或者 </a:t>
            </a:r>
            <a:r>
              <a:rPr lang="en-US" altLang="zh-CN" dirty="0">
                <a:solidFill>
                  <a:schemeClr val="tx1">
                    <a:lumMod val="75000"/>
                    <a:lumOff val="25000"/>
                  </a:schemeClr>
                </a:solidFill>
              </a:rPr>
              <a:t>HAVING</a:t>
            </a:r>
            <a:r>
              <a:rPr lang="zh-CN" altLang="en-US" dirty="0">
                <a:solidFill>
                  <a:schemeClr val="tx1">
                    <a:lumMod val="75000"/>
                    <a:lumOff val="25000"/>
                  </a:schemeClr>
                </a:solidFill>
              </a:rPr>
              <a:t>对数据进行聚合之后，窗口函数能处理的数据是聚合之后的数据而不是原始数据，看下面的例子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是一句非常简单的查询，查询了类别</a:t>
            </a:r>
            <a:r>
              <a:rPr lang="en-US" altLang="zh-CN" dirty="0">
                <a:solidFill>
                  <a:schemeClr val="tx1">
                    <a:lumMod val="75000"/>
                    <a:lumOff val="25000"/>
                  </a:schemeClr>
                </a:solidFill>
              </a:rPr>
              <a:t>ID</a:t>
            </a:r>
            <a:r>
              <a:rPr lang="zh-CN" altLang="en-US" dirty="0">
                <a:solidFill>
                  <a:schemeClr val="tx1">
                    <a:lumMod val="75000"/>
                    <a:lumOff val="25000"/>
                  </a:schemeClr>
                </a:solidFill>
              </a:rPr>
              <a:t>，成交价格，和所有拍卖的平均成交价格</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接下来我们对上面的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做一个简单的调整，添加一个</a:t>
            </a:r>
            <a:r>
              <a:rPr lang="en-US" altLang="zh-CN" dirty="0">
                <a:solidFill>
                  <a:schemeClr val="tx1">
                    <a:lumMod val="75000"/>
                    <a:lumOff val="25000"/>
                  </a:schemeClr>
                </a:solidFill>
              </a:rPr>
              <a:t>`GROUP BY`</a:t>
            </a:r>
            <a:r>
              <a:rPr lang="zh-CN" altLang="en-US" dirty="0">
                <a:solidFill>
                  <a:schemeClr val="tx1">
                    <a:lumMod val="75000"/>
                    <a:lumOff val="25000"/>
                  </a:schemeClr>
                </a:solidFill>
              </a:rPr>
              <a:t>子句</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是错误的，因为经过</a:t>
            </a:r>
            <a:r>
              <a:rPr lang="en-US" altLang="zh-CN" dirty="0">
                <a:solidFill>
                  <a:schemeClr val="tx1">
                    <a:lumMod val="75000"/>
                    <a:lumOff val="25000"/>
                  </a:schemeClr>
                </a:solidFill>
              </a:rPr>
              <a:t>`GROUP BY`</a:t>
            </a:r>
            <a:r>
              <a:rPr lang="zh-CN" altLang="en-US" dirty="0">
                <a:solidFill>
                  <a:schemeClr val="tx1">
                    <a:lumMod val="75000"/>
                    <a:lumOff val="25000"/>
                  </a:schemeClr>
                </a:solidFill>
              </a:rPr>
              <a:t>分组之后结果只有一列 </a:t>
            </a:r>
            <a:r>
              <a:rPr lang="en-US" altLang="zh-CN" dirty="0">
                <a:solidFill>
                  <a:schemeClr val="tx1">
                    <a:lumMod val="75000"/>
                    <a:lumOff val="25000"/>
                  </a:schemeClr>
                </a:solidFill>
              </a:rPr>
              <a:t>`</a:t>
            </a:r>
            <a:r>
              <a:rPr lang="en-US" altLang="zh-CN" dirty="0" err="1">
                <a:solidFill>
                  <a:schemeClr val="tx1">
                    <a:lumMod val="75000"/>
                    <a:lumOff val="25000"/>
                  </a:schemeClr>
                </a:solidFill>
              </a:rPr>
              <a:t>category_id</a:t>
            </a:r>
            <a:r>
              <a:rPr lang="en-US" altLang="zh-CN" dirty="0">
                <a:solidFill>
                  <a:schemeClr val="tx1">
                    <a:lumMod val="75000"/>
                    <a:lumOff val="25000"/>
                  </a:schemeClr>
                </a:solidFill>
              </a:rPr>
              <a:t>`</a:t>
            </a:r>
            <a:r>
              <a:rPr lang="zh-CN" altLang="en-US" dirty="0">
                <a:solidFill>
                  <a:schemeClr val="tx1">
                    <a:lumMod val="75000"/>
                    <a:lumOff val="25000"/>
                  </a:schemeClr>
                </a:solidFill>
              </a:rPr>
              <a:t>， 此时再运行窗口函数，数据中并不包含</a:t>
            </a:r>
            <a:r>
              <a:rPr lang="en-US" altLang="zh-CN" dirty="0">
                <a:solidFill>
                  <a:schemeClr val="tx1">
                    <a:lumMod val="75000"/>
                    <a:lumOff val="25000"/>
                  </a:schemeClr>
                </a:solidFill>
              </a:rPr>
              <a:t>`</a:t>
            </a:r>
            <a:r>
              <a:rPr lang="en-US" altLang="zh-CN" dirty="0" err="1">
                <a:solidFill>
                  <a:schemeClr val="tx1">
                    <a:lumMod val="75000"/>
                    <a:lumOff val="25000"/>
                  </a:schemeClr>
                </a:solidFill>
              </a:rPr>
              <a:t>final_price</a:t>
            </a:r>
            <a:r>
              <a:rPr lang="en-US" altLang="zh-CN" dirty="0">
                <a:solidFill>
                  <a:schemeClr val="tx1">
                    <a:lumMod val="75000"/>
                    <a:lumOff val="25000"/>
                  </a:schemeClr>
                </a:solidFill>
              </a:rPr>
              <a:t>`</a:t>
            </a:r>
          </a:p>
        </p:txBody>
      </p:sp>
      <p:sp>
        <p:nvSpPr>
          <p:cNvPr id="3" name="标题 2"/>
          <p:cNvSpPr>
            <a:spLocks noGrp="1"/>
          </p:cNvSpPr>
          <p:nvPr>
            <p:ph type="title"/>
          </p:nvPr>
        </p:nvSpPr>
        <p:spPr/>
        <p:txBody>
          <a:bodyPr/>
          <a:lstStyle/>
          <a:p>
            <a:r>
              <a:rPr lang="zh-CN" altLang="en-US" dirty="0"/>
              <a:t>窗口函数与</a:t>
            </a:r>
            <a:r>
              <a:rPr lang="en-US" altLang="zh-CN" dirty="0"/>
              <a:t>GROUP BY</a:t>
            </a:r>
            <a:r>
              <a:rPr lang="zh-CN" altLang="en-US" dirty="0"/>
              <a:t>一起使用</a:t>
            </a:r>
          </a:p>
        </p:txBody>
      </p:sp>
      <p:sp>
        <p:nvSpPr>
          <p:cNvPr id="4" name="文本占位符 3"/>
          <p:cNvSpPr>
            <a:spLocks noGrp="1"/>
          </p:cNvSpPr>
          <p:nvPr>
            <p:ph type="body" sz="quarter" idx="10"/>
          </p:nvPr>
        </p:nvSpPr>
        <p:spPr/>
        <p:txBody>
          <a:bodyPr/>
          <a:lstStyle/>
          <a:p>
            <a:r>
              <a:rPr lang="en-US" altLang="zh-CN" dirty="0"/>
              <a:t>1</a:t>
            </a:r>
            <a:r>
              <a:rPr lang="zh-CN" altLang="en-US" dirty="0"/>
              <a:t>、错误演示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336002"/>
            <a:ext cx="10609133"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p:txBody>
      </p:sp>
      <p:sp>
        <p:nvSpPr>
          <p:cNvPr id="9" name="TextBox 3">
            <a:extLst>
              <a:ext uri="{FF2B5EF4-FFF2-40B4-BE49-F238E27FC236}">
                <a16:creationId xmlns:a16="http://schemas.microsoft.com/office/drawing/2014/main" id="{2EB57BAB-AA0C-43E1-A22E-27F0C7232964}"/>
              </a:ext>
            </a:extLst>
          </p:cNvPr>
          <p:cNvSpPr txBox="1"/>
          <p:nvPr/>
        </p:nvSpPr>
        <p:spPr>
          <a:xfrm>
            <a:off x="808156" y="4484284"/>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Tree>
    <p:extLst>
      <p:ext uri="{BB962C8B-B14F-4D97-AF65-F5344CB8AC3E}">
        <p14:creationId xmlns:p14="http://schemas.microsoft.com/office/powerpoint/2010/main" val="98019410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我们再对上述窗口函数进行调整，看下这次能否正确执行</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可以看到查询成功了，因为我们使用了聚合函数</a:t>
            </a:r>
            <a:r>
              <a:rPr lang="en-US" altLang="zh-CN" dirty="0">
                <a:solidFill>
                  <a:schemeClr val="tx1">
                    <a:lumMod val="75000"/>
                    <a:lumOff val="25000"/>
                  </a:schemeClr>
                </a:solidFill>
              </a:rPr>
              <a:t>MAX(</a:t>
            </a:r>
            <a:r>
              <a:rPr lang="en-US" altLang="zh-CN" dirty="0" err="1">
                <a:solidFill>
                  <a:schemeClr val="tx1">
                    <a:lumMod val="75000"/>
                    <a:lumOff val="25000"/>
                  </a:schemeClr>
                </a:solidFill>
              </a:rPr>
              <a:t>final_price</a:t>
            </a:r>
            <a:r>
              <a:rPr lang="en-US" altLang="zh-CN" dirty="0">
                <a:solidFill>
                  <a:schemeClr val="tx1">
                    <a:lumMod val="75000"/>
                    <a:lumOff val="25000"/>
                  </a:schemeClr>
                </a:solidFill>
              </a:rPr>
              <a:t>)</a:t>
            </a:r>
            <a:r>
              <a:rPr lang="zh-CN" altLang="en-US" dirty="0">
                <a:solidFill>
                  <a:schemeClr val="tx1">
                    <a:lumMod val="75000"/>
                    <a:lumOff val="25000"/>
                  </a:schemeClr>
                </a:solidFill>
              </a:rPr>
              <a:t>，分组之后可以执行</a:t>
            </a:r>
            <a:r>
              <a:rPr lang="en-US" altLang="zh-CN" dirty="0">
                <a:solidFill>
                  <a:schemeClr val="tx1">
                    <a:lumMod val="75000"/>
                    <a:lumOff val="25000"/>
                  </a:schemeClr>
                </a:solidFill>
              </a:rPr>
              <a:t>,</a:t>
            </a:r>
            <a:r>
              <a:rPr lang="zh-CN" altLang="en-US" dirty="0">
                <a:solidFill>
                  <a:schemeClr val="tx1">
                    <a:lumMod val="75000"/>
                    <a:lumOff val="25000"/>
                  </a:schemeClr>
                </a:solidFill>
              </a:rPr>
              <a:t>执行之后可以再执行窗口函数</a:t>
            </a:r>
            <a:r>
              <a:rPr lang="en-US" altLang="zh-CN" dirty="0">
                <a:solidFill>
                  <a:schemeClr val="tx1">
                    <a:lumMod val="75000"/>
                    <a:lumOff val="25000"/>
                  </a:schemeClr>
                </a:solidFill>
              </a:rPr>
              <a:t>- </a:t>
            </a:r>
            <a:r>
              <a:rPr lang="zh-CN" altLang="en-US" dirty="0">
                <a:solidFill>
                  <a:srgbClr val="AD2B26"/>
                </a:solidFill>
              </a:rPr>
              <a:t>注意，聚合函数嵌套使用这是唯一场景</a:t>
            </a:r>
            <a:endParaRPr lang="en-US" altLang="zh-CN" dirty="0">
              <a:solidFill>
                <a:srgbClr val="AD2B26"/>
              </a:solidFill>
            </a:endParaRPr>
          </a:p>
        </p:txBody>
      </p:sp>
      <p:sp>
        <p:nvSpPr>
          <p:cNvPr id="3" name="标题 2"/>
          <p:cNvSpPr>
            <a:spLocks noGrp="1"/>
          </p:cNvSpPr>
          <p:nvPr>
            <p:ph type="title"/>
          </p:nvPr>
        </p:nvSpPr>
        <p:spPr/>
        <p:txBody>
          <a:bodyPr/>
          <a:lstStyle/>
          <a:p>
            <a:r>
              <a:rPr lang="zh-CN" altLang="en-US" dirty="0"/>
              <a:t>窗口函数与</a:t>
            </a:r>
            <a:r>
              <a:rPr lang="en-US" altLang="zh-CN" dirty="0"/>
              <a:t>GROUP BY</a:t>
            </a:r>
            <a:r>
              <a:rPr lang="zh-CN" altLang="en-US" dirty="0"/>
              <a:t>一起使用</a:t>
            </a:r>
          </a:p>
        </p:txBody>
      </p:sp>
      <p:sp>
        <p:nvSpPr>
          <p:cNvPr id="4" name="文本占位符 3"/>
          <p:cNvSpPr>
            <a:spLocks noGrp="1"/>
          </p:cNvSpPr>
          <p:nvPr>
            <p:ph type="body" sz="quarter" idx="10"/>
          </p:nvPr>
        </p:nvSpPr>
        <p:spPr/>
        <p:txBody>
          <a:bodyPr/>
          <a:lstStyle/>
          <a:p>
            <a:r>
              <a:rPr lang="en-US" altLang="zh-CN" dirty="0"/>
              <a:t>2</a:t>
            </a:r>
            <a:r>
              <a:rPr lang="zh-CN" altLang="en-US" dirty="0"/>
              <a:t>、正确演示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1924875"/>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max_final</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AS `avg`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6" name="图片 5">
            <a:extLst>
              <a:ext uri="{FF2B5EF4-FFF2-40B4-BE49-F238E27FC236}">
                <a16:creationId xmlns:a16="http://schemas.microsoft.com/office/drawing/2014/main" id="{A012340C-48C1-4079-854A-5F7FA8484481}"/>
              </a:ext>
            </a:extLst>
          </p:cNvPr>
          <p:cNvPicPr>
            <a:picLocks noChangeAspect="1"/>
          </p:cNvPicPr>
          <p:nvPr/>
        </p:nvPicPr>
        <p:blipFill rotWithShape="1">
          <a:blip r:embed="rId3"/>
          <a:srcRect t="2204"/>
          <a:stretch/>
        </p:blipFill>
        <p:spPr>
          <a:xfrm>
            <a:off x="808157" y="3920247"/>
            <a:ext cx="10609132" cy="1734574"/>
          </a:xfrm>
          <a:prstGeom prst="rect">
            <a:avLst/>
          </a:prstGeom>
        </p:spPr>
      </p:pic>
    </p:spTree>
    <p:extLst>
      <p:ext uri="{BB962C8B-B14F-4D97-AF65-F5344CB8AC3E}">
        <p14:creationId xmlns:p14="http://schemas.microsoft.com/office/powerpoint/2010/main" val="2783931682"/>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需求：将拍卖数据按国家分组，查询如下字段：</a:t>
            </a:r>
            <a:endParaRPr lang="en-US" altLang="zh-CN" dirty="0">
              <a:solidFill>
                <a:schemeClr val="tx1">
                  <a:lumMod val="75000"/>
                  <a:lumOff val="25000"/>
                </a:schemeClr>
              </a:solidFill>
            </a:endParaRPr>
          </a:p>
          <a:p>
            <a:pPr marL="0" indent="0">
              <a:buNone/>
            </a:pPr>
            <a:r>
              <a:rPr lang="en-US" altLang="zh-CN" dirty="0">
                <a:solidFill>
                  <a:srgbClr val="AD2B26"/>
                </a:solidFill>
              </a:rPr>
              <a:t>- </a:t>
            </a:r>
            <a:r>
              <a:rPr lang="zh-CN" altLang="en-US" dirty="0">
                <a:solidFill>
                  <a:srgbClr val="AD2B26"/>
                </a:solidFill>
              </a:rPr>
              <a:t>国家  </a:t>
            </a:r>
            <a:r>
              <a:rPr lang="en-US" altLang="zh-CN" dirty="0">
                <a:solidFill>
                  <a:srgbClr val="AD2B26"/>
                </a:solidFill>
              </a:rPr>
              <a:t>`country`</a:t>
            </a:r>
          </a:p>
          <a:p>
            <a:pPr marL="0" indent="0">
              <a:buNone/>
            </a:pPr>
            <a:r>
              <a:rPr lang="en-US" altLang="zh-CN" dirty="0">
                <a:solidFill>
                  <a:srgbClr val="AD2B26"/>
                </a:solidFill>
              </a:rPr>
              <a:t>- </a:t>
            </a:r>
            <a:r>
              <a:rPr lang="zh-CN" altLang="en-US" dirty="0">
                <a:solidFill>
                  <a:srgbClr val="AD2B26"/>
                </a:solidFill>
              </a:rPr>
              <a:t>每组最少参与人数 </a:t>
            </a:r>
            <a:r>
              <a:rPr lang="en-US" altLang="zh-CN" dirty="0">
                <a:solidFill>
                  <a:srgbClr val="AD2B26"/>
                </a:solidFill>
              </a:rPr>
              <a:t>`min`</a:t>
            </a:r>
          </a:p>
          <a:p>
            <a:pPr marL="0" indent="0">
              <a:buNone/>
            </a:pPr>
            <a:r>
              <a:rPr lang="en-US" altLang="zh-CN" dirty="0">
                <a:solidFill>
                  <a:srgbClr val="AD2B26"/>
                </a:solidFill>
              </a:rPr>
              <a:t>- </a:t>
            </a:r>
            <a:r>
              <a:rPr lang="zh-CN" altLang="en-US" dirty="0">
                <a:solidFill>
                  <a:srgbClr val="AD2B26"/>
                </a:solidFill>
              </a:rPr>
              <a:t>所有组最少参与人数的平均值 </a:t>
            </a:r>
            <a:r>
              <a:rPr lang="en-US" altLang="zh-CN" dirty="0">
                <a:solidFill>
                  <a:srgbClr val="AD2B26"/>
                </a:solidFill>
              </a:rPr>
              <a:t>`avg`</a:t>
            </a: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endParaRPr lang="en-US" altLang="zh-CN" dirty="0">
              <a:solidFill>
                <a:srgbClr val="AD2B26"/>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窗口函数与</a:t>
            </a:r>
            <a:r>
              <a:rPr lang="en-US" altLang="zh-CN" dirty="0"/>
              <a:t>GROUP BY</a:t>
            </a:r>
            <a:r>
              <a:rPr lang="zh-CN" altLang="en-US" dirty="0"/>
              <a:t>一起使用</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3242327"/>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MIN(participants) AS `min`,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AVG(MIN(participants)) OVER() AS `avg`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country;</a:t>
            </a:r>
          </a:p>
        </p:txBody>
      </p:sp>
      <p:pic>
        <p:nvPicPr>
          <p:cNvPr id="7" name="图片 6">
            <a:extLst>
              <a:ext uri="{FF2B5EF4-FFF2-40B4-BE49-F238E27FC236}">
                <a16:creationId xmlns:a16="http://schemas.microsoft.com/office/drawing/2014/main" id="{66F6A258-90B1-4D85-8DEA-135CBC9A108A}"/>
              </a:ext>
            </a:extLst>
          </p:cNvPr>
          <p:cNvPicPr>
            <a:picLocks noChangeAspect="1"/>
          </p:cNvPicPr>
          <p:nvPr/>
        </p:nvPicPr>
        <p:blipFill>
          <a:blip r:embed="rId3"/>
          <a:stretch>
            <a:fillRect/>
          </a:stretch>
        </p:blipFill>
        <p:spPr>
          <a:xfrm>
            <a:off x="2161127" y="5316679"/>
            <a:ext cx="8163822" cy="1297132"/>
          </a:xfrm>
          <a:prstGeom prst="rect">
            <a:avLst/>
          </a:prstGeom>
        </p:spPr>
      </p:pic>
      <p:sp>
        <p:nvSpPr>
          <p:cNvPr id="9" name="箭头: 右 8">
            <a:extLst>
              <a:ext uri="{FF2B5EF4-FFF2-40B4-BE49-F238E27FC236}">
                <a16:creationId xmlns:a16="http://schemas.microsoft.com/office/drawing/2014/main" id="{193CC5B7-A33B-4FB4-9FCB-1A04E3D2E34B}"/>
              </a:ext>
            </a:extLst>
          </p:cNvPr>
          <p:cNvSpPr/>
          <p:nvPr/>
        </p:nvSpPr>
        <p:spPr>
          <a:xfrm rot="2393871">
            <a:off x="1322962" y="5314642"/>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1160573194"/>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需求：按照商品类别</a:t>
            </a:r>
            <a:r>
              <a:rPr lang="en-US" altLang="zh-CN" dirty="0">
                <a:solidFill>
                  <a:schemeClr val="tx1">
                    <a:lumMod val="75000"/>
                    <a:lumOff val="25000"/>
                  </a:schemeClr>
                </a:solidFill>
              </a:rPr>
              <a:t>`</a:t>
            </a:r>
            <a:r>
              <a:rPr lang="en-US" altLang="zh-CN" dirty="0" err="1">
                <a:solidFill>
                  <a:schemeClr val="tx1">
                    <a:lumMod val="75000"/>
                    <a:lumOff val="25000"/>
                  </a:schemeClr>
                </a:solidFill>
              </a:rPr>
              <a:t>category_id</a:t>
            </a:r>
            <a:r>
              <a:rPr lang="en-US" altLang="zh-CN" dirty="0">
                <a:solidFill>
                  <a:schemeClr val="tx1">
                    <a:lumMod val="75000"/>
                    <a:lumOff val="25000"/>
                  </a:schemeClr>
                </a:solidFill>
              </a:rPr>
              <a:t>`</a:t>
            </a:r>
            <a:r>
              <a:rPr lang="zh-CN" altLang="en-US" dirty="0">
                <a:solidFill>
                  <a:schemeClr val="tx1">
                    <a:lumMod val="75000"/>
                    <a:lumOff val="25000"/>
                  </a:schemeClr>
                </a:solidFill>
              </a:rPr>
              <a:t>分组，计算每种商品起拍价的最高价格</a:t>
            </a:r>
            <a:r>
              <a:rPr lang="en-US" altLang="zh-CN" dirty="0">
                <a:solidFill>
                  <a:schemeClr val="tx1">
                    <a:lumMod val="75000"/>
                    <a:lumOff val="25000"/>
                  </a:schemeClr>
                </a:solidFill>
              </a:rPr>
              <a:t>`max`</a:t>
            </a:r>
            <a:r>
              <a:rPr lang="zh-CN" altLang="en-US" dirty="0">
                <a:solidFill>
                  <a:schemeClr val="tx1">
                    <a:lumMod val="75000"/>
                    <a:lumOff val="25000"/>
                  </a:schemeClr>
                </a:solidFill>
              </a:rPr>
              <a:t>，平均最高价格</a:t>
            </a:r>
            <a:r>
              <a:rPr lang="en-US" altLang="zh-CN" dirty="0">
                <a:solidFill>
                  <a:schemeClr val="tx1">
                    <a:lumMod val="75000"/>
                    <a:lumOff val="25000"/>
                  </a:schemeClr>
                </a:solidFill>
              </a:rPr>
              <a:t>`avg`</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窗口函数与</a:t>
            </a:r>
            <a:r>
              <a:rPr lang="en-US" altLang="zh-CN" dirty="0"/>
              <a:t>GROUP BY</a:t>
            </a:r>
            <a:r>
              <a:rPr lang="zh-CN" altLang="en-US" dirty="0"/>
              <a:t>一起使用</a:t>
            </a:r>
          </a:p>
        </p:txBody>
      </p:sp>
      <p:sp>
        <p:nvSpPr>
          <p:cNvPr id="4" name="文本占位符 3"/>
          <p:cNvSpPr>
            <a:spLocks noGrp="1"/>
          </p:cNvSpPr>
          <p:nvPr>
            <p:ph type="body" sz="quarter" idx="10"/>
          </p:nvPr>
        </p:nvSpPr>
        <p:spPr/>
        <p:txBody>
          <a:bodyPr/>
          <a:lstStyle/>
          <a:p>
            <a:r>
              <a:rPr lang="en-US" altLang="zh-CN" dirty="0"/>
              <a:t>4</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044005"/>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`max`,</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asking_price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AS `avg`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
        <p:nvSpPr>
          <p:cNvPr id="9" name="箭头: 右 8">
            <a:extLst>
              <a:ext uri="{FF2B5EF4-FFF2-40B4-BE49-F238E27FC236}">
                <a16:creationId xmlns:a16="http://schemas.microsoft.com/office/drawing/2014/main" id="{193CC5B7-A33B-4FB4-9FCB-1A04E3D2E34B}"/>
              </a:ext>
            </a:extLst>
          </p:cNvPr>
          <p:cNvSpPr/>
          <p:nvPr/>
        </p:nvSpPr>
        <p:spPr>
          <a:xfrm rot="2393871">
            <a:off x="1264541" y="3993460"/>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CA0B335A-CEB0-47F8-90BC-DE2AFD518CAF}"/>
              </a:ext>
            </a:extLst>
          </p:cNvPr>
          <p:cNvPicPr>
            <a:picLocks noChangeAspect="1"/>
          </p:cNvPicPr>
          <p:nvPr/>
        </p:nvPicPr>
        <p:blipFill>
          <a:blip r:embed="rId3"/>
          <a:stretch>
            <a:fillRect/>
          </a:stretch>
        </p:blipFill>
        <p:spPr>
          <a:xfrm>
            <a:off x="2161126" y="4013879"/>
            <a:ext cx="7927761" cy="2474470"/>
          </a:xfrm>
          <a:prstGeom prst="rect">
            <a:avLst/>
          </a:prstGeom>
        </p:spPr>
      </p:pic>
    </p:spTree>
    <p:extLst>
      <p:ext uri="{BB962C8B-B14F-4D97-AF65-F5344CB8AC3E}">
        <p14:creationId xmlns:p14="http://schemas.microsoft.com/office/powerpoint/2010/main" val="36357205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a:buFont typeface="Wingdings" panose="05000000000000000000" pitchFamily="2" charset="2"/>
              <a:buChar char="Ø"/>
            </a:pPr>
            <a:r>
              <a:rPr lang="zh-CN" altLang="en-US" dirty="0"/>
              <a:t>首先看</a:t>
            </a:r>
            <a:r>
              <a:rPr lang="en-US" altLang="zh-CN" dirty="0"/>
              <a:t>`OVER (...)` </a:t>
            </a:r>
            <a:r>
              <a:rPr lang="zh-CN" altLang="en-US" dirty="0"/>
              <a:t>的最基本用法：  </a:t>
            </a:r>
            <a:r>
              <a:rPr lang="en-US" altLang="zh-CN" dirty="0"/>
              <a:t>`OVER()`  </a:t>
            </a:r>
            <a:r>
              <a:rPr lang="zh-CN" altLang="en-US" dirty="0"/>
              <a:t>意思是所有的数据都在窗口中，看下面的</a:t>
            </a:r>
            <a:r>
              <a:rPr lang="en-US" altLang="zh-CN" dirty="0"/>
              <a:t>SQL</a:t>
            </a:r>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r>
              <a:rPr lang="en-US" altLang="zh-CN" dirty="0"/>
              <a:t>SQL</a:t>
            </a:r>
            <a:r>
              <a:rPr lang="zh-CN" altLang="en-US" dirty="0"/>
              <a:t>并不复杂，主要看跟  </a:t>
            </a:r>
            <a:r>
              <a:rPr lang="en-US" altLang="zh-CN" dirty="0"/>
              <a:t>`OVER()`  </a:t>
            </a:r>
            <a:r>
              <a:rPr lang="zh-CN" altLang="en-US" dirty="0"/>
              <a:t>相关的部分</a:t>
            </a:r>
            <a:endParaRPr lang="en-US" altLang="zh-CN" dirty="0"/>
          </a:p>
          <a:p>
            <a:pPr marL="0" indent="0">
              <a:buNone/>
            </a:pPr>
            <a:endParaRPr lang="en-US" altLang="zh-CN" dirty="0"/>
          </a:p>
          <a:p>
            <a:pPr marL="0" indent="0">
              <a:buNone/>
            </a:pPr>
            <a:endParaRPr lang="en-US" altLang="zh-CN" dirty="0"/>
          </a:p>
          <a:p>
            <a:pPr marL="0" indent="0">
              <a:buNone/>
            </a:pPr>
            <a:r>
              <a:rPr lang="en-US" altLang="zh-CN" dirty="0"/>
              <a:t>`AVG(salary)`  </a:t>
            </a:r>
            <a:r>
              <a:rPr lang="zh-CN" altLang="en-US" dirty="0"/>
              <a:t>意思是要计算平均工资，加上  </a:t>
            </a:r>
            <a:r>
              <a:rPr lang="en-US" altLang="zh-CN" dirty="0"/>
              <a:t>`OVER()`  </a:t>
            </a:r>
            <a:r>
              <a:rPr lang="zh-CN" altLang="en-US" dirty="0"/>
              <a:t>意味着对全部数据进行计算，所以就是在计算所有人的平均工资。</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OVER()</a:t>
            </a:r>
            <a:r>
              <a:rPr lang="zh-CN" altLang="en-US" dirty="0"/>
              <a:t>基本用法</a:t>
            </a:r>
          </a:p>
        </p:txBody>
      </p:sp>
      <p:sp>
        <p:nvSpPr>
          <p:cNvPr id="8" name="TextBox 3">
            <a:extLst>
              <a:ext uri="{FF2B5EF4-FFF2-40B4-BE49-F238E27FC236}">
                <a16:creationId xmlns:a16="http://schemas.microsoft.com/office/drawing/2014/main" id="{B894FC53-16C1-49DC-9D34-AFC143290636}"/>
              </a:ext>
            </a:extLst>
          </p:cNvPr>
          <p:cNvSpPr txBox="1"/>
          <p:nvPr/>
        </p:nvSpPr>
        <p:spPr>
          <a:xfrm>
            <a:off x="885919" y="2167941"/>
            <a:ext cx="10302240" cy="1754326"/>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p:txBody>
      </p:sp>
      <p:sp>
        <p:nvSpPr>
          <p:cNvPr id="6" name="TextBox 3">
            <a:extLst>
              <a:ext uri="{FF2B5EF4-FFF2-40B4-BE49-F238E27FC236}">
                <a16:creationId xmlns:a16="http://schemas.microsoft.com/office/drawing/2014/main" id="{CF6A8D23-2F49-465F-B5D3-5002444B780E}"/>
              </a:ext>
            </a:extLst>
          </p:cNvPr>
          <p:cNvSpPr txBox="1"/>
          <p:nvPr/>
        </p:nvSpPr>
        <p:spPr>
          <a:xfrm>
            <a:off x="890782" y="4714380"/>
            <a:ext cx="10302240" cy="369332"/>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AVG(salary) OVER()</a:t>
            </a:r>
          </a:p>
        </p:txBody>
      </p:sp>
    </p:spTree>
    <p:extLst>
      <p:ext uri="{BB962C8B-B14F-4D97-AF65-F5344CB8AC3E}">
        <p14:creationId xmlns:p14="http://schemas.microsoft.com/office/powerpoint/2010/main" val="453896740"/>
      </p:ext>
    </p:extLst>
  </p:cSld>
  <p:clrMapOvr>
    <a:masterClrMapping/>
  </p:clrMapOvr>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17</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800590"/>
            <a:ext cx="6693712" cy="484659"/>
          </a:xfrm>
        </p:spPr>
        <p:txBody>
          <a:bodyPr/>
          <a:lstStyle/>
          <a:p>
            <a:r>
              <a:rPr lang="en-US" altLang="zh-CN" dirty="0"/>
              <a:t>Rank</a:t>
            </a:r>
            <a:r>
              <a:rPr lang="zh-CN" altLang="en-US" dirty="0"/>
              <a:t>时使用聚合函数</a:t>
            </a:r>
            <a:endParaRPr lang="en-US" altLang="zh-CN" dirty="0"/>
          </a:p>
        </p:txBody>
      </p:sp>
    </p:spTree>
    <p:extLst>
      <p:ext uri="{BB962C8B-B14F-4D97-AF65-F5344CB8AC3E}">
        <p14:creationId xmlns:p14="http://schemas.microsoft.com/office/powerpoint/2010/main" val="2364662826"/>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我们可以在聚合函数的结果上使用</a:t>
            </a:r>
            <a:r>
              <a:rPr lang="en-US" altLang="zh-CN" dirty="0">
                <a:solidFill>
                  <a:schemeClr val="tx1">
                    <a:lumMod val="75000"/>
                    <a:lumOff val="25000"/>
                  </a:schemeClr>
                </a:solidFill>
              </a:rPr>
              <a:t>RANK</a:t>
            </a:r>
            <a:r>
              <a:rPr lang="zh-CN" altLang="en-US" dirty="0">
                <a:solidFill>
                  <a:schemeClr val="tx1">
                    <a:lumMod val="75000"/>
                    <a:lumOff val="25000"/>
                  </a:schemeClr>
                </a:solidFill>
              </a:rPr>
              <a:t>函数，看下面的例子：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我们按国家进行分组，计算了每个国家的拍卖次数，再根据拍卖次数对国家进行排名</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Rank</a:t>
            </a:r>
            <a:r>
              <a:rPr lang="zh-CN" altLang="en-US" dirty="0"/>
              <a:t>时使用聚合函数</a:t>
            </a:r>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Rank</a:t>
            </a:r>
            <a:r>
              <a:rPr lang="zh-CN" altLang="en-US" dirty="0"/>
              <a:t>时使用聚合函数</a:t>
            </a:r>
          </a:p>
        </p:txBody>
      </p:sp>
      <p:sp>
        <p:nvSpPr>
          <p:cNvPr id="5" name="TextBox 3">
            <a:extLst>
              <a:ext uri="{FF2B5EF4-FFF2-40B4-BE49-F238E27FC236}">
                <a16:creationId xmlns:a16="http://schemas.microsoft.com/office/drawing/2014/main" id="{0F8B5F72-7722-4470-B73E-7C1546CE99B7}"/>
              </a:ext>
            </a:extLst>
          </p:cNvPr>
          <p:cNvSpPr txBox="1"/>
          <p:nvPr/>
        </p:nvSpPr>
        <p:spPr>
          <a:xfrm>
            <a:off x="878388" y="1984958"/>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COUNT(id)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country;</a:t>
            </a:r>
          </a:p>
        </p:txBody>
      </p:sp>
      <p:sp>
        <p:nvSpPr>
          <p:cNvPr id="9" name="箭头: 右 8">
            <a:extLst>
              <a:ext uri="{FF2B5EF4-FFF2-40B4-BE49-F238E27FC236}">
                <a16:creationId xmlns:a16="http://schemas.microsoft.com/office/drawing/2014/main" id="{193CC5B7-A33B-4FB4-9FCB-1A04E3D2E34B}"/>
              </a:ext>
            </a:extLst>
          </p:cNvPr>
          <p:cNvSpPr/>
          <p:nvPr/>
        </p:nvSpPr>
        <p:spPr>
          <a:xfrm rot="2393871">
            <a:off x="1264541" y="3993460"/>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4881C3FE-4191-458D-83F8-9AEBC021D0D2}"/>
              </a:ext>
            </a:extLst>
          </p:cNvPr>
          <p:cNvPicPr>
            <a:picLocks noChangeAspect="1"/>
          </p:cNvPicPr>
          <p:nvPr/>
        </p:nvPicPr>
        <p:blipFill>
          <a:blip r:embed="rId3"/>
          <a:stretch>
            <a:fillRect/>
          </a:stretch>
        </p:blipFill>
        <p:spPr>
          <a:xfrm>
            <a:off x="2530777" y="3895785"/>
            <a:ext cx="6866143" cy="2217857"/>
          </a:xfrm>
          <a:prstGeom prst="rect">
            <a:avLst/>
          </a:prstGeom>
        </p:spPr>
      </p:pic>
    </p:spTree>
    <p:extLst>
      <p:ext uri="{BB962C8B-B14F-4D97-AF65-F5344CB8AC3E}">
        <p14:creationId xmlns:p14="http://schemas.microsoft.com/office/powerpoint/2010/main" val="4103262385"/>
      </p:ext>
    </p:extLst>
  </p:cSld>
  <p:clrMapOvr>
    <a:masterClrMapping/>
  </p:clrMapOvr>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 按商品分类</a:t>
            </a:r>
            <a:r>
              <a:rPr lang="en-US" altLang="zh-CN" dirty="0">
                <a:solidFill>
                  <a:schemeClr val="tx1">
                    <a:lumMod val="75000"/>
                    <a:lumOff val="25000"/>
                  </a:schemeClr>
                </a:solidFill>
              </a:rPr>
              <a:t>`</a:t>
            </a:r>
            <a:r>
              <a:rPr lang="en-US" altLang="zh-CN" dirty="0" err="1">
                <a:solidFill>
                  <a:schemeClr val="tx1">
                    <a:lumMod val="75000"/>
                    <a:lumOff val="25000"/>
                  </a:schemeClr>
                </a:solidFill>
              </a:rPr>
              <a:t>category_id</a:t>
            </a:r>
            <a:r>
              <a:rPr lang="en-US" altLang="zh-CN" dirty="0">
                <a:solidFill>
                  <a:schemeClr val="tx1">
                    <a:lumMod val="75000"/>
                    <a:lumOff val="25000"/>
                  </a:schemeClr>
                </a:solidFill>
              </a:rPr>
              <a:t>` </a:t>
            </a:r>
            <a:r>
              <a:rPr lang="zh-CN" altLang="en-US" dirty="0">
                <a:solidFill>
                  <a:schemeClr val="tx1">
                    <a:lumMod val="75000"/>
                    <a:lumOff val="25000"/>
                  </a:schemeClr>
                </a:solidFill>
              </a:rPr>
              <a:t>分组，对成交价格</a:t>
            </a:r>
            <a:r>
              <a:rPr lang="en-US" altLang="zh-CN" dirty="0">
                <a:solidFill>
                  <a:schemeClr val="tx1">
                    <a:lumMod val="75000"/>
                    <a:lumOff val="25000"/>
                  </a:schemeClr>
                </a:solidFill>
              </a:rPr>
              <a:t>`</a:t>
            </a:r>
            <a:r>
              <a:rPr lang="en-US" altLang="zh-CN" dirty="0" err="1">
                <a:solidFill>
                  <a:schemeClr val="tx1">
                    <a:lumMod val="75000"/>
                    <a:lumOff val="25000"/>
                  </a:schemeClr>
                </a:solidFill>
              </a:rPr>
              <a:t>final_price</a:t>
            </a:r>
            <a:r>
              <a:rPr lang="en-US" altLang="zh-CN" dirty="0">
                <a:solidFill>
                  <a:schemeClr val="tx1">
                    <a:lumMod val="75000"/>
                    <a:lumOff val="25000"/>
                  </a:schemeClr>
                </a:solidFill>
              </a:rPr>
              <a:t>`</a:t>
            </a:r>
            <a:r>
              <a:rPr lang="zh-CN" altLang="en-US" dirty="0">
                <a:solidFill>
                  <a:schemeClr val="tx1">
                    <a:lumMod val="75000"/>
                    <a:lumOff val="25000"/>
                  </a:schemeClr>
                </a:solidFill>
              </a:rPr>
              <a:t>求和</a:t>
            </a:r>
            <a:r>
              <a:rPr lang="en-US" altLang="zh-CN" dirty="0">
                <a:solidFill>
                  <a:schemeClr val="tx1">
                    <a:lumMod val="75000"/>
                    <a:lumOff val="25000"/>
                  </a:schemeClr>
                </a:solidFill>
              </a:rPr>
              <a:t>`sum`</a:t>
            </a:r>
            <a:r>
              <a:rPr lang="zh-CN" altLang="en-US" dirty="0">
                <a:solidFill>
                  <a:schemeClr val="tx1">
                    <a:lumMod val="75000"/>
                    <a:lumOff val="25000"/>
                  </a:schemeClr>
                </a:solidFill>
              </a:rPr>
              <a:t>，对所有类别按成交价格的总金额排序，返回序号</a:t>
            </a:r>
            <a:r>
              <a:rPr lang="en-US" altLang="zh-CN" dirty="0">
                <a:solidFill>
                  <a:schemeClr val="tx1">
                    <a:lumMod val="75000"/>
                    <a:lumOff val="25000"/>
                  </a:schemeClr>
                </a:solidFill>
              </a:rPr>
              <a:t>`rank`</a:t>
            </a:r>
          </a:p>
          <a:p>
            <a:pPr marL="0" indent="0">
              <a:buNone/>
            </a:pPr>
            <a:r>
              <a:rPr lang="zh-CN" altLang="en-US" dirty="0">
                <a:solidFill>
                  <a:schemeClr val="tx1">
                    <a:lumMod val="75000"/>
                    <a:lumOff val="25000"/>
                  </a:schemeClr>
                </a:solidFill>
              </a:rPr>
              <a:t>返回字段 </a:t>
            </a:r>
            <a:r>
              <a:rPr lang="en-US" altLang="zh-CN" dirty="0">
                <a:solidFill>
                  <a:schemeClr val="tx1">
                    <a:lumMod val="75000"/>
                    <a:lumOff val="25000"/>
                  </a:schemeClr>
                </a:solidFill>
              </a:rPr>
              <a:t>`</a:t>
            </a:r>
            <a:r>
              <a:rPr lang="en-US" altLang="zh-CN" dirty="0" err="1">
                <a:solidFill>
                  <a:schemeClr val="tx1">
                    <a:lumMod val="75000"/>
                    <a:lumOff val="25000"/>
                  </a:schemeClr>
                </a:solidFill>
              </a:rPr>
              <a:t>category_id</a:t>
            </a:r>
            <a:r>
              <a:rPr lang="en-US" altLang="zh-CN" dirty="0">
                <a:solidFill>
                  <a:schemeClr val="tx1">
                    <a:lumMod val="75000"/>
                    <a:lumOff val="25000"/>
                  </a:schemeClr>
                </a:solidFill>
              </a:rPr>
              <a:t>` </a:t>
            </a:r>
            <a:r>
              <a:rPr lang="zh-CN" altLang="en-US" dirty="0">
                <a:solidFill>
                  <a:schemeClr val="tx1">
                    <a:lumMod val="75000"/>
                    <a:lumOff val="25000"/>
                  </a:schemeClr>
                </a:solidFill>
              </a:rPr>
              <a:t>，</a:t>
            </a:r>
            <a:r>
              <a:rPr lang="en-US" altLang="zh-CN" dirty="0">
                <a:solidFill>
                  <a:schemeClr val="tx1">
                    <a:lumMod val="75000"/>
                    <a:lumOff val="25000"/>
                  </a:schemeClr>
                </a:solidFill>
              </a:rPr>
              <a:t>`sum`</a:t>
            </a:r>
            <a:r>
              <a:rPr lang="zh-CN" altLang="en-US" dirty="0">
                <a:solidFill>
                  <a:schemeClr val="tx1">
                    <a:lumMod val="75000"/>
                    <a:lumOff val="25000"/>
                  </a:schemeClr>
                </a:solidFill>
              </a:rPr>
              <a:t>，</a:t>
            </a:r>
            <a:r>
              <a:rPr lang="en-US" altLang="zh-CN" dirty="0">
                <a:solidFill>
                  <a:schemeClr val="tx1">
                    <a:lumMod val="75000"/>
                    <a:lumOff val="25000"/>
                  </a:schemeClr>
                </a:solidFill>
              </a:rPr>
              <a:t>`rank`</a:t>
            </a:r>
          </a:p>
        </p:txBody>
      </p:sp>
      <p:sp>
        <p:nvSpPr>
          <p:cNvPr id="3" name="标题 2"/>
          <p:cNvSpPr>
            <a:spLocks noGrp="1"/>
          </p:cNvSpPr>
          <p:nvPr>
            <p:ph type="title"/>
          </p:nvPr>
        </p:nvSpPr>
        <p:spPr/>
        <p:txBody>
          <a:bodyPr/>
          <a:lstStyle/>
          <a:p>
            <a:r>
              <a:rPr lang="en-US" altLang="zh-CN" dirty="0"/>
              <a:t>Rank</a:t>
            </a:r>
            <a:r>
              <a:rPr lang="zh-CN" altLang="en-US" dirty="0"/>
              <a:t>时使用聚合函数</a:t>
            </a:r>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851991"/>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
        <p:nvSpPr>
          <p:cNvPr id="9" name="箭头: 右 8">
            <a:extLst>
              <a:ext uri="{FF2B5EF4-FFF2-40B4-BE49-F238E27FC236}">
                <a16:creationId xmlns:a16="http://schemas.microsoft.com/office/drawing/2014/main" id="{193CC5B7-A33B-4FB4-9FCB-1A04E3D2E34B}"/>
              </a:ext>
            </a:extLst>
          </p:cNvPr>
          <p:cNvSpPr/>
          <p:nvPr/>
        </p:nvSpPr>
        <p:spPr>
          <a:xfrm rot="2393871">
            <a:off x="1563642" y="4385761"/>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63987A54-E788-4D79-BB96-1BD0246F42BE}"/>
              </a:ext>
            </a:extLst>
          </p:cNvPr>
          <p:cNvPicPr>
            <a:picLocks noChangeAspect="1"/>
          </p:cNvPicPr>
          <p:nvPr/>
        </p:nvPicPr>
        <p:blipFill>
          <a:blip r:embed="rId3"/>
          <a:stretch>
            <a:fillRect/>
          </a:stretch>
        </p:blipFill>
        <p:spPr>
          <a:xfrm>
            <a:off x="2460227" y="4405189"/>
            <a:ext cx="7155000" cy="2248310"/>
          </a:xfrm>
          <a:prstGeom prst="rect">
            <a:avLst/>
          </a:prstGeom>
        </p:spPr>
      </p:pic>
    </p:spTree>
    <p:extLst>
      <p:ext uri="{BB962C8B-B14F-4D97-AF65-F5344CB8AC3E}">
        <p14:creationId xmlns:p14="http://schemas.microsoft.com/office/powerpoint/2010/main" val="1615066853"/>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需求：按拍卖结束日期</a:t>
            </a:r>
            <a:r>
              <a:rPr lang="en-US" altLang="zh-CN" dirty="0">
                <a:solidFill>
                  <a:schemeClr val="tx1">
                    <a:lumMod val="75000"/>
                    <a:lumOff val="25000"/>
                  </a:schemeClr>
                </a:solidFill>
              </a:rPr>
              <a:t>`ended`</a:t>
            </a:r>
            <a:r>
              <a:rPr lang="zh-CN" altLang="en-US" dirty="0">
                <a:solidFill>
                  <a:schemeClr val="tx1">
                    <a:lumMod val="75000"/>
                    <a:lumOff val="25000"/>
                  </a:schemeClr>
                </a:solidFill>
              </a:rPr>
              <a:t>分组，计算每组平均浏览量（</a:t>
            </a:r>
            <a:r>
              <a:rPr lang="en-US" altLang="zh-CN" dirty="0">
                <a:solidFill>
                  <a:schemeClr val="tx1">
                    <a:lumMod val="75000"/>
                    <a:lumOff val="25000"/>
                  </a:schemeClr>
                </a:solidFill>
              </a:rPr>
              <a:t>`views`</a:t>
            </a:r>
            <a:r>
              <a:rPr lang="zh-CN" altLang="en-US" dirty="0">
                <a:solidFill>
                  <a:schemeClr val="tx1">
                    <a:lumMod val="75000"/>
                    <a:lumOff val="25000"/>
                  </a:schemeClr>
                </a:solidFill>
              </a:rPr>
              <a:t>），并按平均浏览量对所有组排名返回序号</a:t>
            </a:r>
            <a:r>
              <a:rPr lang="en-US" altLang="zh-CN" dirty="0">
                <a:solidFill>
                  <a:schemeClr val="tx1">
                    <a:lumMod val="75000"/>
                    <a:lumOff val="25000"/>
                  </a:schemeClr>
                </a:solidFill>
              </a:rPr>
              <a:t>`rank`</a:t>
            </a:r>
          </a:p>
          <a:p>
            <a:pPr marL="0" indent="0">
              <a:buNone/>
            </a:pPr>
            <a:r>
              <a:rPr lang="zh-CN" altLang="en-US" dirty="0">
                <a:solidFill>
                  <a:schemeClr val="tx1">
                    <a:lumMod val="75000"/>
                    <a:lumOff val="25000"/>
                  </a:schemeClr>
                </a:solidFill>
              </a:rPr>
              <a:t>返回字段：拍卖结束日期</a:t>
            </a:r>
            <a:r>
              <a:rPr lang="en-US" altLang="zh-CN" dirty="0">
                <a:solidFill>
                  <a:schemeClr val="tx1">
                    <a:lumMod val="75000"/>
                    <a:lumOff val="25000"/>
                  </a:schemeClr>
                </a:solidFill>
              </a:rPr>
              <a:t>`ended`</a:t>
            </a:r>
            <a:r>
              <a:rPr lang="zh-CN" altLang="en-US" dirty="0">
                <a:solidFill>
                  <a:schemeClr val="tx1">
                    <a:lumMod val="75000"/>
                    <a:lumOff val="25000"/>
                  </a:schemeClr>
                </a:solidFill>
              </a:rPr>
              <a:t>，平均浏览量</a:t>
            </a:r>
            <a:r>
              <a:rPr lang="en-US" altLang="zh-CN" dirty="0">
                <a:solidFill>
                  <a:schemeClr val="tx1">
                    <a:lumMod val="75000"/>
                    <a:lumOff val="25000"/>
                  </a:schemeClr>
                </a:solidFill>
              </a:rPr>
              <a:t>`avg`</a:t>
            </a:r>
            <a:r>
              <a:rPr lang="zh-CN" altLang="en-US" dirty="0">
                <a:solidFill>
                  <a:schemeClr val="tx1">
                    <a:lumMod val="75000"/>
                    <a:lumOff val="25000"/>
                  </a:schemeClr>
                </a:solidFill>
              </a:rPr>
              <a:t>，每组排名</a:t>
            </a:r>
            <a:r>
              <a:rPr lang="en-US" altLang="zh-CN" dirty="0">
                <a:solidFill>
                  <a:schemeClr val="tx1">
                    <a:lumMod val="75000"/>
                    <a:lumOff val="25000"/>
                  </a:schemeClr>
                </a:solidFill>
              </a:rPr>
              <a:t>`rank`</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en-US" altLang="zh-CN" dirty="0"/>
              <a:t>Rank</a:t>
            </a:r>
            <a:r>
              <a:rPr lang="zh-CN" altLang="en-US" dirty="0"/>
              <a:t>时使用聚合函数</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540705"/>
            <a:ext cx="10609133"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AVG(views) AS `avg`,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AVG(views)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ended;</a:t>
            </a:r>
          </a:p>
        </p:txBody>
      </p:sp>
      <p:sp>
        <p:nvSpPr>
          <p:cNvPr id="9" name="箭头: 右 8">
            <a:extLst>
              <a:ext uri="{FF2B5EF4-FFF2-40B4-BE49-F238E27FC236}">
                <a16:creationId xmlns:a16="http://schemas.microsoft.com/office/drawing/2014/main" id="{193CC5B7-A33B-4FB4-9FCB-1A04E3D2E34B}"/>
              </a:ext>
            </a:extLst>
          </p:cNvPr>
          <p:cNvSpPr/>
          <p:nvPr/>
        </p:nvSpPr>
        <p:spPr>
          <a:xfrm rot="2393871">
            <a:off x="1379571" y="4525089"/>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6" name="图片 5">
            <a:extLst>
              <a:ext uri="{FF2B5EF4-FFF2-40B4-BE49-F238E27FC236}">
                <a16:creationId xmlns:a16="http://schemas.microsoft.com/office/drawing/2014/main" id="{DD487420-36EB-454C-8415-A2717B90B32D}"/>
              </a:ext>
            </a:extLst>
          </p:cNvPr>
          <p:cNvPicPr>
            <a:picLocks noChangeAspect="1"/>
          </p:cNvPicPr>
          <p:nvPr/>
        </p:nvPicPr>
        <p:blipFill>
          <a:blip r:embed="rId3"/>
          <a:stretch>
            <a:fillRect/>
          </a:stretch>
        </p:blipFill>
        <p:spPr>
          <a:xfrm>
            <a:off x="2276156" y="4376311"/>
            <a:ext cx="7361156" cy="2237500"/>
          </a:xfrm>
          <a:prstGeom prst="rect">
            <a:avLst/>
          </a:prstGeom>
        </p:spPr>
      </p:pic>
    </p:spTree>
    <p:extLst>
      <p:ext uri="{BB962C8B-B14F-4D97-AF65-F5344CB8AC3E}">
        <p14:creationId xmlns:p14="http://schemas.microsoft.com/office/powerpoint/2010/main" val="3457382668"/>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18</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800590"/>
            <a:ext cx="6693712" cy="484659"/>
          </a:xfrm>
        </p:spPr>
        <p:txBody>
          <a:bodyPr/>
          <a:lstStyle/>
          <a:p>
            <a:r>
              <a:rPr lang="zh-CN" altLang="en-US" dirty="0"/>
              <a:t>利用</a:t>
            </a:r>
            <a:r>
              <a:rPr lang="en-US" altLang="zh-CN" dirty="0"/>
              <a:t>GROUP BY</a:t>
            </a:r>
            <a:r>
              <a:rPr lang="zh-CN" altLang="en-US" dirty="0"/>
              <a:t>计算环比</a:t>
            </a:r>
            <a:endParaRPr lang="en-US" altLang="zh-CN" dirty="0"/>
          </a:p>
        </p:txBody>
      </p:sp>
    </p:spTree>
    <p:extLst>
      <p:ext uri="{BB962C8B-B14F-4D97-AF65-F5344CB8AC3E}">
        <p14:creationId xmlns:p14="http://schemas.microsoft.com/office/powerpoint/2010/main" val="3098616803"/>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我们可以利用</a:t>
            </a:r>
            <a:r>
              <a:rPr lang="en-US" altLang="zh-CN" dirty="0">
                <a:solidFill>
                  <a:schemeClr val="tx1">
                    <a:lumMod val="75000"/>
                    <a:lumOff val="25000"/>
                  </a:schemeClr>
                </a:solidFill>
              </a:rPr>
              <a:t>GROUP BY </a:t>
            </a:r>
            <a:r>
              <a:rPr lang="zh-CN" altLang="en-US" dirty="0">
                <a:solidFill>
                  <a:schemeClr val="tx1">
                    <a:lumMod val="75000"/>
                    <a:lumOff val="25000"/>
                  </a:schemeClr>
                </a:solidFill>
              </a:rPr>
              <a:t>分组之后，结合</a:t>
            </a:r>
            <a:r>
              <a:rPr lang="en-US" altLang="zh-CN" dirty="0">
                <a:solidFill>
                  <a:schemeClr val="tx1">
                    <a:lumMod val="75000"/>
                    <a:lumOff val="25000"/>
                  </a:schemeClr>
                </a:solidFill>
              </a:rPr>
              <a:t>LEAD, LAG </a:t>
            </a:r>
            <a:r>
              <a:rPr lang="zh-CN" altLang="en-US" dirty="0">
                <a:solidFill>
                  <a:schemeClr val="tx1">
                    <a:lumMod val="75000"/>
                    <a:lumOff val="25000"/>
                  </a:schemeClr>
                </a:solidFill>
              </a:rPr>
              <a:t>计算环比（相邻两天的差值），看下面的</a:t>
            </a:r>
            <a:r>
              <a:rPr lang="en-US" altLang="zh-CN" dirty="0">
                <a:solidFill>
                  <a:schemeClr val="tx1">
                    <a:lumMod val="75000"/>
                    <a:lumOff val="25000"/>
                  </a:schemeClr>
                </a:solidFill>
              </a:rPr>
              <a:t>SQL</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我们利用</a:t>
            </a:r>
            <a:r>
              <a:rPr lang="en-US" altLang="zh-CN" dirty="0">
                <a:solidFill>
                  <a:schemeClr val="tx1">
                    <a:lumMod val="75000"/>
                    <a:lumOff val="25000"/>
                  </a:schemeClr>
                </a:solidFill>
              </a:rPr>
              <a:t>GROUP BY</a:t>
            </a:r>
            <a:r>
              <a:rPr lang="zh-CN" altLang="en-US" dirty="0">
                <a:solidFill>
                  <a:schemeClr val="tx1">
                    <a:lumMod val="75000"/>
                    <a:lumOff val="25000"/>
                  </a:schemeClr>
                </a:solidFill>
              </a:rPr>
              <a:t>按结束拍卖日期对所有拍卖进行分组，对每天结束的所有拍卖的最终成交价格求和，又利用</a:t>
            </a:r>
            <a:r>
              <a:rPr lang="en-US" altLang="zh-CN" dirty="0">
                <a:solidFill>
                  <a:schemeClr val="tx1">
                    <a:lumMod val="75000"/>
                    <a:lumOff val="25000"/>
                  </a:schemeClr>
                </a:solidFill>
              </a:rPr>
              <a:t>LAG</a:t>
            </a:r>
            <a:r>
              <a:rPr lang="zh-CN" altLang="en-US" dirty="0">
                <a:solidFill>
                  <a:schemeClr val="tx1">
                    <a:lumMod val="75000"/>
                    <a:lumOff val="25000"/>
                  </a:schemeClr>
                </a:solidFill>
              </a:rPr>
              <a:t>函数计算了前一天的全天最终成交价格</a:t>
            </a:r>
            <a:endParaRPr lang="en-US" altLang="zh-CN" dirty="0">
              <a:solidFill>
                <a:schemeClr val="tx1">
                  <a:lumMod val="75000"/>
                  <a:lumOff val="25000"/>
                </a:schemeClr>
              </a:solidFill>
            </a:endParaRPr>
          </a:p>
        </p:txBody>
      </p:sp>
      <p:sp>
        <p:nvSpPr>
          <p:cNvPr id="3" name="标题 2"/>
          <p:cNvSpPr>
            <a:spLocks noGrp="1"/>
          </p:cNvSpPr>
          <p:nvPr>
            <p:ph type="title"/>
          </p:nvPr>
        </p:nvSpPr>
        <p:spPr/>
        <p:txBody>
          <a:bodyPr/>
          <a:lstStyle/>
          <a:p>
            <a:r>
              <a:rPr lang="zh-CN" altLang="en-US" dirty="0"/>
              <a:t>利用</a:t>
            </a:r>
            <a:r>
              <a:rPr lang="en-US" altLang="zh-CN" dirty="0"/>
              <a:t>GROUP BY</a:t>
            </a:r>
            <a:r>
              <a:rPr lang="zh-CN" altLang="en-US" dirty="0"/>
              <a:t>计算环比</a:t>
            </a:r>
          </a:p>
        </p:txBody>
      </p:sp>
      <p:sp>
        <p:nvSpPr>
          <p:cNvPr id="4" name="文本占位符 3"/>
          <p:cNvSpPr>
            <a:spLocks noGrp="1"/>
          </p:cNvSpPr>
          <p:nvPr>
            <p:ph type="body" sz="quarter" idx="10"/>
          </p:nvPr>
        </p:nvSpPr>
        <p:spPr/>
        <p:txBody>
          <a:bodyPr/>
          <a:lstStyle/>
          <a:p>
            <a:r>
              <a:rPr lang="en-US" altLang="zh-CN" dirty="0"/>
              <a:t>1</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791433" y="1974726"/>
            <a:ext cx="10609133"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sum_price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ended) AS `lag`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ended;</a:t>
            </a:r>
          </a:p>
        </p:txBody>
      </p:sp>
      <p:sp>
        <p:nvSpPr>
          <p:cNvPr id="9" name="箭头: 右 8">
            <a:extLst>
              <a:ext uri="{FF2B5EF4-FFF2-40B4-BE49-F238E27FC236}">
                <a16:creationId xmlns:a16="http://schemas.microsoft.com/office/drawing/2014/main" id="{193CC5B7-A33B-4FB4-9FCB-1A04E3D2E34B}"/>
              </a:ext>
            </a:extLst>
          </p:cNvPr>
          <p:cNvSpPr/>
          <p:nvPr/>
        </p:nvSpPr>
        <p:spPr>
          <a:xfrm rot="2393871">
            <a:off x="1379571" y="4525089"/>
            <a:ext cx="739302" cy="758758"/>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01D3A0FF-6611-4120-93BE-33331CF3206E}"/>
              </a:ext>
            </a:extLst>
          </p:cNvPr>
          <p:cNvPicPr>
            <a:picLocks noChangeAspect="1"/>
          </p:cNvPicPr>
          <p:nvPr/>
        </p:nvPicPr>
        <p:blipFill>
          <a:blip r:embed="rId3"/>
          <a:stretch>
            <a:fillRect/>
          </a:stretch>
        </p:blipFill>
        <p:spPr>
          <a:xfrm>
            <a:off x="2526507" y="4418395"/>
            <a:ext cx="6955394" cy="2196803"/>
          </a:xfrm>
          <a:prstGeom prst="rect">
            <a:avLst/>
          </a:prstGeom>
        </p:spPr>
      </p:pic>
    </p:spTree>
    <p:extLst>
      <p:ext uri="{BB962C8B-B14F-4D97-AF65-F5344CB8AC3E}">
        <p14:creationId xmlns:p14="http://schemas.microsoft.com/office/powerpoint/2010/main" val="3804805160"/>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需求：按拍卖结束日期</a:t>
            </a:r>
            <a:r>
              <a:rPr lang="en-US" altLang="zh-CN" dirty="0">
                <a:solidFill>
                  <a:schemeClr val="tx1">
                    <a:lumMod val="75000"/>
                    <a:lumOff val="25000"/>
                  </a:schemeClr>
                </a:solidFill>
              </a:rPr>
              <a:t>`ended`</a:t>
            </a:r>
            <a:r>
              <a:rPr lang="zh-CN" altLang="en-US" dirty="0">
                <a:solidFill>
                  <a:schemeClr val="tx1">
                    <a:lumMod val="75000"/>
                    <a:lumOff val="25000"/>
                  </a:schemeClr>
                </a:solidFill>
              </a:rPr>
              <a:t>分组分析所有拍卖的浏览数据</a:t>
            </a:r>
            <a:r>
              <a:rPr lang="en-US" altLang="zh-CN" dirty="0">
                <a:solidFill>
                  <a:schemeClr val="tx1">
                    <a:lumMod val="75000"/>
                    <a:lumOff val="25000"/>
                  </a:schemeClr>
                </a:solidFill>
              </a:rPr>
              <a:t>`views`</a:t>
            </a:r>
            <a:r>
              <a:rPr lang="zh-CN" altLang="en-US" dirty="0">
                <a:solidFill>
                  <a:schemeClr val="tx1">
                    <a:lumMod val="75000"/>
                    <a:lumOff val="25000"/>
                  </a:schemeClr>
                </a:solidFill>
              </a:rPr>
              <a:t>，返回如下字段：</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rgbClr val="C00000"/>
                </a:solidFill>
              </a:rPr>
              <a:t>每组的拍卖结束日期</a:t>
            </a:r>
            <a:r>
              <a:rPr lang="en-US" altLang="zh-CN" dirty="0">
                <a:solidFill>
                  <a:srgbClr val="C00000"/>
                </a:solidFill>
              </a:rPr>
              <a:t>`ended`</a:t>
            </a:r>
          </a:p>
          <a:p>
            <a:pPr>
              <a:buFont typeface="Wingdings" panose="05000000000000000000" pitchFamily="2" charset="2"/>
              <a:buChar char="Ø"/>
            </a:pPr>
            <a:r>
              <a:rPr lang="zh-CN" altLang="en-US" dirty="0">
                <a:solidFill>
                  <a:srgbClr val="C00000"/>
                </a:solidFill>
              </a:rPr>
              <a:t>每组的总浏览量 </a:t>
            </a:r>
            <a:r>
              <a:rPr lang="en-US" altLang="zh-CN" dirty="0">
                <a:solidFill>
                  <a:srgbClr val="C00000"/>
                </a:solidFill>
              </a:rPr>
              <a:t>`sum`</a:t>
            </a:r>
          </a:p>
          <a:p>
            <a:pPr>
              <a:buFont typeface="Wingdings" panose="05000000000000000000" pitchFamily="2" charset="2"/>
              <a:buChar char="Ø"/>
            </a:pPr>
            <a:r>
              <a:rPr lang="zh-CN" altLang="en-US" dirty="0">
                <a:solidFill>
                  <a:srgbClr val="C00000"/>
                </a:solidFill>
              </a:rPr>
              <a:t>每组的前一组总浏览量 </a:t>
            </a:r>
            <a:r>
              <a:rPr lang="en-US" altLang="zh-CN" dirty="0">
                <a:solidFill>
                  <a:srgbClr val="C00000"/>
                </a:solidFill>
              </a:rPr>
              <a:t>`</a:t>
            </a:r>
            <a:r>
              <a:rPr lang="en-US" altLang="zh-CN" dirty="0" err="1">
                <a:solidFill>
                  <a:srgbClr val="C00000"/>
                </a:solidFill>
              </a:rPr>
              <a:t>previous_day</a:t>
            </a:r>
            <a:r>
              <a:rPr lang="en-US" altLang="zh-CN" dirty="0">
                <a:solidFill>
                  <a:srgbClr val="C00000"/>
                </a:solidFill>
              </a:rPr>
              <a:t>`</a:t>
            </a:r>
          </a:p>
          <a:p>
            <a:pPr>
              <a:buFont typeface="Wingdings" panose="05000000000000000000" pitchFamily="2" charset="2"/>
              <a:buChar char="Ø"/>
            </a:pPr>
            <a:r>
              <a:rPr lang="zh-CN" altLang="en-US" dirty="0">
                <a:solidFill>
                  <a:srgbClr val="C00000"/>
                </a:solidFill>
              </a:rPr>
              <a:t>比较结束日期相邻两天浏览量的差值 </a:t>
            </a:r>
            <a:r>
              <a:rPr lang="en-US" altLang="zh-CN" dirty="0">
                <a:solidFill>
                  <a:srgbClr val="C00000"/>
                </a:solidFill>
              </a:rPr>
              <a:t>`delta`</a:t>
            </a:r>
          </a:p>
        </p:txBody>
      </p:sp>
      <p:sp>
        <p:nvSpPr>
          <p:cNvPr id="3" name="标题 2"/>
          <p:cNvSpPr>
            <a:spLocks noGrp="1"/>
          </p:cNvSpPr>
          <p:nvPr>
            <p:ph type="title"/>
          </p:nvPr>
        </p:nvSpPr>
        <p:spPr/>
        <p:txBody>
          <a:bodyPr/>
          <a:lstStyle/>
          <a:p>
            <a:r>
              <a:rPr lang="zh-CN" altLang="en-US" dirty="0"/>
              <a:t>利用</a:t>
            </a:r>
            <a:r>
              <a:rPr lang="en-US" altLang="zh-CN" dirty="0"/>
              <a:t>GROUP BY</a:t>
            </a:r>
            <a:r>
              <a:rPr lang="zh-CN" altLang="en-US" dirty="0"/>
              <a:t>计算环比</a:t>
            </a:r>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51346" y="3766735"/>
            <a:ext cx="6473582"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SUM(views)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LAG(SUM(views)) OVER(ORDER BY ended)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previous_day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SUM(views) - LAG(SUM(views)) OVER(ORDER BY ended) AS delta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ended;</a:t>
            </a:r>
          </a:p>
        </p:txBody>
      </p:sp>
      <p:pic>
        <p:nvPicPr>
          <p:cNvPr id="10" name="图片 9">
            <a:extLst>
              <a:ext uri="{FF2B5EF4-FFF2-40B4-BE49-F238E27FC236}">
                <a16:creationId xmlns:a16="http://schemas.microsoft.com/office/drawing/2014/main" id="{B4CE5AA3-608B-4189-981F-C933C5741273}"/>
              </a:ext>
            </a:extLst>
          </p:cNvPr>
          <p:cNvPicPr>
            <a:picLocks noChangeAspect="1"/>
          </p:cNvPicPr>
          <p:nvPr/>
        </p:nvPicPr>
        <p:blipFill>
          <a:blip r:embed="rId3"/>
          <a:stretch>
            <a:fillRect/>
          </a:stretch>
        </p:blipFill>
        <p:spPr>
          <a:xfrm>
            <a:off x="3958164" y="4198620"/>
            <a:ext cx="7696867" cy="2400508"/>
          </a:xfrm>
          <a:prstGeom prst="rect">
            <a:avLst/>
          </a:prstGeom>
        </p:spPr>
      </p:pic>
    </p:spTree>
    <p:extLst>
      <p:ext uri="{BB962C8B-B14F-4D97-AF65-F5344CB8AC3E}">
        <p14:creationId xmlns:p14="http://schemas.microsoft.com/office/powerpoint/2010/main" val="2056744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19</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567126"/>
            <a:ext cx="6693712" cy="484659"/>
          </a:xfrm>
        </p:spPr>
        <p:txBody>
          <a:bodyPr/>
          <a:lstStyle/>
          <a:p>
            <a:r>
              <a:rPr lang="zh-CN" altLang="en-US" dirty="0"/>
              <a:t>对</a:t>
            </a:r>
            <a:r>
              <a:rPr lang="en-US" altLang="zh-CN" dirty="0"/>
              <a:t>GROUP BY</a:t>
            </a:r>
            <a:r>
              <a:rPr lang="zh-CN" altLang="en-US" dirty="0"/>
              <a:t>分组后的数据使用 </a:t>
            </a:r>
            <a:r>
              <a:rPr lang="en-US" altLang="zh-CN" dirty="0"/>
              <a:t>PARTITION BY</a:t>
            </a:r>
          </a:p>
        </p:txBody>
      </p:sp>
    </p:spTree>
    <p:extLst>
      <p:ext uri="{BB962C8B-B14F-4D97-AF65-F5344CB8AC3E}">
        <p14:creationId xmlns:p14="http://schemas.microsoft.com/office/powerpoint/2010/main" val="1435255962"/>
      </p:ext>
    </p:extLst>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154685"/>
          </a:xfrm>
        </p:spPr>
        <p:txBody>
          <a:bodyPr/>
          <a:lstStyle/>
          <a:p>
            <a:pPr marL="0" indent="0">
              <a:buNone/>
            </a:pPr>
            <a:r>
              <a:rPr lang="zh-CN" altLang="en-US" dirty="0">
                <a:solidFill>
                  <a:schemeClr val="tx1">
                    <a:lumMod val="75000"/>
                    <a:lumOff val="25000"/>
                  </a:schemeClr>
                </a:solidFill>
              </a:rPr>
              <a:t>我们可以对</a:t>
            </a:r>
            <a:r>
              <a:rPr lang="en-US" altLang="zh-CN" dirty="0">
                <a:solidFill>
                  <a:schemeClr val="tx1">
                    <a:lumMod val="75000"/>
                    <a:lumOff val="25000"/>
                  </a:schemeClr>
                </a:solidFill>
              </a:rPr>
              <a:t>GROUPY BY</a:t>
            </a:r>
            <a:r>
              <a:rPr lang="zh-CN" altLang="en-US" dirty="0">
                <a:solidFill>
                  <a:schemeClr val="tx1">
                    <a:lumMod val="75000"/>
                    <a:lumOff val="25000"/>
                  </a:schemeClr>
                </a:solidFill>
              </a:rPr>
              <a:t>分组后的数据进一步分组（</a:t>
            </a:r>
            <a:r>
              <a:rPr lang="en-US" altLang="zh-CN" dirty="0">
                <a:solidFill>
                  <a:schemeClr val="tx1">
                    <a:lumMod val="75000"/>
                    <a:lumOff val="25000"/>
                  </a:schemeClr>
                </a:solidFill>
              </a:rPr>
              <a:t>`PARTITION BY`</a:t>
            </a:r>
            <a:r>
              <a:rPr lang="zh-CN" altLang="en-US" dirty="0">
                <a:solidFill>
                  <a:schemeClr val="tx1">
                    <a:lumMod val="75000"/>
                    <a:lumOff val="25000"/>
                  </a:schemeClr>
                </a:solidFill>
              </a:rPr>
              <a:t>） ，再次强调，使用</a:t>
            </a:r>
            <a:r>
              <a:rPr lang="en-US" altLang="zh-CN" dirty="0">
                <a:solidFill>
                  <a:schemeClr val="tx1">
                    <a:lumMod val="75000"/>
                    <a:lumOff val="25000"/>
                  </a:schemeClr>
                </a:solidFill>
              </a:rPr>
              <a:t>`GROUP BY` </a:t>
            </a:r>
            <a:r>
              <a:rPr lang="zh-CN" altLang="en-US" dirty="0">
                <a:solidFill>
                  <a:schemeClr val="tx1">
                    <a:lumMod val="75000"/>
                    <a:lumOff val="25000"/>
                  </a:schemeClr>
                </a:solidFill>
              </a:rPr>
              <a:t>之后使用窗口函数，只能处理分组之后的数据，而不是处理原始数据，看下面的例子：</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我们先将所有的数据按照</a:t>
            </a:r>
            <a:r>
              <a:rPr lang="zh-CN" altLang="en-US" dirty="0">
                <a:solidFill>
                  <a:srgbClr val="C00000"/>
                </a:solidFill>
              </a:rPr>
              <a:t>国家</a:t>
            </a:r>
            <a:r>
              <a:rPr lang="en-US" altLang="zh-CN" dirty="0">
                <a:solidFill>
                  <a:srgbClr val="C00000"/>
                </a:solidFill>
              </a:rPr>
              <a:t>country </a:t>
            </a:r>
            <a:r>
              <a:rPr lang="zh-CN" altLang="en-US" dirty="0">
                <a:solidFill>
                  <a:srgbClr val="C00000"/>
                </a:solidFill>
              </a:rPr>
              <a:t>和拍卖结束时间</a:t>
            </a:r>
            <a:r>
              <a:rPr lang="en-US" altLang="zh-CN" dirty="0">
                <a:solidFill>
                  <a:srgbClr val="C00000"/>
                </a:solidFill>
              </a:rPr>
              <a:t>ended </a:t>
            </a:r>
            <a:r>
              <a:rPr lang="zh-CN" altLang="en-US" dirty="0">
                <a:solidFill>
                  <a:srgbClr val="C00000"/>
                </a:solidFill>
              </a:rPr>
              <a:t>分组</a:t>
            </a:r>
            <a:r>
              <a:rPr lang="zh-CN" altLang="en-US" dirty="0">
                <a:solidFill>
                  <a:schemeClr val="tx1">
                    <a:lumMod val="75000"/>
                    <a:lumOff val="25000"/>
                  </a:schemeClr>
                </a:solidFill>
              </a:rPr>
              <a:t>，然后显示了</a:t>
            </a:r>
            <a:r>
              <a:rPr lang="zh-CN" altLang="en-US" dirty="0">
                <a:solidFill>
                  <a:srgbClr val="C00000"/>
                </a:solidFill>
              </a:rPr>
              <a:t>国家名字和拍卖结束日期</a:t>
            </a:r>
            <a:endParaRPr lang="en-US" altLang="zh-CN" dirty="0">
              <a:solidFill>
                <a:srgbClr val="C00000"/>
              </a:solidFill>
            </a:endParaRPr>
          </a:p>
          <a:p>
            <a:pPr>
              <a:buFont typeface="Wingdings" panose="05000000000000000000" pitchFamily="2" charset="2"/>
              <a:buChar char="Ø"/>
            </a:pPr>
            <a:r>
              <a:rPr lang="zh-CN" altLang="en-US" dirty="0">
                <a:solidFill>
                  <a:schemeClr val="tx1">
                    <a:lumMod val="75000"/>
                    <a:lumOff val="25000"/>
                  </a:schemeClr>
                </a:solidFill>
              </a:rPr>
              <a:t>接下来</a:t>
            </a:r>
            <a:r>
              <a:rPr lang="en-US" altLang="zh-CN" dirty="0">
                <a:solidFill>
                  <a:srgbClr val="C00000"/>
                </a:solidFill>
              </a:rPr>
              <a:t>SUM(views) AS </a:t>
            </a:r>
            <a:r>
              <a:rPr lang="en-US" altLang="zh-CN" dirty="0" err="1">
                <a:solidFill>
                  <a:srgbClr val="C00000"/>
                </a:solidFill>
              </a:rPr>
              <a:t>views_on_day</a:t>
            </a:r>
            <a:r>
              <a:rPr lang="zh-CN" altLang="en-US" dirty="0">
                <a:solidFill>
                  <a:schemeClr val="tx1">
                    <a:lumMod val="75000"/>
                    <a:lumOff val="25000"/>
                  </a:schemeClr>
                </a:solidFill>
              </a:rPr>
              <a:t>根据 </a:t>
            </a:r>
            <a:r>
              <a:rPr lang="en-US" altLang="zh-CN" dirty="0">
                <a:solidFill>
                  <a:srgbClr val="C00000"/>
                </a:solidFill>
              </a:rPr>
              <a:t>GROUP BY </a:t>
            </a:r>
            <a:r>
              <a:rPr lang="zh-CN" altLang="en-US" dirty="0">
                <a:solidFill>
                  <a:srgbClr val="C00000"/>
                </a:solidFill>
              </a:rPr>
              <a:t>分组结果（先国家，后日期），对每组的浏览量求和</a:t>
            </a:r>
            <a:endParaRPr lang="en-US" altLang="zh-CN" dirty="0">
              <a:solidFill>
                <a:srgbClr val="C00000"/>
              </a:solidFill>
            </a:endParaRPr>
          </a:p>
          <a:p>
            <a:pPr>
              <a:buFont typeface="Wingdings" panose="05000000000000000000" pitchFamily="2" charset="2"/>
              <a:buChar char="Ø"/>
            </a:pPr>
            <a:r>
              <a:rPr lang="en-US" altLang="zh-CN" dirty="0">
                <a:solidFill>
                  <a:schemeClr val="tx1">
                    <a:lumMod val="75000"/>
                    <a:lumOff val="25000"/>
                  </a:schemeClr>
                </a:solidFill>
              </a:rPr>
              <a:t>SUM(SUM(views)) OVER(PARTITION BY country) AS </a:t>
            </a:r>
            <a:r>
              <a:rPr lang="en-US" altLang="zh-CN" dirty="0" err="1">
                <a:solidFill>
                  <a:schemeClr val="tx1">
                    <a:lumMod val="75000"/>
                    <a:lumOff val="25000"/>
                  </a:schemeClr>
                </a:solidFill>
              </a:rPr>
              <a:t>views_country</a:t>
            </a:r>
            <a:r>
              <a:rPr lang="en-US" altLang="zh-CN" dirty="0">
                <a:solidFill>
                  <a:schemeClr val="tx1">
                    <a:lumMod val="75000"/>
                    <a:lumOff val="25000"/>
                  </a:schemeClr>
                </a:solidFill>
              </a:rPr>
              <a:t> </a:t>
            </a:r>
            <a:r>
              <a:rPr lang="zh-CN" altLang="en-US" dirty="0">
                <a:solidFill>
                  <a:schemeClr val="tx1">
                    <a:lumMod val="75000"/>
                    <a:lumOff val="25000"/>
                  </a:schemeClr>
                </a:solidFill>
              </a:rPr>
              <a:t>这是一个窗口函数，</a:t>
            </a:r>
            <a:r>
              <a:rPr lang="zh-CN" altLang="en-US" dirty="0">
                <a:solidFill>
                  <a:srgbClr val="C00000"/>
                </a:solidFill>
              </a:rPr>
              <a:t>只对国家进行分组，计算每个国家拍卖的总浏览量</a:t>
            </a:r>
            <a:endParaRPr lang="en-US" altLang="zh-CN" dirty="0">
              <a:solidFill>
                <a:srgbClr val="C00000"/>
              </a:solidFill>
            </a:endParaRPr>
          </a:p>
        </p:txBody>
      </p:sp>
      <p:sp>
        <p:nvSpPr>
          <p:cNvPr id="3" name="标题 2"/>
          <p:cNvSpPr>
            <a:spLocks noGrp="1"/>
          </p:cNvSpPr>
          <p:nvPr>
            <p:ph type="title"/>
          </p:nvPr>
        </p:nvSpPr>
        <p:spPr/>
        <p:txBody>
          <a:bodyPr/>
          <a:lstStyle/>
          <a:p>
            <a:r>
              <a:rPr lang="zh-CN" altLang="en-US" dirty="0"/>
              <a:t>对</a:t>
            </a:r>
            <a:r>
              <a:rPr lang="en-US" altLang="zh-CN" dirty="0"/>
              <a:t>GROUP BY</a:t>
            </a:r>
            <a:r>
              <a:rPr lang="zh-CN" altLang="en-US" dirty="0"/>
              <a:t>分组后的数据使用 </a:t>
            </a:r>
            <a:r>
              <a:rPr lang="en-US" altLang="zh-CN" dirty="0"/>
              <a:t>PARTITION BY</a:t>
            </a:r>
            <a:endParaRPr lang="zh-CN" altLang="en-US" dirty="0"/>
          </a:p>
        </p:txBody>
      </p:sp>
      <p:sp>
        <p:nvSpPr>
          <p:cNvPr id="4" name="文本占位符 3"/>
          <p:cNvSpPr>
            <a:spLocks noGrp="1"/>
          </p:cNvSpPr>
          <p:nvPr>
            <p:ph type="body" sz="quarter" idx="10"/>
          </p:nvPr>
        </p:nvSpPr>
        <p:spPr/>
        <p:txBody>
          <a:bodyPr/>
          <a:lstStyle/>
          <a:p>
            <a:r>
              <a:rPr lang="en-US" altLang="zh-CN" dirty="0"/>
              <a:t>1</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08156" y="2358751"/>
            <a:ext cx="10609133"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country,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SUM(views)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views_on_day</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SUM(SUM(views)) OVER(PARTITION BY country)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views_country</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country,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country, ended</a:t>
            </a:r>
          </a:p>
        </p:txBody>
      </p:sp>
      <p:pic>
        <p:nvPicPr>
          <p:cNvPr id="9" name="图片 8">
            <a:extLst>
              <a:ext uri="{FF2B5EF4-FFF2-40B4-BE49-F238E27FC236}">
                <a16:creationId xmlns:a16="http://schemas.microsoft.com/office/drawing/2014/main" id="{2B8220C1-57FD-4BFB-8F02-F650B23F423D}"/>
              </a:ext>
            </a:extLst>
          </p:cNvPr>
          <p:cNvPicPr>
            <a:picLocks noChangeAspect="1"/>
          </p:cNvPicPr>
          <p:nvPr/>
        </p:nvPicPr>
        <p:blipFill>
          <a:blip r:embed="rId3"/>
          <a:stretch>
            <a:fillRect/>
          </a:stretch>
        </p:blipFill>
        <p:spPr>
          <a:xfrm>
            <a:off x="808155" y="1479647"/>
            <a:ext cx="10749599" cy="5011494"/>
          </a:xfrm>
          <a:prstGeom prst="rect">
            <a:avLst/>
          </a:prstGeom>
        </p:spPr>
      </p:pic>
    </p:spTree>
    <p:extLst>
      <p:ext uri="{BB962C8B-B14F-4D97-AF65-F5344CB8AC3E}">
        <p14:creationId xmlns:p14="http://schemas.microsoft.com/office/powerpoint/2010/main" val="351225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6" end="6"/>
                                            </p:txEl>
                                          </p:spTgt>
                                        </p:tgtEl>
                                        <p:attrNameLst>
                                          <p:attrName>style.visibility</p:attrName>
                                        </p:attrNameLst>
                                      </p:cBhvr>
                                      <p:to>
                                        <p:strVal val="visible"/>
                                      </p:to>
                                    </p:set>
                                    <p:anim calcmode="lin" valueType="num">
                                      <p:cBhvr additive="base">
                                        <p:cTn id="1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8">
                                            <p:txEl>
                                              <p:pRg st="7" end="7"/>
                                            </p:txEl>
                                          </p:spTgt>
                                        </p:tgtEl>
                                        <p:attrNameLst>
                                          <p:attrName>style.visibility</p:attrName>
                                        </p:attrNameLst>
                                      </p:cBhvr>
                                      <p:to>
                                        <p:strVal val="visible"/>
                                      </p:to>
                                    </p:set>
                                    <p:anim calcmode="lin" valueType="num">
                                      <p:cBhvr additive="base">
                                        <p:cTn id="1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8">
                                            <p:txEl>
                                              <p:pRg st="7" end="7"/>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8">
                                            <p:txEl>
                                              <p:pRg st="8" end="8"/>
                                            </p:txEl>
                                          </p:spTgt>
                                        </p:tgtEl>
                                        <p:attrNameLst>
                                          <p:attrName>style.visibility</p:attrName>
                                        </p:attrNameLst>
                                      </p:cBhvr>
                                      <p:to>
                                        <p:strVal val="visible"/>
                                      </p:to>
                                    </p:set>
                                    <p:anim calcmode="lin" valueType="num">
                                      <p:cBhvr additive="base">
                                        <p:cTn id="21" dur="500" fill="hold"/>
                                        <p:tgtEl>
                                          <p:spTgt spid="8">
                                            <p:txEl>
                                              <p:pRg st="8" end="8"/>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8">
                                            <p:txEl>
                                              <p:pRg st="8" end="8"/>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anim calcmode="lin" valueType="num">
                                      <p:cBhvr additive="base">
                                        <p:cTn id="25" dur="500" fill="hold"/>
                                        <p:tgtEl>
                                          <p:spTgt spid="8">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需求：将所有数据按照类别</a:t>
            </a:r>
            <a:r>
              <a:rPr lang="en-US" altLang="zh-CN" dirty="0">
                <a:solidFill>
                  <a:schemeClr val="tx1">
                    <a:lumMod val="75000"/>
                    <a:lumOff val="25000"/>
                  </a:schemeClr>
                </a:solidFill>
              </a:rPr>
              <a:t>`</a:t>
            </a:r>
            <a:r>
              <a:rPr lang="en-US" altLang="zh-CN" dirty="0" err="1">
                <a:solidFill>
                  <a:srgbClr val="C00000"/>
                </a:solidFill>
              </a:rPr>
              <a:t>category_id</a:t>
            </a:r>
            <a:r>
              <a:rPr lang="en-US" altLang="zh-CN" dirty="0">
                <a:solidFill>
                  <a:schemeClr val="tx1">
                    <a:lumMod val="75000"/>
                    <a:lumOff val="25000"/>
                  </a:schemeClr>
                </a:solidFill>
              </a:rPr>
              <a:t>`</a:t>
            </a:r>
            <a:r>
              <a:rPr lang="zh-CN" altLang="en-US" dirty="0">
                <a:solidFill>
                  <a:schemeClr val="tx1">
                    <a:lumMod val="75000"/>
                    <a:lumOff val="25000"/>
                  </a:schemeClr>
                </a:solidFill>
              </a:rPr>
              <a:t>和拍卖结束日期</a:t>
            </a:r>
            <a:r>
              <a:rPr lang="en-US" altLang="zh-CN" dirty="0">
                <a:solidFill>
                  <a:schemeClr val="tx1">
                    <a:lumMod val="75000"/>
                    <a:lumOff val="25000"/>
                  </a:schemeClr>
                </a:solidFill>
              </a:rPr>
              <a:t>`</a:t>
            </a:r>
            <a:r>
              <a:rPr lang="en-US" altLang="zh-CN" dirty="0">
                <a:solidFill>
                  <a:srgbClr val="C00000"/>
                </a:solidFill>
              </a:rPr>
              <a:t>ended</a:t>
            </a:r>
            <a:r>
              <a:rPr lang="en-US" altLang="zh-CN" dirty="0">
                <a:solidFill>
                  <a:schemeClr val="tx1">
                    <a:lumMod val="75000"/>
                    <a:lumOff val="25000"/>
                  </a:schemeClr>
                </a:solidFill>
              </a:rPr>
              <a:t>`</a:t>
            </a:r>
            <a:r>
              <a:rPr lang="zh-CN" altLang="en-US" dirty="0">
                <a:solidFill>
                  <a:schemeClr val="tx1">
                    <a:lumMod val="75000"/>
                    <a:lumOff val="25000"/>
                  </a:schemeClr>
                </a:solidFill>
              </a:rPr>
              <a:t>分组，返回</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rgbClr val="C00000"/>
                </a:solidFill>
              </a:rPr>
              <a:t>类别</a:t>
            </a:r>
            <a:r>
              <a:rPr lang="en-US" altLang="zh-CN" dirty="0">
                <a:solidFill>
                  <a:srgbClr val="C00000"/>
                </a:solidFill>
              </a:rPr>
              <a:t>ID</a:t>
            </a:r>
            <a:r>
              <a:rPr lang="zh-CN" altLang="en-US" dirty="0">
                <a:solidFill>
                  <a:srgbClr val="C00000"/>
                </a:solidFill>
              </a:rPr>
              <a:t>，</a:t>
            </a:r>
            <a:r>
              <a:rPr lang="en-US" altLang="zh-CN" dirty="0">
                <a:solidFill>
                  <a:srgbClr val="C00000"/>
                </a:solidFill>
              </a:rPr>
              <a:t>`</a:t>
            </a:r>
            <a:r>
              <a:rPr lang="en-US" altLang="zh-CN" dirty="0" err="1">
                <a:solidFill>
                  <a:srgbClr val="C00000"/>
                </a:solidFill>
              </a:rPr>
              <a:t>category_id</a:t>
            </a:r>
            <a:r>
              <a:rPr lang="en-US" altLang="zh-CN" dirty="0">
                <a:solidFill>
                  <a:srgbClr val="C00000"/>
                </a:solidFill>
              </a:rPr>
              <a:t>`</a:t>
            </a:r>
          </a:p>
          <a:p>
            <a:pPr>
              <a:buFont typeface="Wingdings" panose="05000000000000000000" pitchFamily="2" charset="2"/>
              <a:buChar char="Ø"/>
            </a:pPr>
            <a:r>
              <a:rPr lang="zh-CN" altLang="en-US" dirty="0">
                <a:solidFill>
                  <a:srgbClr val="C00000"/>
                </a:solidFill>
              </a:rPr>
              <a:t>结束日期</a:t>
            </a:r>
            <a:r>
              <a:rPr lang="en-US" altLang="zh-CN" dirty="0">
                <a:solidFill>
                  <a:srgbClr val="C00000"/>
                </a:solidFill>
              </a:rPr>
              <a:t>`ended`</a:t>
            </a:r>
          </a:p>
          <a:p>
            <a:pPr>
              <a:buFont typeface="Wingdings" panose="05000000000000000000" pitchFamily="2" charset="2"/>
              <a:buChar char="Ø"/>
            </a:pPr>
            <a:r>
              <a:rPr lang="zh-CN" altLang="en-US" dirty="0">
                <a:solidFill>
                  <a:srgbClr val="C00000"/>
                </a:solidFill>
              </a:rPr>
              <a:t>当前类别，当日结束的拍卖的平均成交价格 </a:t>
            </a:r>
            <a:r>
              <a:rPr lang="en-US" altLang="zh-CN" dirty="0">
                <a:solidFill>
                  <a:srgbClr val="C00000"/>
                </a:solidFill>
              </a:rPr>
              <a:t>`</a:t>
            </a:r>
            <a:r>
              <a:rPr lang="en-US" altLang="zh-CN" dirty="0" err="1">
                <a:solidFill>
                  <a:srgbClr val="C00000"/>
                </a:solidFill>
              </a:rPr>
              <a:t>daily_avg_final_price</a:t>
            </a:r>
            <a:r>
              <a:rPr lang="en-US" altLang="zh-CN" dirty="0">
                <a:solidFill>
                  <a:srgbClr val="C00000"/>
                </a:solidFill>
              </a:rPr>
              <a:t>`</a:t>
            </a:r>
          </a:p>
          <a:p>
            <a:pPr>
              <a:buFont typeface="Wingdings" panose="05000000000000000000" pitchFamily="2" charset="2"/>
              <a:buChar char="Ø"/>
            </a:pPr>
            <a:r>
              <a:rPr lang="zh-CN" altLang="en-US" dirty="0">
                <a:solidFill>
                  <a:srgbClr val="C00000"/>
                </a:solidFill>
              </a:rPr>
              <a:t>所有类别日平均成交价格最大值 </a:t>
            </a:r>
            <a:r>
              <a:rPr lang="en-US" altLang="zh-CN" dirty="0">
                <a:solidFill>
                  <a:srgbClr val="C00000"/>
                </a:solidFill>
              </a:rPr>
              <a:t>`</a:t>
            </a:r>
            <a:r>
              <a:rPr lang="en-US" altLang="zh-CN" dirty="0" err="1">
                <a:solidFill>
                  <a:srgbClr val="C00000"/>
                </a:solidFill>
              </a:rPr>
              <a:t>daily_max_avg</a:t>
            </a:r>
            <a:r>
              <a:rPr lang="en-US" altLang="zh-CN" dirty="0">
                <a:solidFill>
                  <a:srgbClr val="C00000"/>
                </a:solidFill>
              </a:rPr>
              <a:t>`</a:t>
            </a:r>
          </a:p>
        </p:txBody>
      </p:sp>
      <p:sp>
        <p:nvSpPr>
          <p:cNvPr id="3" name="标题 2"/>
          <p:cNvSpPr>
            <a:spLocks noGrp="1"/>
          </p:cNvSpPr>
          <p:nvPr>
            <p:ph type="title"/>
          </p:nvPr>
        </p:nvSpPr>
        <p:spPr/>
        <p:txBody>
          <a:bodyPr/>
          <a:lstStyle/>
          <a:p>
            <a:r>
              <a:rPr lang="zh-CN" altLang="en-US" dirty="0"/>
              <a:t>对</a:t>
            </a:r>
            <a:r>
              <a:rPr lang="en-US" altLang="zh-CN" dirty="0"/>
              <a:t>GROUP BY</a:t>
            </a:r>
            <a:r>
              <a:rPr lang="zh-CN" altLang="en-US" dirty="0"/>
              <a:t>分组后的数据使用 </a:t>
            </a:r>
            <a:r>
              <a:rPr lang="en-US" altLang="zh-CN" dirty="0"/>
              <a:t>PARTITION BY</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51346" y="3766735"/>
            <a:ext cx="10532498"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daily_avg_final_price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daily_max_avg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p:txBody>
      </p:sp>
      <p:pic>
        <p:nvPicPr>
          <p:cNvPr id="9" name="图片 8">
            <a:extLst>
              <a:ext uri="{FF2B5EF4-FFF2-40B4-BE49-F238E27FC236}">
                <a16:creationId xmlns:a16="http://schemas.microsoft.com/office/drawing/2014/main" id="{EF0EDD3F-F052-4CBC-B159-CF160E372C69}"/>
              </a:ext>
            </a:extLst>
          </p:cNvPr>
          <p:cNvPicPr>
            <a:picLocks noChangeAspect="1"/>
          </p:cNvPicPr>
          <p:nvPr/>
        </p:nvPicPr>
        <p:blipFill rotWithShape="1">
          <a:blip r:embed="rId3"/>
          <a:srcRect b="10248"/>
          <a:stretch/>
        </p:blipFill>
        <p:spPr>
          <a:xfrm>
            <a:off x="752162" y="1457271"/>
            <a:ext cx="10728958" cy="4943529"/>
          </a:xfrm>
          <a:prstGeom prst="rect">
            <a:avLst/>
          </a:prstGeom>
        </p:spPr>
      </p:pic>
    </p:spTree>
    <p:extLst>
      <p:ext uri="{BB962C8B-B14F-4D97-AF65-F5344CB8AC3E}">
        <p14:creationId xmlns:p14="http://schemas.microsoft.com/office/powerpoint/2010/main" val="69734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691FACA-E1ED-6A48-A1E4-D925AAC03039}"/>
              </a:ext>
            </a:extLst>
          </p:cNvPr>
          <p:cNvSpPr>
            <a:spLocks noGrp="1"/>
          </p:cNvSpPr>
          <p:nvPr>
            <p:ph type="body" sz="quarter" idx="10"/>
          </p:nvPr>
        </p:nvSpPr>
        <p:spPr>
          <a:xfrm>
            <a:off x="4971231" y="756218"/>
            <a:ext cx="5973761" cy="5031739"/>
          </a:xfrm>
        </p:spPr>
        <p:txBody>
          <a:bodyPr/>
          <a:lstStyle/>
          <a:p>
            <a:r>
              <a:rPr lang="en-US" altLang="zh-CN" dirty="0"/>
              <a:t>MySQL8.0</a:t>
            </a:r>
            <a:r>
              <a:rPr lang="zh-CN" altLang="en-US" dirty="0"/>
              <a:t>窗口函数概述</a:t>
            </a:r>
            <a:endParaRPr lang="en-US" altLang="zh-CN" dirty="0"/>
          </a:p>
          <a:p>
            <a:r>
              <a:rPr lang="zh-CN" altLang="en-US" dirty="0">
                <a:solidFill>
                  <a:srgbClr val="B70006"/>
                </a:solidFill>
              </a:rPr>
              <a:t>窗口函数基本语法</a:t>
            </a:r>
            <a:endParaRPr lang="en-US" altLang="zh-CN" dirty="0">
              <a:solidFill>
                <a:srgbClr val="B70006"/>
              </a:solidFill>
            </a:endParaRPr>
          </a:p>
          <a:p>
            <a:r>
              <a:rPr lang="zh-CN" altLang="en-US" dirty="0">
                <a:solidFill>
                  <a:srgbClr val="B70006"/>
                </a:solidFill>
              </a:rPr>
              <a:t>窗口函数中</a:t>
            </a:r>
            <a:r>
              <a:rPr lang="en-US" altLang="zh-CN" dirty="0">
                <a:solidFill>
                  <a:srgbClr val="B70006"/>
                </a:solidFill>
              </a:rPr>
              <a:t>OVER()</a:t>
            </a:r>
            <a:r>
              <a:rPr lang="zh-CN" altLang="en-US" dirty="0">
                <a:solidFill>
                  <a:srgbClr val="B70006"/>
                </a:solidFill>
              </a:rPr>
              <a:t>子句详解</a:t>
            </a:r>
            <a:endParaRPr lang="en-US" altLang="zh-CN" dirty="0">
              <a:solidFill>
                <a:srgbClr val="B70006"/>
              </a:solidFill>
            </a:endParaRPr>
          </a:p>
          <a:p>
            <a:r>
              <a:rPr lang="en-US" altLang="zh-CN" dirty="0">
                <a:solidFill>
                  <a:srgbClr val="B70006"/>
                </a:solidFill>
              </a:rPr>
              <a:t>OVER( PARTITION BY )</a:t>
            </a:r>
            <a:r>
              <a:rPr lang="zh-CN" altLang="en-US" dirty="0">
                <a:solidFill>
                  <a:srgbClr val="B70006"/>
                </a:solidFill>
              </a:rPr>
              <a:t>的使用</a:t>
            </a:r>
            <a:endParaRPr lang="en-US" altLang="zh-CN" dirty="0">
              <a:solidFill>
                <a:srgbClr val="B70006"/>
              </a:solidFill>
            </a:endParaRPr>
          </a:p>
          <a:p>
            <a:r>
              <a:rPr lang="zh-CN" altLang="en-US" dirty="0">
                <a:solidFill>
                  <a:srgbClr val="B70006"/>
                </a:solidFill>
              </a:rPr>
              <a:t>排序函数</a:t>
            </a:r>
            <a:endParaRPr lang="en-US" altLang="zh-CN" dirty="0">
              <a:solidFill>
                <a:srgbClr val="B70006"/>
              </a:solidFill>
            </a:endParaRPr>
          </a:p>
          <a:p>
            <a:r>
              <a:rPr lang="en-US" altLang="zh-CN" dirty="0">
                <a:solidFill>
                  <a:srgbClr val="B70006"/>
                </a:solidFill>
              </a:rPr>
              <a:t>window frames </a:t>
            </a:r>
            <a:r>
              <a:rPr lang="zh-CN" altLang="en-US" dirty="0">
                <a:solidFill>
                  <a:srgbClr val="B70006"/>
                </a:solidFill>
              </a:rPr>
              <a:t>自定义窗口</a:t>
            </a:r>
            <a:endParaRPr lang="en-US" altLang="zh-CN" dirty="0">
              <a:solidFill>
                <a:srgbClr val="B70006"/>
              </a:solidFill>
            </a:endParaRPr>
          </a:p>
          <a:p>
            <a:r>
              <a:rPr lang="zh-CN" altLang="en-US" dirty="0">
                <a:solidFill>
                  <a:srgbClr val="B70006"/>
                </a:solidFill>
              </a:rPr>
              <a:t>分析函数</a:t>
            </a:r>
            <a:endParaRPr lang="en-US" altLang="zh-CN" dirty="0">
              <a:solidFill>
                <a:srgbClr val="B70006"/>
              </a:solidFill>
            </a:endParaRPr>
          </a:p>
          <a:p>
            <a:r>
              <a:rPr lang="en-US" altLang="zh-CN" dirty="0">
                <a:solidFill>
                  <a:srgbClr val="B70006"/>
                </a:solidFill>
              </a:rPr>
              <a:t>PARTITION BY </a:t>
            </a:r>
            <a:r>
              <a:rPr lang="zh-CN" altLang="en-US" dirty="0">
                <a:solidFill>
                  <a:srgbClr val="B70006"/>
                </a:solidFill>
              </a:rPr>
              <a:t>与 </a:t>
            </a:r>
            <a:r>
              <a:rPr lang="en-US" altLang="zh-CN" dirty="0">
                <a:solidFill>
                  <a:srgbClr val="B70006"/>
                </a:solidFill>
              </a:rPr>
              <a:t>ORDER BY</a:t>
            </a:r>
          </a:p>
          <a:p>
            <a:r>
              <a:rPr lang="zh-CN" altLang="en-US" dirty="0">
                <a:solidFill>
                  <a:srgbClr val="B70006"/>
                </a:solidFill>
              </a:rPr>
              <a:t>窗口函数避坑指南</a:t>
            </a:r>
            <a:endParaRPr lang="en-US" altLang="zh-CN" dirty="0">
              <a:solidFill>
                <a:srgbClr val="B70006"/>
              </a:solidFill>
            </a:endParaRPr>
          </a:p>
        </p:txBody>
      </p:sp>
    </p:spTree>
    <p:extLst>
      <p:ext uri="{BB962C8B-B14F-4D97-AF65-F5344CB8AC3E}">
        <p14:creationId xmlns:p14="http://schemas.microsoft.com/office/powerpoint/2010/main" val="37101851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a:buFont typeface="Wingdings" panose="05000000000000000000" pitchFamily="2" charset="2"/>
              <a:buChar char="Ø"/>
            </a:pPr>
            <a:r>
              <a:rPr lang="zh-CN" altLang="en-US" dirty="0"/>
              <a:t>创建报表，除了查询每个人的工资之外，还要统计出公司每月的工资支出</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r>
              <a:rPr lang="zh-CN" altLang="en-US" dirty="0"/>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8" name="TextBox 3">
            <a:extLst>
              <a:ext uri="{FF2B5EF4-FFF2-40B4-BE49-F238E27FC236}">
                <a16:creationId xmlns:a16="http://schemas.microsoft.com/office/drawing/2014/main" id="{B894FC53-16C1-49DC-9D34-AFC143290636}"/>
              </a:ext>
            </a:extLst>
          </p:cNvPr>
          <p:cNvSpPr txBox="1"/>
          <p:nvPr/>
        </p:nvSpPr>
        <p:spPr>
          <a:xfrm>
            <a:off x="885919" y="2167941"/>
            <a:ext cx="10302240" cy="1754326"/>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p:txBody>
      </p:sp>
      <p:pic>
        <p:nvPicPr>
          <p:cNvPr id="10" name="图片 9">
            <a:extLst>
              <a:ext uri="{FF2B5EF4-FFF2-40B4-BE49-F238E27FC236}">
                <a16:creationId xmlns:a16="http://schemas.microsoft.com/office/drawing/2014/main" id="{1E6B5867-3A81-466D-96FA-1F3B509D7864}"/>
              </a:ext>
            </a:extLst>
          </p:cNvPr>
          <p:cNvPicPr>
            <a:picLocks noChangeAspect="1"/>
          </p:cNvPicPr>
          <p:nvPr/>
        </p:nvPicPr>
        <p:blipFill>
          <a:blip r:embed="rId3"/>
          <a:stretch>
            <a:fillRect/>
          </a:stretch>
        </p:blipFill>
        <p:spPr>
          <a:xfrm>
            <a:off x="740345" y="4562404"/>
            <a:ext cx="10553468" cy="1767475"/>
          </a:xfrm>
          <a:prstGeom prst="rect">
            <a:avLst/>
          </a:prstGeom>
        </p:spPr>
      </p:pic>
    </p:spTree>
    <p:extLst>
      <p:ext uri="{BB962C8B-B14F-4D97-AF65-F5344CB8AC3E}">
        <p14:creationId xmlns:p14="http://schemas.microsoft.com/office/powerpoint/2010/main" val="2281284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5301594"/>
          </a:xfrm>
        </p:spPr>
        <p:txBody>
          <a:bodyPr/>
          <a:lstStyle/>
          <a:p>
            <a:pPr marL="0" indent="0">
              <a:buNone/>
            </a:pPr>
            <a:r>
              <a:rPr lang="zh-CN" altLang="en-US" dirty="0">
                <a:solidFill>
                  <a:schemeClr val="tx1">
                    <a:lumMod val="75000"/>
                    <a:lumOff val="25000"/>
                  </a:schemeClr>
                </a:solidFill>
              </a:rPr>
              <a:t>需求：将所有数据按照类别</a:t>
            </a:r>
            <a:r>
              <a:rPr lang="en-US" altLang="zh-CN" dirty="0">
                <a:solidFill>
                  <a:schemeClr val="tx1">
                    <a:lumMod val="75000"/>
                    <a:lumOff val="25000"/>
                  </a:schemeClr>
                </a:solidFill>
              </a:rPr>
              <a:t>`</a:t>
            </a:r>
            <a:r>
              <a:rPr lang="en-US" altLang="zh-CN" dirty="0" err="1">
                <a:solidFill>
                  <a:srgbClr val="C00000"/>
                </a:solidFill>
              </a:rPr>
              <a:t>category_id</a:t>
            </a:r>
            <a:r>
              <a:rPr lang="en-US" altLang="zh-CN" dirty="0">
                <a:solidFill>
                  <a:schemeClr val="tx1">
                    <a:lumMod val="75000"/>
                    <a:lumOff val="25000"/>
                  </a:schemeClr>
                </a:solidFill>
              </a:rPr>
              <a:t>`</a:t>
            </a:r>
            <a:r>
              <a:rPr lang="zh-CN" altLang="en-US" dirty="0">
                <a:solidFill>
                  <a:schemeClr val="tx1">
                    <a:lumMod val="75000"/>
                    <a:lumOff val="25000"/>
                  </a:schemeClr>
                </a:solidFill>
              </a:rPr>
              <a:t>和拍卖结束日期</a:t>
            </a:r>
            <a:r>
              <a:rPr lang="en-US" altLang="zh-CN" dirty="0">
                <a:solidFill>
                  <a:schemeClr val="tx1">
                    <a:lumMod val="75000"/>
                    <a:lumOff val="25000"/>
                  </a:schemeClr>
                </a:solidFill>
              </a:rPr>
              <a:t>`</a:t>
            </a:r>
            <a:r>
              <a:rPr lang="en-US" altLang="zh-CN" dirty="0">
                <a:solidFill>
                  <a:srgbClr val="C00000"/>
                </a:solidFill>
              </a:rPr>
              <a:t>ended</a:t>
            </a:r>
            <a:r>
              <a:rPr lang="en-US" altLang="zh-CN" dirty="0">
                <a:solidFill>
                  <a:schemeClr val="tx1">
                    <a:lumMod val="75000"/>
                    <a:lumOff val="25000"/>
                  </a:schemeClr>
                </a:solidFill>
              </a:rPr>
              <a:t>`</a:t>
            </a:r>
            <a:r>
              <a:rPr lang="zh-CN" altLang="en-US" dirty="0">
                <a:solidFill>
                  <a:schemeClr val="tx1">
                    <a:lumMod val="75000"/>
                    <a:lumOff val="25000"/>
                  </a:schemeClr>
                </a:solidFill>
              </a:rPr>
              <a:t>分组，返回</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rgbClr val="C00000"/>
                </a:solidFill>
              </a:rPr>
              <a:t>类别</a:t>
            </a:r>
            <a:r>
              <a:rPr lang="en-US" altLang="zh-CN" dirty="0">
                <a:solidFill>
                  <a:srgbClr val="C00000"/>
                </a:solidFill>
              </a:rPr>
              <a:t>ID</a:t>
            </a:r>
            <a:r>
              <a:rPr lang="zh-CN" altLang="en-US" dirty="0">
                <a:solidFill>
                  <a:srgbClr val="C00000"/>
                </a:solidFill>
              </a:rPr>
              <a:t>，</a:t>
            </a:r>
            <a:r>
              <a:rPr lang="en-US" altLang="zh-CN" dirty="0">
                <a:solidFill>
                  <a:srgbClr val="C00000"/>
                </a:solidFill>
              </a:rPr>
              <a:t>`</a:t>
            </a:r>
            <a:r>
              <a:rPr lang="en-US" altLang="zh-CN" dirty="0" err="1">
                <a:solidFill>
                  <a:srgbClr val="C00000"/>
                </a:solidFill>
              </a:rPr>
              <a:t>category_id</a:t>
            </a:r>
            <a:r>
              <a:rPr lang="en-US" altLang="zh-CN" dirty="0">
                <a:solidFill>
                  <a:srgbClr val="C00000"/>
                </a:solidFill>
              </a:rPr>
              <a:t>`</a:t>
            </a:r>
          </a:p>
          <a:p>
            <a:pPr>
              <a:buFont typeface="Wingdings" panose="05000000000000000000" pitchFamily="2" charset="2"/>
              <a:buChar char="Ø"/>
            </a:pPr>
            <a:r>
              <a:rPr lang="zh-CN" altLang="en-US" dirty="0">
                <a:solidFill>
                  <a:srgbClr val="C00000"/>
                </a:solidFill>
              </a:rPr>
              <a:t>结束日期</a:t>
            </a:r>
            <a:r>
              <a:rPr lang="en-US" altLang="zh-CN" dirty="0">
                <a:solidFill>
                  <a:srgbClr val="C00000"/>
                </a:solidFill>
              </a:rPr>
              <a:t>`ended`</a:t>
            </a:r>
          </a:p>
          <a:p>
            <a:pPr>
              <a:buFont typeface="Wingdings" panose="05000000000000000000" pitchFamily="2" charset="2"/>
              <a:buChar char="Ø"/>
            </a:pPr>
            <a:r>
              <a:rPr lang="zh-CN" altLang="en-US" dirty="0">
                <a:solidFill>
                  <a:srgbClr val="C00000"/>
                </a:solidFill>
              </a:rPr>
              <a:t>当前类别，当日结束的拍卖的平均成交价格 </a:t>
            </a:r>
            <a:r>
              <a:rPr lang="en-US" altLang="zh-CN" dirty="0">
                <a:solidFill>
                  <a:srgbClr val="C00000"/>
                </a:solidFill>
              </a:rPr>
              <a:t>`</a:t>
            </a:r>
            <a:r>
              <a:rPr lang="en-US" altLang="zh-CN" dirty="0" err="1">
                <a:solidFill>
                  <a:srgbClr val="C00000"/>
                </a:solidFill>
              </a:rPr>
              <a:t>daily_avg_final_price</a:t>
            </a:r>
            <a:r>
              <a:rPr lang="en-US" altLang="zh-CN" dirty="0">
                <a:solidFill>
                  <a:srgbClr val="C00000"/>
                </a:solidFill>
              </a:rPr>
              <a:t>`</a:t>
            </a:r>
          </a:p>
          <a:p>
            <a:pPr>
              <a:buFont typeface="Wingdings" panose="05000000000000000000" pitchFamily="2" charset="2"/>
              <a:buChar char="Ø"/>
            </a:pPr>
            <a:r>
              <a:rPr lang="zh-CN" altLang="en-US" dirty="0">
                <a:solidFill>
                  <a:srgbClr val="C00000"/>
                </a:solidFill>
              </a:rPr>
              <a:t>所有类别日平均成交价格最大值 </a:t>
            </a:r>
            <a:r>
              <a:rPr lang="en-US" altLang="zh-CN" dirty="0">
                <a:solidFill>
                  <a:srgbClr val="C00000"/>
                </a:solidFill>
              </a:rPr>
              <a:t>`</a:t>
            </a:r>
            <a:r>
              <a:rPr lang="en-US" altLang="zh-CN" dirty="0" err="1">
                <a:solidFill>
                  <a:srgbClr val="C00000"/>
                </a:solidFill>
              </a:rPr>
              <a:t>daily_max_avg</a:t>
            </a:r>
            <a:r>
              <a:rPr lang="en-US" altLang="zh-CN" dirty="0">
                <a:solidFill>
                  <a:srgbClr val="C00000"/>
                </a:solidFill>
              </a:rPr>
              <a:t>`</a:t>
            </a:r>
          </a:p>
        </p:txBody>
      </p:sp>
      <p:sp>
        <p:nvSpPr>
          <p:cNvPr id="3" name="标题 2"/>
          <p:cNvSpPr>
            <a:spLocks noGrp="1"/>
          </p:cNvSpPr>
          <p:nvPr>
            <p:ph type="title"/>
          </p:nvPr>
        </p:nvSpPr>
        <p:spPr/>
        <p:txBody>
          <a:bodyPr/>
          <a:lstStyle/>
          <a:p>
            <a:r>
              <a:rPr lang="zh-CN" altLang="en-US" dirty="0"/>
              <a:t>对</a:t>
            </a:r>
            <a:r>
              <a:rPr lang="en-US" altLang="zh-CN" dirty="0"/>
              <a:t>GROUP BY</a:t>
            </a:r>
            <a:r>
              <a:rPr lang="zh-CN" altLang="en-US" dirty="0"/>
              <a:t>分组后的数据使用 </a:t>
            </a:r>
            <a:r>
              <a:rPr lang="en-US" altLang="zh-CN" dirty="0"/>
              <a:t>PARTITION BY</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、案例演示</a:t>
            </a:r>
          </a:p>
        </p:txBody>
      </p:sp>
      <p:sp>
        <p:nvSpPr>
          <p:cNvPr id="5" name="TextBox 3">
            <a:extLst>
              <a:ext uri="{FF2B5EF4-FFF2-40B4-BE49-F238E27FC236}">
                <a16:creationId xmlns:a16="http://schemas.microsoft.com/office/drawing/2014/main" id="{0F8B5F72-7722-4470-B73E-7C1546CE99B7}"/>
              </a:ext>
            </a:extLst>
          </p:cNvPr>
          <p:cNvSpPr txBox="1"/>
          <p:nvPr/>
        </p:nvSpPr>
        <p:spPr>
          <a:xfrm>
            <a:off x="851346" y="3766735"/>
            <a:ext cx="10532498"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daily_avg_final_price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final_price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daily_max_avg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auction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GROUP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category_id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ended;</a:t>
            </a:r>
          </a:p>
        </p:txBody>
      </p:sp>
      <p:pic>
        <p:nvPicPr>
          <p:cNvPr id="9" name="图片 8">
            <a:extLst>
              <a:ext uri="{FF2B5EF4-FFF2-40B4-BE49-F238E27FC236}">
                <a16:creationId xmlns:a16="http://schemas.microsoft.com/office/drawing/2014/main" id="{EF0EDD3F-F052-4CBC-B159-CF160E372C69}"/>
              </a:ext>
            </a:extLst>
          </p:cNvPr>
          <p:cNvPicPr>
            <a:picLocks noChangeAspect="1"/>
          </p:cNvPicPr>
          <p:nvPr/>
        </p:nvPicPr>
        <p:blipFill rotWithShape="1">
          <a:blip r:embed="rId3"/>
          <a:srcRect b="10248"/>
          <a:stretch/>
        </p:blipFill>
        <p:spPr>
          <a:xfrm>
            <a:off x="752162" y="1457271"/>
            <a:ext cx="10728958" cy="4943529"/>
          </a:xfrm>
          <a:prstGeom prst="rect">
            <a:avLst/>
          </a:prstGeom>
        </p:spPr>
      </p:pic>
    </p:spTree>
    <p:extLst>
      <p:ext uri="{BB962C8B-B14F-4D97-AF65-F5344CB8AC3E}">
        <p14:creationId xmlns:p14="http://schemas.microsoft.com/office/powerpoint/2010/main" val="991060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20</a:t>
            </a:r>
            <a:endParaRPr kumimoji="1" lang="zh-CN" altLang="en-US" dirty="0"/>
          </a:p>
        </p:txBody>
      </p:sp>
      <p:sp>
        <p:nvSpPr>
          <p:cNvPr id="6" name="标题 1">
            <a:extLst>
              <a:ext uri="{FF2B5EF4-FFF2-40B4-BE49-F238E27FC236}">
                <a16:creationId xmlns:a16="http://schemas.microsoft.com/office/drawing/2014/main" id="{2DEBE9E4-FDE9-43CB-B406-9AD2745A9EC1}"/>
              </a:ext>
            </a:extLst>
          </p:cNvPr>
          <p:cNvSpPr>
            <a:spLocks noGrp="1"/>
          </p:cNvSpPr>
          <p:nvPr>
            <p:ph type="title"/>
          </p:nvPr>
        </p:nvSpPr>
        <p:spPr>
          <a:xfrm>
            <a:off x="5164307" y="2771410"/>
            <a:ext cx="6693712" cy="484659"/>
          </a:xfrm>
        </p:spPr>
        <p:txBody>
          <a:bodyPr/>
          <a:lstStyle/>
          <a:p>
            <a:r>
              <a:rPr lang="en-US" altLang="zh-CN" dirty="0"/>
              <a:t>MySQL</a:t>
            </a:r>
            <a:r>
              <a:rPr lang="zh-CN" altLang="en-US" dirty="0"/>
              <a:t>窗口函数小结</a:t>
            </a:r>
            <a:endParaRPr lang="en-US" altLang="zh-CN" dirty="0"/>
          </a:p>
        </p:txBody>
      </p:sp>
    </p:spTree>
    <p:extLst>
      <p:ext uri="{BB962C8B-B14F-4D97-AF65-F5344CB8AC3E}">
        <p14:creationId xmlns:p14="http://schemas.microsoft.com/office/powerpoint/2010/main" val="241350331"/>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4465019"/>
          </a:xfrm>
        </p:spPr>
        <p:txBody>
          <a:bodyPr/>
          <a:lstStyle/>
          <a:p>
            <a:pPr>
              <a:buFont typeface="Wingdings" panose="05000000000000000000" pitchFamily="2" charset="2"/>
              <a:buChar char="Ø"/>
            </a:pPr>
            <a:r>
              <a:rPr lang="zh-CN" altLang="en-US" dirty="0">
                <a:solidFill>
                  <a:schemeClr val="tx1">
                    <a:lumMod val="75000"/>
                    <a:lumOff val="25000"/>
                  </a:schemeClr>
                </a:solidFill>
              </a:rPr>
              <a:t>窗口函数只能出现在</a:t>
            </a:r>
            <a:r>
              <a:rPr lang="en-US" altLang="zh-CN" dirty="0">
                <a:solidFill>
                  <a:schemeClr val="tx1">
                    <a:lumMod val="75000"/>
                    <a:lumOff val="25000"/>
                  </a:schemeClr>
                </a:solidFill>
              </a:rPr>
              <a:t>SELECT</a:t>
            </a:r>
            <a:r>
              <a:rPr lang="zh-CN" altLang="en-US" dirty="0">
                <a:solidFill>
                  <a:schemeClr val="tx1">
                    <a:lumMod val="75000"/>
                    <a:lumOff val="25000"/>
                  </a:schemeClr>
                </a:solidFill>
              </a:rPr>
              <a:t>和</a:t>
            </a:r>
            <a:r>
              <a:rPr lang="en-US" altLang="zh-CN" dirty="0">
                <a:solidFill>
                  <a:schemeClr val="tx1">
                    <a:lumMod val="75000"/>
                    <a:lumOff val="25000"/>
                  </a:schemeClr>
                </a:solidFill>
              </a:rPr>
              <a:t>ORDER BY</a:t>
            </a:r>
            <a:r>
              <a:rPr lang="zh-CN" altLang="en-US" dirty="0">
                <a:solidFill>
                  <a:schemeClr val="tx1">
                    <a:lumMod val="75000"/>
                    <a:lumOff val="25000"/>
                  </a:schemeClr>
                </a:solidFill>
              </a:rPr>
              <a:t>子句中</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如果查询的其他部分（</a:t>
            </a:r>
            <a:r>
              <a:rPr lang="en-US" altLang="zh-CN" dirty="0">
                <a:solidFill>
                  <a:schemeClr val="tx1">
                    <a:lumMod val="75000"/>
                    <a:lumOff val="25000"/>
                  </a:schemeClr>
                </a:solidFill>
              </a:rPr>
              <a:t>WHERE</a:t>
            </a:r>
            <a:r>
              <a:rPr lang="zh-CN" altLang="en-US" dirty="0">
                <a:solidFill>
                  <a:schemeClr val="tx1">
                    <a:lumMod val="75000"/>
                    <a:lumOff val="25000"/>
                  </a:schemeClr>
                </a:solidFill>
              </a:rPr>
              <a:t>，</a:t>
            </a:r>
            <a:r>
              <a:rPr lang="en-US" altLang="zh-CN" dirty="0">
                <a:solidFill>
                  <a:schemeClr val="tx1">
                    <a:lumMod val="75000"/>
                    <a:lumOff val="25000"/>
                  </a:schemeClr>
                </a:solidFill>
              </a:rPr>
              <a:t>GROUP BY</a:t>
            </a:r>
            <a:r>
              <a:rPr lang="zh-CN" altLang="en-US" dirty="0">
                <a:solidFill>
                  <a:schemeClr val="tx1">
                    <a:lumMod val="75000"/>
                    <a:lumOff val="25000"/>
                  </a:schemeClr>
                </a:solidFill>
              </a:rPr>
              <a:t>，</a:t>
            </a:r>
            <a:r>
              <a:rPr lang="en-US" altLang="zh-CN" dirty="0">
                <a:solidFill>
                  <a:schemeClr val="tx1">
                    <a:lumMod val="75000"/>
                    <a:lumOff val="25000"/>
                  </a:schemeClr>
                </a:solidFill>
              </a:rPr>
              <a:t>HAVING</a:t>
            </a:r>
            <a:r>
              <a:rPr lang="zh-CN" altLang="en-US" dirty="0">
                <a:solidFill>
                  <a:schemeClr val="tx1">
                    <a:lumMod val="75000"/>
                    <a:lumOff val="25000"/>
                  </a:schemeClr>
                </a:solidFill>
              </a:rPr>
              <a:t>）需要窗口函数，请使用子查询，然后在子查询中在使用窗口函数</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如果查询使用聚合或</a:t>
            </a:r>
            <a:r>
              <a:rPr lang="en-US" altLang="zh-CN" dirty="0">
                <a:solidFill>
                  <a:schemeClr val="tx1">
                    <a:lumMod val="75000"/>
                    <a:lumOff val="25000"/>
                  </a:schemeClr>
                </a:solidFill>
              </a:rPr>
              <a:t>GROUP BY</a:t>
            </a:r>
            <a:r>
              <a:rPr lang="zh-CN" altLang="en-US" dirty="0">
                <a:solidFill>
                  <a:schemeClr val="tx1">
                    <a:lumMod val="75000"/>
                    <a:lumOff val="25000"/>
                  </a:schemeClr>
                </a:solidFill>
              </a:rPr>
              <a:t>，请记住窗口函数只能处理分组后的结果，而不是原始的表数据</a:t>
            </a:r>
            <a:endParaRPr lang="en-US" altLang="zh-CN" dirty="0">
              <a:solidFill>
                <a:srgbClr val="C00000"/>
              </a:solidFill>
            </a:endParaRPr>
          </a:p>
        </p:txBody>
      </p:sp>
      <p:sp>
        <p:nvSpPr>
          <p:cNvPr id="3" name="标题 2"/>
          <p:cNvSpPr>
            <a:spLocks noGrp="1"/>
          </p:cNvSpPr>
          <p:nvPr>
            <p:ph type="title"/>
          </p:nvPr>
        </p:nvSpPr>
        <p:spPr/>
        <p:txBody>
          <a:bodyPr/>
          <a:lstStyle/>
          <a:p>
            <a:r>
              <a:rPr lang="en-US" altLang="zh-CN" dirty="0"/>
              <a:t>MySQL</a:t>
            </a:r>
            <a:r>
              <a:rPr lang="zh-CN" altLang="en-US" dirty="0"/>
              <a:t>窗口函数小结</a:t>
            </a:r>
          </a:p>
        </p:txBody>
      </p:sp>
      <p:sp>
        <p:nvSpPr>
          <p:cNvPr id="10" name="文本占位符 3">
            <a:extLst>
              <a:ext uri="{FF2B5EF4-FFF2-40B4-BE49-F238E27FC236}">
                <a16:creationId xmlns:a16="http://schemas.microsoft.com/office/drawing/2014/main" id="{0C12EB29-AF8A-4953-A91F-0A8C251488FF}"/>
              </a:ext>
            </a:extLst>
          </p:cNvPr>
          <p:cNvSpPr>
            <a:spLocks noGrp="1"/>
          </p:cNvSpPr>
          <p:nvPr>
            <p:ph type="body" sz="quarter" idx="10"/>
          </p:nvPr>
        </p:nvSpPr>
        <p:spPr>
          <a:xfrm>
            <a:off x="710880" y="940081"/>
            <a:ext cx="10749599" cy="517190"/>
          </a:xfrm>
        </p:spPr>
        <p:txBody>
          <a:bodyPr/>
          <a:lstStyle/>
          <a:p>
            <a:r>
              <a:rPr lang="en-US" altLang="zh-CN" dirty="0"/>
              <a:t>1</a:t>
            </a:r>
            <a:r>
              <a:rPr lang="zh-CN" altLang="en-US" dirty="0"/>
              <a:t>、小结</a:t>
            </a:r>
          </a:p>
        </p:txBody>
      </p:sp>
    </p:spTree>
    <p:extLst>
      <p:ext uri="{BB962C8B-B14F-4D97-AF65-F5344CB8AC3E}">
        <p14:creationId xmlns:p14="http://schemas.microsoft.com/office/powerpoint/2010/main" val="1712427322"/>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749599" cy="4465019"/>
          </a:xfrm>
        </p:spPr>
        <p:txBody>
          <a:bodyPr/>
          <a:lstStyle/>
          <a:p>
            <a:pPr marL="0" indent="0">
              <a:buNone/>
            </a:pPr>
            <a:r>
              <a:rPr lang="en-US" altLang="zh-CN" dirty="0">
                <a:solidFill>
                  <a:schemeClr val="tx1">
                    <a:lumMod val="75000"/>
                    <a:lumOff val="25000"/>
                  </a:schemeClr>
                </a:solidFill>
              </a:rPr>
              <a:t>book</a:t>
            </a:r>
            <a:r>
              <a:rPr lang="zh-CN" altLang="en-US" dirty="0">
                <a:solidFill>
                  <a:schemeClr val="tx1">
                    <a:lumMod val="75000"/>
                    <a:lumOff val="25000"/>
                  </a:schemeClr>
                </a:solidFill>
              </a:rPr>
              <a:t>表，每一本书都有：唯一的</a:t>
            </a:r>
            <a:r>
              <a:rPr lang="en-US" altLang="zh-CN" dirty="0">
                <a:solidFill>
                  <a:schemeClr val="tx1">
                    <a:lumMod val="75000"/>
                    <a:lumOff val="25000"/>
                  </a:schemeClr>
                </a:solidFill>
              </a:rPr>
              <a:t>ID =&gt; `id`, </a:t>
            </a:r>
            <a:r>
              <a:rPr lang="zh-CN" altLang="en-US" dirty="0">
                <a:solidFill>
                  <a:schemeClr val="tx1">
                    <a:lumMod val="75000"/>
                    <a:lumOff val="25000"/>
                  </a:schemeClr>
                </a:solidFill>
              </a:rPr>
              <a:t>作者</a:t>
            </a:r>
            <a:r>
              <a:rPr lang="en-US" altLang="zh-CN" dirty="0">
                <a:solidFill>
                  <a:schemeClr val="tx1">
                    <a:lumMod val="75000"/>
                    <a:lumOff val="25000"/>
                  </a:schemeClr>
                </a:solidFill>
              </a:rPr>
              <a:t>ID `</a:t>
            </a:r>
            <a:r>
              <a:rPr lang="en-US" altLang="zh-CN" dirty="0" err="1">
                <a:solidFill>
                  <a:schemeClr val="tx1">
                    <a:lumMod val="75000"/>
                    <a:lumOff val="25000"/>
                  </a:schemeClr>
                </a:solidFill>
              </a:rPr>
              <a:t>author_id</a:t>
            </a:r>
            <a:r>
              <a:rPr lang="en-US" altLang="zh-CN" dirty="0">
                <a:solidFill>
                  <a:schemeClr val="tx1">
                    <a:lumMod val="75000"/>
                    <a:lumOff val="25000"/>
                  </a:schemeClr>
                </a:solidFill>
              </a:rPr>
              <a:t>`, </a:t>
            </a:r>
            <a:r>
              <a:rPr lang="zh-CN" altLang="en-US" dirty="0">
                <a:solidFill>
                  <a:schemeClr val="tx1">
                    <a:lumMod val="75000"/>
                    <a:lumOff val="25000"/>
                  </a:schemeClr>
                </a:solidFill>
              </a:rPr>
              <a:t>出版日期 </a:t>
            </a:r>
            <a:r>
              <a:rPr lang="en-US" altLang="zh-CN" dirty="0">
                <a:solidFill>
                  <a:schemeClr val="tx1">
                    <a:lumMod val="75000"/>
                    <a:lumOff val="25000"/>
                  </a:schemeClr>
                </a:solidFill>
              </a:rPr>
              <a:t>`</a:t>
            </a:r>
            <a:r>
              <a:rPr lang="en-US" altLang="zh-CN" dirty="0" err="1">
                <a:solidFill>
                  <a:schemeClr val="tx1">
                    <a:lumMod val="75000"/>
                    <a:lumOff val="25000"/>
                  </a:schemeClr>
                </a:solidFill>
              </a:rPr>
              <a:t>publish_year</a:t>
            </a:r>
            <a:r>
              <a:rPr lang="en-US" altLang="zh-CN" dirty="0">
                <a:solidFill>
                  <a:schemeClr val="tx1">
                    <a:lumMod val="75000"/>
                    <a:lumOff val="25000"/>
                  </a:schemeClr>
                </a:solidFill>
              </a:rPr>
              <a:t>` </a:t>
            </a:r>
            <a:r>
              <a:rPr lang="zh-CN" altLang="en-US" dirty="0">
                <a:solidFill>
                  <a:schemeClr val="tx1">
                    <a:lumMod val="75000"/>
                    <a:lumOff val="25000"/>
                  </a:schemeClr>
                </a:solidFill>
              </a:rPr>
              <a:t>，售价 </a:t>
            </a:r>
            <a:r>
              <a:rPr lang="en-US" altLang="zh-CN" dirty="0">
                <a:solidFill>
                  <a:schemeClr val="tx1">
                    <a:lumMod val="75000"/>
                    <a:lumOff val="25000"/>
                  </a:schemeClr>
                </a:solidFill>
              </a:rPr>
              <a:t>`price` </a:t>
            </a:r>
            <a:r>
              <a:rPr lang="zh-CN" altLang="en-US" dirty="0">
                <a:solidFill>
                  <a:schemeClr val="tx1">
                    <a:lumMod val="75000"/>
                    <a:lumOff val="25000"/>
                  </a:schemeClr>
                </a:solidFill>
              </a:rPr>
              <a:t>以及评分</a:t>
            </a:r>
            <a:r>
              <a:rPr lang="en-US" altLang="zh-CN" dirty="0">
                <a:solidFill>
                  <a:schemeClr val="tx1">
                    <a:lumMod val="75000"/>
                    <a:lumOff val="25000"/>
                  </a:schemeClr>
                </a:solidFill>
              </a:rPr>
              <a:t>`rating`(0~10</a:t>
            </a:r>
            <a:r>
              <a:rPr lang="zh-CN" altLang="en-US" dirty="0">
                <a:solidFill>
                  <a:schemeClr val="tx1">
                    <a:lumMod val="75000"/>
                    <a:lumOff val="25000"/>
                  </a:schemeClr>
                </a:solidFill>
              </a:rPr>
              <a:t>分</a:t>
            </a:r>
            <a:r>
              <a:rPr lang="en-US" altLang="zh-CN" dirty="0">
                <a:solidFill>
                  <a:schemeClr val="tx1">
                    <a:lumMod val="75000"/>
                    <a:lumOff val="25000"/>
                  </a:schemeClr>
                </a:solidFill>
              </a:rPr>
              <a:t>)</a:t>
            </a:r>
          </a:p>
        </p:txBody>
      </p:sp>
      <p:sp>
        <p:nvSpPr>
          <p:cNvPr id="3" name="标题 2"/>
          <p:cNvSpPr>
            <a:spLocks noGrp="1"/>
          </p:cNvSpPr>
          <p:nvPr>
            <p:ph type="title"/>
          </p:nvPr>
        </p:nvSpPr>
        <p:spPr/>
        <p:txBody>
          <a:bodyPr/>
          <a:lstStyle/>
          <a:p>
            <a:r>
              <a:rPr lang="en-US" altLang="zh-CN" dirty="0"/>
              <a:t>MySQL</a:t>
            </a:r>
            <a:r>
              <a:rPr lang="zh-CN" altLang="en-US" dirty="0"/>
              <a:t>窗口函数小结</a:t>
            </a:r>
          </a:p>
        </p:txBody>
      </p:sp>
      <p:sp>
        <p:nvSpPr>
          <p:cNvPr id="10" name="文本占位符 3">
            <a:extLst>
              <a:ext uri="{FF2B5EF4-FFF2-40B4-BE49-F238E27FC236}">
                <a16:creationId xmlns:a16="http://schemas.microsoft.com/office/drawing/2014/main" id="{0C12EB29-AF8A-4953-A91F-0A8C251488FF}"/>
              </a:ext>
            </a:extLst>
          </p:cNvPr>
          <p:cNvSpPr>
            <a:spLocks noGrp="1"/>
          </p:cNvSpPr>
          <p:nvPr>
            <p:ph type="body" sz="quarter" idx="10"/>
          </p:nvPr>
        </p:nvSpPr>
        <p:spPr>
          <a:xfrm>
            <a:off x="710880" y="940081"/>
            <a:ext cx="10749599" cy="517190"/>
          </a:xfrm>
        </p:spPr>
        <p:txBody>
          <a:bodyPr/>
          <a:lstStyle/>
          <a:p>
            <a:r>
              <a:rPr lang="en-US" altLang="zh-CN" dirty="0"/>
              <a:t>2</a:t>
            </a:r>
            <a:r>
              <a:rPr lang="zh-CN" altLang="en-US" dirty="0"/>
              <a:t>、数据集介绍</a:t>
            </a:r>
          </a:p>
        </p:txBody>
      </p:sp>
      <p:pic>
        <p:nvPicPr>
          <p:cNvPr id="5" name="图片 4">
            <a:extLst>
              <a:ext uri="{FF2B5EF4-FFF2-40B4-BE49-F238E27FC236}">
                <a16:creationId xmlns:a16="http://schemas.microsoft.com/office/drawing/2014/main" id="{BE47BA7F-1B2E-4CB0-B41E-9B5B61CF6CFB}"/>
              </a:ext>
            </a:extLst>
          </p:cNvPr>
          <p:cNvPicPr>
            <a:picLocks noChangeAspect="1"/>
          </p:cNvPicPr>
          <p:nvPr/>
        </p:nvPicPr>
        <p:blipFill>
          <a:blip r:embed="rId3"/>
          <a:stretch>
            <a:fillRect/>
          </a:stretch>
        </p:blipFill>
        <p:spPr>
          <a:xfrm>
            <a:off x="2094251" y="2313617"/>
            <a:ext cx="7423686" cy="4213643"/>
          </a:xfrm>
          <a:prstGeom prst="rect">
            <a:avLst/>
          </a:prstGeom>
        </p:spPr>
      </p:pic>
    </p:spTree>
    <p:extLst>
      <p:ext uri="{BB962C8B-B14F-4D97-AF65-F5344CB8AC3E}">
        <p14:creationId xmlns:p14="http://schemas.microsoft.com/office/powerpoint/2010/main" val="3078902434"/>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占位符 1">
            <a:extLst>
              <a:ext uri="{FF2B5EF4-FFF2-40B4-BE49-F238E27FC236}">
                <a16:creationId xmlns:a16="http://schemas.microsoft.com/office/drawing/2014/main" id="{0F49DFD9-5BFF-4825-9FB7-DB654A21C58B}"/>
              </a:ext>
            </a:extLst>
          </p:cNvPr>
          <p:cNvSpPr>
            <a:spLocks noGrp="1"/>
          </p:cNvSpPr>
          <p:nvPr>
            <p:ph type="body" sz="quarter" idx="11"/>
          </p:nvPr>
        </p:nvSpPr>
        <p:spPr>
          <a:xfrm>
            <a:off x="808156" y="1459126"/>
            <a:ext cx="10652323" cy="4465019"/>
          </a:xfrm>
        </p:spPr>
        <p:txBody>
          <a:bodyPr/>
          <a:lstStyle/>
          <a:p>
            <a:pPr marL="0" indent="0">
              <a:buNone/>
            </a:pPr>
            <a:r>
              <a:rPr lang="zh-CN" altLang="en-US" dirty="0">
                <a:solidFill>
                  <a:schemeClr val="tx1">
                    <a:lumMod val="75000"/>
                    <a:lumOff val="25000"/>
                  </a:schemeClr>
                </a:solidFill>
              </a:rPr>
              <a:t>作业题</a:t>
            </a:r>
            <a:r>
              <a:rPr lang="en-US" altLang="zh-CN" dirty="0">
                <a:solidFill>
                  <a:schemeClr val="tx1">
                    <a:lumMod val="75000"/>
                    <a:lumOff val="25000"/>
                  </a:schemeClr>
                </a:solidFill>
              </a:rPr>
              <a:t>1</a:t>
            </a:r>
            <a:r>
              <a:rPr lang="zh-CN" altLang="en-US" dirty="0">
                <a:solidFill>
                  <a:schemeClr val="tx1">
                    <a:lumMod val="75000"/>
                    <a:lumOff val="25000"/>
                  </a:schemeClr>
                </a:solidFill>
              </a:rPr>
              <a:t>：把所有的书按照评分从低分到高分平均分成</a:t>
            </a:r>
            <a:r>
              <a:rPr lang="en-US" altLang="zh-CN" dirty="0">
                <a:solidFill>
                  <a:schemeClr val="tx1">
                    <a:lumMod val="75000"/>
                    <a:lumOff val="25000"/>
                  </a:schemeClr>
                </a:solidFill>
              </a:rPr>
              <a:t>4</a:t>
            </a:r>
            <a:r>
              <a:rPr lang="zh-CN" altLang="en-US" dirty="0">
                <a:solidFill>
                  <a:schemeClr val="tx1">
                    <a:lumMod val="75000"/>
                    <a:lumOff val="25000"/>
                  </a:schemeClr>
                </a:solidFill>
              </a:rPr>
              <a:t>组，给每组分配一个编号（</a:t>
            </a:r>
            <a:r>
              <a:rPr lang="en-US" altLang="zh-CN" dirty="0">
                <a:solidFill>
                  <a:schemeClr val="tx1">
                    <a:lumMod val="75000"/>
                    <a:lumOff val="25000"/>
                  </a:schemeClr>
                </a:solidFill>
              </a:rPr>
              <a:t>`bucket`</a:t>
            </a:r>
            <a:r>
              <a:rPr lang="zh-CN" altLang="en-US" dirty="0">
                <a:solidFill>
                  <a:schemeClr val="tx1">
                    <a:lumMod val="75000"/>
                    <a:lumOff val="25000"/>
                  </a:schemeClr>
                </a:solidFill>
              </a:rPr>
              <a:t>），分别取出每组最低</a:t>
            </a:r>
            <a:r>
              <a:rPr lang="en-US" altLang="zh-CN" dirty="0">
                <a:solidFill>
                  <a:schemeClr val="tx1">
                    <a:lumMod val="75000"/>
                    <a:lumOff val="25000"/>
                  </a:schemeClr>
                </a:solidFill>
              </a:rPr>
              <a:t>`min`</a:t>
            </a:r>
            <a:r>
              <a:rPr lang="zh-CN" altLang="en-US" dirty="0">
                <a:solidFill>
                  <a:schemeClr val="tx1">
                    <a:lumMod val="75000"/>
                    <a:lumOff val="25000"/>
                  </a:schemeClr>
                </a:solidFill>
              </a:rPr>
              <a:t>和最高</a:t>
            </a:r>
            <a:r>
              <a:rPr lang="en-US" altLang="zh-CN" dirty="0">
                <a:solidFill>
                  <a:schemeClr val="tx1">
                    <a:lumMod val="75000"/>
                    <a:lumOff val="25000"/>
                  </a:schemeClr>
                </a:solidFill>
              </a:rPr>
              <a:t>`max`</a:t>
            </a:r>
            <a:r>
              <a:rPr lang="zh-CN" altLang="en-US" dirty="0">
                <a:solidFill>
                  <a:schemeClr val="tx1">
                    <a:lumMod val="75000"/>
                    <a:lumOff val="25000"/>
                  </a:schemeClr>
                </a:solidFill>
              </a:rPr>
              <a:t>的得分，返回字段：</a:t>
            </a:r>
            <a:r>
              <a:rPr lang="en-US" altLang="zh-CN" dirty="0">
                <a:solidFill>
                  <a:schemeClr val="tx1">
                    <a:lumMod val="75000"/>
                    <a:lumOff val="25000"/>
                  </a:schemeClr>
                </a:solidFill>
              </a:rPr>
              <a:t>`bucket` </a:t>
            </a:r>
            <a:r>
              <a:rPr lang="zh-CN" altLang="en-US" dirty="0">
                <a:solidFill>
                  <a:schemeClr val="tx1">
                    <a:lumMod val="75000"/>
                    <a:lumOff val="25000"/>
                  </a:schemeClr>
                </a:solidFill>
              </a:rPr>
              <a:t>，</a:t>
            </a:r>
            <a:r>
              <a:rPr lang="en-US" altLang="zh-CN" dirty="0">
                <a:solidFill>
                  <a:schemeClr val="tx1">
                    <a:lumMod val="75000"/>
                    <a:lumOff val="25000"/>
                  </a:schemeClr>
                </a:solidFill>
              </a:rPr>
              <a:t>`min`</a:t>
            </a:r>
            <a:r>
              <a:rPr lang="zh-CN" altLang="en-US" dirty="0">
                <a:solidFill>
                  <a:schemeClr val="tx1">
                    <a:lumMod val="75000"/>
                    <a:lumOff val="25000"/>
                  </a:schemeClr>
                </a:solidFill>
              </a:rPr>
              <a:t>， </a:t>
            </a:r>
            <a:r>
              <a:rPr lang="en-US" altLang="zh-CN" dirty="0">
                <a:solidFill>
                  <a:schemeClr val="tx1">
                    <a:lumMod val="75000"/>
                    <a:lumOff val="25000"/>
                  </a:schemeClr>
                </a:solidFill>
              </a:rPr>
              <a:t>`max`</a:t>
            </a: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作业题</a:t>
            </a:r>
            <a:r>
              <a:rPr lang="en-US" altLang="zh-CN" dirty="0">
                <a:solidFill>
                  <a:schemeClr val="tx1">
                    <a:lumMod val="75000"/>
                    <a:lumOff val="25000"/>
                  </a:schemeClr>
                </a:solidFill>
              </a:rPr>
              <a:t>2</a:t>
            </a:r>
            <a:r>
              <a:rPr lang="zh-CN" altLang="en-US" dirty="0">
                <a:solidFill>
                  <a:schemeClr val="tx1">
                    <a:lumMod val="75000"/>
                    <a:lumOff val="25000"/>
                  </a:schemeClr>
                </a:solidFill>
              </a:rPr>
              <a:t>：统计作者的出版数量，对每一个作者显示</a:t>
            </a:r>
            <a:r>
              <a:rPr lang="en-US" altLang="zh-CN" dirty="0">
                <a:solidFill>
                  <a:schemeClr val="tx1">
                    <a:lumMod val="75000"/>
                    <a:lumOff val="25000"/>
                  </a:schemeClr>
                </a:solidFill>
              </a:rPr>
              <a:t>:</a:t>
            </a:r>
          </a:p>
          <a:p>
            <a:pPr>
              <a:buFont typeface="Wingdings" panose="05000000000000000000" pitchFamily="2" charset="2"/>
              <a:buChar char="Ø"/>
            </a:pPr>
            <a:r>
              <a:rPr lang="zh-CN" altLang="en-US" dirty="0">
                <a:solidFill>
                  <a:schemeClr val="tx1">
                    <a:lumMod val="75000"/>
                    <a:lumOff val="25000"/>
                  </a:schemeClr>
                </a:solidFill>
              </a:rPr>
              <a:t>作者</a:t>
            </a:r>
            <a:r>
              <a:rPr lang="en-US" altLang="zh-CN" dirty="0" err="1">
                <a:solidFill>
                  <a:schemeClr val="tx1">
                    <a:lumMod val="75000"/>
                    <a:lumOff val="25000"/>
                  </a:schemeClr>
                </a:solidFill>
              </a:rPr>
              <a:t>id`author_id</a:t>
            </a:r>
            <a:r>
              <a:rPr lang="en-US" altLang="zh-CN" dirty="0">
                <a:solidFill>
                  <a:schemeClr val="tx1">
                    <a:lumMod val="75000"/>
                    <a:lumOff val="25000"/>
                  </a:schemeClr>
                </a:solidFill>
              </a:rPr>
              <a:t>`</a:t>
            </a:r>
          </a:p>
          <a:p>
            <a:pPr>
              <a:buFont typeface="Wingdings" panose="05000000000000000000" pitchFamily="2" charset="2"/>
              <a:buChar char="Ø"/>
            </a:pPr>
            <a:r>
              <a:rPr lang="zh-CN" altLang="en-US" dirty="0">
                <a:solidFill>
                  <a:schemeClr val="tx1">
                    <a:lumMod val="75000"/>
                    <a:lumOff val="25000"/>
                  </a:schemeClr>
                </a:solidFill>
              </a:rPr>
              <a:t>这个作者出版了多少本书（ </a:t>
            </a:r>
            <a:r>
              <a:rPr lang="en-US" altLang="zh-CN" dirty="0">
                <a:solidFill>
                  <a:schemeClr val="tx1">
                    <a:lumMod val="75000"/>
                    <a:lumOff val="25000"/>
                  </a:schemeClr>
                </a:solidFill>
              </a:rPr>
              <a:t>`</a:t>
            </a:r>
            <a:r>
              <a:rPr lang="en-US" altLang="zh-CN" dirty="0" err="1">
                <a:solidFill>
                  <a:schemeClr val="tx1">
                    <a:lumMod val="75000"/>
                    <a:lumOff val="25000"/>
                  </a:schemeClr>
                </a:solidFill>
              </a:rPr>
              <a:t>number_of_books</a:t>
            </a:r>
            <a:r>
              <a:rPr lang="en-US" altLang="zh-CN" dirty="0">
                <a:solidFill>
                  <a:schemeClr val="tx1">
                    <a:lumMod val="75000"/>
                    <a:lumOff val="25000"/>
                  </a:schemeClr>
                </a:solidFill>
              </a:rPr>
              <a:t>`</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按照出版书籍多少降序排列的排名</a:t>
            </a:r>
            <a:r>
              <a:rPr lang="en-US" altLang="zh-CN" dirty="0">
                <a:solidFill>
                  <a:schemeClr val="tx1">
                    <a:lumMod val="75000"/>
                    <a:lumOff val="25000"/>
                  </a:schemeClr>
                </a:solidFill>
              </a:rPr>
              <a:t>`rank`</a:t>
            </a: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作业题</a:t>
            </a:r>
            <a:r>
              <a:rPr lang="en-US" altLang="zh-CN" dirty="0">
                <a:solidFill>
                  <a:schemeClr val="tx1">
                    <a:lumMod val="75000"/>
                    <a:lumOff val="25000"/>
                  </a:schemeClr>
                </a:solidFill>
              </a:rPr>
              <a:t>3</a:t>
            </a:r>
            <a:r>
              <a:rPr lang="zh-CN" altLang="en-US" dirty="0">
                <a:solidFill>
                  <a:schemeClr val="tx1">
                    <a:lumMod val="75000"/>
                    <a:lumOff val="25000"/>
                  </a:schemeClr>
                </a:solidFill>
              </a:rPr>
              <a:t>：分析每年书籍出版情况</a:t>
            </a:r>
            <a:r>
              <a:rPr lang="en-US" altLang="zh-CN" dirty="0">
                <a:solidFill>
                  <a:schemeClr val="tx1">
                    <a:lumMod val="75000"/>
                    <a:lumOff val="25000"/>
                  </a:schemeClr>
                </a:solidFill>
              </a:rPr>
              <a:t>- </a:t>
            </a:r>
            <a:r>
              <a:rPr lang="zh-CN" altLang="en-US" dirty="0">
                <a:solidFill>
                  <a:schemeClr val="tx1">
                    <a:lumMod val="75000"/>
                    <a:lumOff val="25000"/>
                  </a:schemeClr>
                </a:solidFill>
              </a:rPr>
              <a:t>发行年</a:t>
            </a:r>
            <a:r>
              <a:rPr lang="en-US" altLang="zh-CN" dirty="0">
                <a:solidFill>
                  <a:schemeClr val="tx1">
                    <a:lumMod val="75000"/>
                    <a:lumOff val="25000"/>
                  </a:schemeClr>
                </a:solidFill>
              </a:rPr>
              <a:t>`</a:t>
            </a:r>
            <a:r>
              <a:rPr lang="en-US" altLang="zh-CN" dirty="0" err="1">
                <a:solidFill>
                  <a:schemeClr val="tx1">
                    <a:lumMod val="75000"/>
                    <a:lumOff val="25000"/>
                  </a:schemeClr>
                </a:solidFill>
              </a:rPr>
              <a:t>publish_year</a:t>
            </a:r>
            <a:r>
              <a:rPr lang="en-US" altLang="zh-CN" dirty="0">
                <a:solidFill>
                  <a:schemeClr val="tx1">
                    <a:lumMod val="75000"/>
                    <a:lumOff val="25000"/>
                  </a:schemeClr>
                </a:solidFill>
              </a:rPr>
              <a:t>`- </a:t>
            </a:r>
            <a:r>
              <a:rPr lang="zh-CN" altLang="en-US" dirty="0">
                <a:solidFill>
                  <a:schemeClr val="tx1">
                    <a:lumMod val="75000"/>
                    <a:lumOff val="25000"/>
                  </a:schemeClr>
                </a:solidFill>
              </a:rPr>
              <a:t>当年发行了多少本书 </a:t>
            </a:r>
            <a:r>
              <a:rPr lang="en-US" altLang="zh-CN" dirty="0">
                <a:solidFill>
                  <a:schemeClr val="tx1">
                    <a:lumMod val="75000"/>
                    <a:lumOff val="25000"/>
                  </a:schemeClr>
                </a:solidFill>
              </a:rPr>
              <a:t>`count`- </a:t>
            </a:r>
            <a:r>
              <a:rPr lang="zh-CN" altLang="en-US" dirty="0">
                <a:solidFill>
                  <a:schemeClr val="tx1">
                    <a:lumMod val="75000"/>
                    <a:lumOff val="25000"/>
                  </a:schemeClr>
                </a:solidFill>
              </a:rPr>
              <a:t>前一年发行了多少本书 </a:t>
            </a:r>
            <a:r>
              <a:rPr lang="en-US" altLang="zh-CN" dirty="0">
                <a:solidFill>
                  <a:schemeClr val="tx1">
                    <a:lumMod val="75000"/>
                    <a:lumOff val="25000"/>
                  </a:schemeClr>
                </a:solidFill>
              </a:rPr>
              <a:t>`lag`</a:t>
            </a:r>
          </a:p>
        </p:txBody>
      </p:sp>
      <p:sp>
        <p:nvSpPr>
          <p:cNvPr id="3" name="标题 2"/>
          <p:cNvSpPr>
            <a:spLocks noGrp="1"/>
          </p:cNvSpPr>
          <p:nvPr>
            <p:ph type="title"/>
          </p:nvPr>
        </p:nvSpPr>
        <p:spPr/>
        <p:txBody>
          <a:bodyPr/>
          <a:lstStyle/>
          <a:p>
            <a:r>
              <a:rPr lang="en-US" altLang="zh-CN" dirty="0"/>
              <a:t>MySQL</a:t>
            </a:r>
            <a:r>
              <a:rPr lang="zh-CN" altLang="en-US" dirty="0"/>
              <a:t>窗口函数小结</a:t>
            </a:r>
          </a:p>
        </p:txBody>
      </p:sp>
      <p:sp>
        <p:nvSpPr>
          <p:cNvPr id="10" name="文本占位符 3">
            <a:extLst>
              <a:ext uri="{FF2B5EF4-FFF2-40B4-BE49-F238E27FC236}">
                <a16:creationId xmlns:a16="http://schemas.microsoft.com/office/drawing/2014/main" id="{0C12EB29-AF8A-4953-A91F-0A8C251488FF}"/>
              </a:ext>
            </a:extLst>
          </p:cNvPr>
          <p:cNvSpPr>
            <a:spLocks noGrp="1"/>
          </p:cNvSpPr>
          <p:nvPr>
            <p:ph type="body" sz="quarter" idx="10"/>
          </p:nvPr>
        </p:nvSpPr>
        <p:spPr>
          <a:xfrm>
            <a:off x="710880" y="940081"/>
            <a:ext cx="10749599" cy="517190"/>
          </a:xfrm>
        </p:spPr>
        <p:txBody>
          <a:bodyPr/>
          <a:lstStyle/>
          <a:p>
            <a:r>
              <a:rPr lang="en-US" altLang="zh-CN" dirty="0"/>
              <a:t>3</a:t>
            </a:r>
            <a:r>
              <a:rPr lang="zh-CN" altLang="en-US" dirty="0"/>
              <a:t>、作业</a:t>
            </a:r>
          </a:p>
        </p:txBody>
      </p:sp>
    </p:spTree>
    <p:extLst>
      <p:ext uri="{BB962C8B-B14F-4D97-AF65-F5344CB8AC3E}">
        <p14:creationId xmlns:p14="http://schemas.microsoft.com/office/powerpoint/2010/main" val="2739858028"/>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556457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a:buFont typeface="Wingdings" panose="05000000000000000000" pitchFamily="2" charset="2"/>
              <a:buChar char="Ø"/>
            </a:pPr>
            <a:r>
              <a:rPr lang="zh-CN" altLang="en-US" dirty="0"/>
              <a:t>统计采购表中的平均采购价格，并与明细一起显示（每件物品名称，价格）</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endParaRPr lang="en-US" altLang="zh-CN" dirty="0"/>
          </a:p>
          <a:p>
            <a:pPr marL="0" indent="0">
              <a:buNone/>
            </a:pPr>
            <a:r>
              <a:rPr lang="zh-CN" altLang="en-US" dirty="0"/>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8" name="TextBox 3">
            <a:extLst>
              <a:ext uri="{FF2B5EF4-FFF2-40B4-BE49-F238E27FC236}">
                <a16:creationId xmlns:a16="http://schemas.microsoft.com/office/drawing/2014/main" id="{B894FC53-16C1-49DC-9D34-AFC143290636}"/>
              </a:ext>
            </a:extLst>
          </p:cNvPr>
          <p:cNvSpPr txBox="1"/>
          <p:nvPr/>
        </p:nvSpPr>
        <p:spPr>
          <a:xfrm>
            <a:off x="865958" y="2049516"/>
            <a:ext cx="10398671" cy="1477328"/>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item,</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AVG(price)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purchase;</a:t>
            </a:r>
          </a:p>
        </p:txBody>
      </p:sp>
      <p:pic>
        <p:nvPicPr>
          <p:cNvPr id="7" name="图片 6">
            <a:extLst>
              <a:ext uri="{FF2B5EF4-FFF2-40B4-BE49-F238E27FC236}">
                <a16:creationId xmlns:a16="http://schemas.microsoft.com/office/drawing/2014/main" id="{24338DE5-AF20-47D2-98CA-419939919903}"/>
              </a:ext>
            </a:extLst>
          </p:cNvPr>
          <p:cNvPicPr>
            <a:picLocks noChangeAspect="1"/>
          </p:cNvPicPr>
          <p:nvPr/>
        </p:nvPicPr>
        <p:blipFill>
          <a:blip r:embed="rId3"/>
          <a:stretch>
            <a:fillRect/>
          </a:stretch>
        </p:blipFill>
        <p:spPr>
          <a:xfrm>
            <a:off x="778974" y="4019956"/>
            <a:ext cx="10617048" cy="2304880"/>
          </a:xfrm>
          <a:prstGeom prst="rect">
            <a:avLst/>
          </a:prstGeom>
        </p:spPr>
      </p:pic>
    </p:spTree>
    <p:extLst>
      <p:ext uri="{BB962C8B-B14F-4D97-AF65-F5344CB8AC3E}">
        <p14:creationId xmlns:p14="http://schemas.microsoft.com/office/powerpoint/2010/main" val="6129217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5" end="5"/>
                                            </p:txEl>
                                          </p:spTgt>
                                        </p:tgtEl>
                                        <p:attrNameLst>
                                          <p:attrName>style.visibility</p:attrName>
                                        </p:attrNameLst>
                                      </p:cBhvr>
                                      <p:to>
                                        <p:strVal val="visible"/>
                                      </p:to>
                                    </p:set>
                                    <p:anim calcmode="lin" valueType="num">
                                      <p:cBhvr additive="base">
                                        <p:cTn id="13" dur="500" fill="hold"/>
                                        <p:tgtEl>
                                          <p:spTgt spid="2">
                                            <p:txEl>
                                              <p:pRg st="5" end="5"/>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a:buFont typeface="Wingdings" panose="05000000000000000000" pitchFamily="2" charset="2"/>
              <a:buChar char="Ø"/>
            </a:pPr>
            <a:r>
              <a:rPr lang="zh-CN" altLang="en-US" dirty="0"/>
              <a:t>通常，</a:t>
            </a:r>
            <a:r>
              <a:rPr lang="en-US" altLang="zh-CN" dirty="0"/>
              <a:t>`OVER()`</a:t>
            </a:r>
            <a:r>
              <a:rPr lang="zh-CN" altLang="en-US" dirty="0"/>
              <a:t>用于将当前行与一个聚合值进行比较，例如，我们可以计算出员工的薪水和平均薪水之间的差。</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r>
              <a:rPr lang="zh-CN" altLang="en-US" dirty="0"/>
              <a:t>上面查询结果的最后一列显示了每名员工的工资和平均工资之间的差额，这就是</a:t>
            </a:r>
            <a:r>
              <a:rPr lang="en-US" altLang="zh-CN" dirty="0"/>
              <a:t>"</a:t>
            </a:r>
            <a:r>
              <a:rPr lang="zh-CN" altLang="en-US" dirty="0">
                <a:solidFill>
                  <a:srgbClr val="C00000"/>
                </a:solidFill>
              </a:rPr>
              <a:t>窗口函数的典型应用场景：将当前行与一组数据的聚合值进行比较</a:t>
            </a:r>
            <a:r>
              <a:rPr lang="en-US" altLang="zh-CN" dirty="0"/>
              <a:t>"</a:t>
            </a:r>
            <a:r>
              <a:rPr lang="zh-CN" altLang="en-US" dirty="0"/>
              <a:t>。</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4</a:t>
            </a:r>
            <a:r>
              <a:rPr lang="zh-CN" altLang="en-US" dirty="0"/>
              <a:t>、将</a:t>
            </a:r>
            <a:r>
              <a:rPr lang="en-US" altLang="zh-CN" dirty="0"/>
              <a:t>OVER()</a:t>
            </a:r>
            <a:r>
              <a:rPr lang="zh-CN" altLang="en-US" dirty="0"/>
              <a:t>的结果用于进一步计算</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273252"/>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 - AVG(salary) OVER() as difference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p:txBody>
      </p:sp>
    </p:spTree>
    <p:extLst>
      <p:ext uri="{BB962C8B-B14F-4D97-AF65-F5344CB8AC3E}">
        <p14:creationId xmlns:p14="http://schemas.microsoft.com/office/powerpoint/2010/main" val="2138841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marL="0" indent="0">
              <a:buNone/>
            </a:pPr>
            <a:r>
              <a:rPr lang="zh-CN" altLang="en-US" dirty="0"/>
              <a:t>需求：创建报表统计每个员工的工龄和平均工龄之间的差值。</a:t>
            </a:r>
            <a:endParaRPr lang="en-US" altLang="zh-CN" dirty="0"/>
          </a:p>
          <a:p>
            <a:pPr>
              <a:buFont typeface="Wingdings" panose="05000000000000000000" pitchFamily="2" charset="2"/>
              <a:buChar char="Ø"/>
            </a:pPr>
            <a:r>
              <a:rPr lang="zh-CN" altLang="en-US" dirty="0"/>
              <a:t>报表中包含如下字段： </a:t>
            </a:r>
            <a:endParaRPr lang="en-US" altLang="zh-CN" dirty="0"/>
          </a:p>
          <a:p>
            <a:pPr>
              <a:buFont typeface="Wingdings" panose="05000000000000000000" pitchFamily="2" charset="2"/>
              <a:buChar char="Ø"/>
            </a:pPr>
            <a:r>
              <a:rPr lang="zh-CN" altLang="en-US" dirty="0"/>
              <a:t>员工的名字，员工的姓氏，员工的工龄，所有员工的平均工龄，员工工龄和平均工龄之间的差值</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5</a:t>
            </a:r>
            <a:r>
              <a:rPr lang="zh-CN" altLang="en-US" dirty="0"/>
              <a:t>、案例演示</a:t>
            </a:r>
          </a:p>
        </p:txBody>
      </p:sp>
      <p:sp>
        <p:nvSpPr>
          <p:cNvPr id="9" name="TextBox 3">
            <a:extLst>
              <a:ext uri="{FF2B5EF4-FFF2-40B4-BE49-F238E27FC236}">
                <a16:creationId xmlns:a16="http://schemas.microsoft.com/office/drawing/2014/main" id="{B15343E9-5B6A-496A-9496-BA7FA9989817}"/>
              </a:ext>
            </a:extLst>
          </p:cNvPr>
          <p:cNvSpPr txBox="1"/>
          <p:nvPr/>
        </p:nvSpPr>
        <p:spPr>
          <a:xfrm>
            <a:off x="886343" y="2875390"/>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years_worked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years_worked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years_worked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AVG(</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years_worked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as difference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p:txBody>
      </p:sp>
      <p:pic>
        <p:nvPicPr>
          <p:cNvPr id="8" name="图片 7">
            <a:extLst>
              <a:ext uri="{FF2B5EF4-FFF2-40B4-BE49-F238E27FC236}">
                <a16:creationId xmlns:a16="http://schemas.microsoft.com/office/drawing/2014/main" id="{68C539F4-7759-4727-BEC9-5BD1A080CB11}"/>
              </a:ext>
            </a:extLst>
          </p:cNvPr>
          <p:cNvPicPr>
            <a:picLocks noChangeAspect="1"/>
          </p:cNvPicPr>
          <p:nvPr/>
        </p:nvPicPr>
        <p:blipFill>
          <a:blip r:embed="rId3"/>
          <a:stretch>
            <a:fillRect/>
          </a:stretch>
        </p:blipFill>
        <p:spPr>
          <a:xfrm>
            <a:off x="847430" y="4993354"/>
            <a:ext cx="10526684" cy="1712480"/>
          </a:xfrm>
          <a:prstGeom prst="rect">
            <a:avLst/>
          </a:prstGeom>
        </p:spPr>
      </p:pic>
    </p:spTree>
    <p:extLst>
      <p:ext uri="{BB962C8B-B14F-4D97-AF65-F5344CB8AC3E}">
        <p14:creationId xmlns:p14="http://schemas.microsoft.com/office/powerpoint/2010/main" val="148251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marL="0" indent="0">
              <a:buNone/>
            </a:pPr>
            <a:r>
              <a:rPr lang="zh-CN" altLang="en-US" dirty="0"/>
              <a:t>需求：查询</a:t>
            </a:r>
            <a:r>
              <a:rPr lang="en-US" altLang="zh-CN" dirty="0"/>
              <a:t>id</a:t>
            </a:r>
            <a:r>
              <a:rPr lang="zh-CN" altLang="en-US" dirty="0"/>
              <a:t>为</a:t>
            </a:r>
            <a:r>
              <a:rPr lang="en-US" altLang="zh-CN" dirty="0"/>
              <a:t>2</a:t>
            </a:r>
            <a:r>
              <a:rPr lang="zh-CN" altLang="en-US" dirty="0"/>
              <a:t>的部门所采购的所有商品，并将计算了每项支出占总采购金额的占比</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6</a:t>
            </a:r>
            <a:r>
              <a:rPr lang="zh-CN" altLang="en-US" dirty="0"/>
              <a:t>、案例演示</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058266"/>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item,</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 / SUM(price)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purchase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2;</a:t>
            </a:r>
          </a:p>
        </p:txBody>
      </p:sp>
      <p:pic>
        <p:nvPicPr>
          <p:cNvPr id="6" name="图片 5">
            <a:extLst>
              <a:ext uri="{FF2B5EF4-FFF2-40B4-BE49-F238E27FC236}">
                <a16:creationId xmlns:a16="http://schemas.microsoft.com/office/drawing/2014/main" id="{33D3A837-E284-4EB9-9DA1-AC70C0D94A3B}"/>
              </a:ext>
            </a:extLst>
          </p:cNvPr>
          <p:cNvPicPr>
            <a:picLocks noChangeAspect="1"/>
          </p:cNvPicPr>
          <p:nvPr/>
        </p:nvPicPr>
        <p:blipFill>
          <a:blip r:embed="rId3"/>
          <a:stretch>
            <a:fillRect/>
          </a:stretch>
        </p:blipFill>
        <p:spPr>
          <a:xfrm>
            <a:off x="778973" y="4391266"/>
            <a:ext cx="10398671" cy="2252532"/>
          </a:xfrm>
          <a:prstGeom prst="rect">
            <a:avLst/>
          </a:prstGeom>
        </p:spPr>
      </p:pic>
    </p:spTree>
    <p:extLst>
      <p:ext uri="{BB962C8B-B14F-4D97-AF65-F5344CB8AC3E}">
        <p14:creationId xmlns:p14="http://schemas.microsoft.com/office/powerpoint/2010/main" val="26655230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marL="0" indent="0">
              <a:buNone/>
            </a:pPr>
            <a:r>
              <a:rPr lang="zh-CN" altLang="en-US" dirty="0"/>
              <a:t>需求：统计人力资源部（部门</a:t>
            </a:r>
            <a:r>
              <a:rPr lang="en-US" altLang="zh-CN" dirty="0"/>
              <a:t>ID</a:t>
            </a:r>
            <a:r>
              <a:rPr lang="zh-CN" altLang="en-US" dirty="0"/>
              <a:t>为</a:t>
            </a:r>
            <a:r>
              <a:rPr lang="en-US" altLang="zh-CN" dirty="0"/>
              <a:t>3</a:t>
            </a:r>
            <a:r>
              <a:rPr lang="zh-CN" altLang="en-US" dirty="0"/>
              <a:t>） 的员工薪资，并将每名员工的薪资与部门平均薪资进行比较，</a:t>
            </a:r>
            <a:r>
              <a:rPr lang="en-US" altLang="zh-CN" dirty="0">
                <a:solidFill>
                  <a:srgbClr val="C00000"/>
                </a:solidFill>
              </a:rPr>
              <a:t>`</a:t>
            </a:r>
            <a:r>
              <a:rPr lang="en-US" altLang="zh-CN" dirty="0" err="1">
                <a:solidFill>
                  <a:srgbClr val="C00000"/>
                </a:solidFill>
              </a:rPr>
              <a:t>first_name</a:t>
            </a:r>
            <a:r>
              <a:rPr lang="en-US" altLang="zh-CN" dirty="0">
                <a:solidFill>
                  <a:srgbClr val="C00000"/>
                </a:solidFill>
              </a:rPr>
              <a:t>`</a:t>
            </a:r>
            <a:r>
              <a:rPr lang="zh-CN" altLang="en-US" dirty="0">
                <a:solidFill>
                  <a:srgbClr val="C00000"/>
                </a:solidFill>
              </a:rPr>
              <a:t>，</a:t>
            </a:r>
            <a:r>
              <a:rPr lang="en-US" altLang="zh-CN" dirty="0">
                <a:solidFill>
                  <a:srgbClr val="C00000"/>
                </a:solidFill>
              </a:rPr>
              <a:t>`</a:t>
            </a:r>
            <a:r>
              <a:rPr lang="en-US" altLang="zh-CN" dirty="0" err="1">
                <a:solidFill>
                  <a:srgbClr val="C00000"/>
                </a:solidFill>
              </a:rPr>
              <a:t>last_name</a:t>
            </a:r>
            <a:r>
              <a:rPr lang="en-US" altLang="zh-CN" dirty="0">
                <a:solidFill>
                  <a:srgbClr val="C00000"/>
                </a:solidFill>
              </a:rPr>
              <a:t>`</a:t>
            </a:r>
            <a:r>
              <a:rPr lang="zh-CN" altLang="en-US" dirty="0">
                <a:solidFill>
                  <a:srgbClr val="C00000"/>
                </a:solidFill>
              </a:rPr>
              <a:t>，</a:t>
            </a:r>
            <a:r>
              <a:rPr lang="en-US" altLang="zh-CN" dirty="0">
                <a:solidFill>
                  <a:srgbClr val="C00000"/>
                </a:solidFill>
              </a:rPr>
              <a:t>`salary` </a:t>
            </a:r>
            <a:r>
              <a:rPr lang="zh-CN" altLang="en-US" dirty="0">
                <a:solidFill>
                  <a:srgbClr val="C00000"/>
                </a:solidFill>
              </a:rPr>
              <a:t>和 </a:t>
            </a:r>
            <a:r>
              <a:rPr lang="en-US" altLang="zh-CN" dirty="0">
                <a:solidFill>
                  <a:srgbClr val="C00000"/>
                </a:solidFill>
              </a:rPr>
              <a:t>`difference`</a:t>
            </a:r>
            <a:r>
              <a:rPr lang="zh-CN" altLang="en-US" dirty="0">
                <a:solidFill>
                  <a:srgbClr val="C00000"/>
                </a:solidFill>
              </a:rPr>
              <a:t>（员工薪资与部门平均薪资的差值）</a:t>
            </a: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7</a:t>
            </a:r>
            <a:r>
              <a:rPr lang="zh-CN" altLang="en-US" dirty="0"/>
              <a:t>、课堂练习</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596576"/>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salary-AVG(salary) over() as difference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employee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where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11" name="图片 10">
            <a:extLst>
              <a:ext uri="{FF2B5EF4-FFF2-40B4-BE49-F238E27FC236}">
                <a16:creationId xmlns:a16="http://schemas.microsoft.com/office/drawing/2014/main" id="{66479E7F-1932-4134-A718-DC437DE0A645}"/>
              </a:ext>
            </a:extLst>
          </p:cNvPr>
          <p:cNvPicPr>
            <a:picLocks noChangeAspect="1"/>
          </p:cNvPicPr>
          <p:nvPr/>
        </p:nvPicPr>
        <p:blipFill>
          <a:blip r:embed="rId3"/>
          <a:stretch>
            <a:fillRect/>
          </a:stretch>
        </p:blipFill>
        <p:spPr>
          <a:xfrm>
            <a:off x="730333" y="5212402"/>
            <a:ext cx="10534297" cy="1411138"/>
          </a:xfrm>
          <a:prstGeom prst="rect">
            <a:avLst/>
          </a:prstGeom>
        </p:spPr>
      </p:pic>
    </p:spTree>
    <p:extLst>
      <p:ext uri="{BB962C8B-B14F-4D97-AF65-F5344CB8AC3E}">
        <p14:creationId xmlns:p14="http://schemas.microsoft.com/office/powerpoint/2010/main" val="78539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 calcmode="lin" valueType="num">
                                      <p:cBhvr additive="base">
                                        <p:cTn id="1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4669295"/>
          </a:xfrm>
        </p:spPr>
        <p:txBody>
          <a:bodyPr/>
          <a:lstStyle/>
          <a:p>
            <a:pPr marL="0" indent="0">
              <a:buNone/>
            </a:pPr>
            <a:r>
              <a:rPr lang="zh-CN" altLang="en-US" dirty="0"/>
              <a:t>接下来我们看一下， </a:t>
            </a:r>
            <a:r>
              <a:rPr lang="en-US" altLang="zh-CN" dirty="0"/>
              <a:t>`OVER()` </a:t>
            </a:r>
            <a:r>
              <a:rPr lang="zh-CN" altLang="en-US" dirty="0"/>
              <a:t>与 </a:t>
            </a:r>
            <a:r>
              <a:rPr lang="en-US" altLang="zh-CN" dirty="0"/>
              <a:t>`COUNT()` </a:t>
            </a:r>
            <a:r>
              <a:rPr lang="zh-CN" altLang="en-US" dirty="0"/>
              <a:t>如何组合使用：</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在上面的</a:t>
            </a:r>
            <a:r>
              <a:rPr lang="en-US" altLang="zh-CN" dirty="0"/>
              <a:t>SQL</a:t>
            </a:r>
            <a:r>
              <a:rPr lang="zh-CN" altLang="en-US" dirty="0"/>
              <a:t>中，我们查询出每个部门的 </a:t>
            </a:r>
            <a:r>
              <a:rPr lang="en-US" altLang="zh-CN" dirty="0"/>
              <a:t>`id` </a:t>
            </a:r>
            <a:r>
              <a:rPr lang="zh-CN" altLang="en-US" dirty="0"/>
              <a:t>和 </a:t>
            </a:r>
            <a:r>
              <a:rPr lang="en-US" altLang="zh-CN" dirty="0"/>
              <a:t>`name` </a:t>
            </a:r>
            <a:r>
              <a:rPr lang="zh-CN" altLang="en-US" dirty="0"/>
              <a:t>部门名称，以及所有部门的数量，最后通过部门名字排序。</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8</a:t>
            </a:r>
            <a:r>
              <a:rPr lang="zh-CN" altLang="en-US" dirty="0"/>
              <a:t>、</a:t>
            </a:r>
            <a:r>
              <a:rPr lang="en-US" altLang="zh-CN" dirty="0"/>
              <a:t>OVER()</a:t>
            </a:r>
            <a:r>
              <a:rPr lang="zh-CN" altLang="en-US" dirty="0"/>
              <a:t>和</a:t>
            </a:r>
            <a:r>
              <a:rPr lang="en-US" altLang="zh-CN" dirty="0"/>
              <a:t>COUNT()</a:t>
            </a:r>
            <a:r>
              <a:rPr lang="zh-CN" altLang="en-US" dirty="0"/>
              <a:t>组合</a:t>
            </a:r>
          </a:p>
        </p:txBody>
      </p:sp>
      <p:sp>
        <p:nvSpPr>
          <p:cNvPr id="9" name="TextBox 3">
            <a:extLst>
              <a:ext uri="{FF2B5EF4-FFF2-40B4-BE49-F238E27FC236}">
                <a16:creationId xmlns:a16="http://schemas.microsoft.com/office/drawing/2014/main" id="{B15343E9-5B6A-496A-9496-BA7FA9989817}"/>
              </a:ext>
            </a:extLst>
          </p:cNvPr>
          <p:cNvSpPr txBox="1"/>
          <p:nvPr/>
        </p:nvSpPr>
        <p:spPr>
          <a:xfrm>
            <a:off x="798145" y="2115847"/>
            <a:ext cx="10398671" cy="1754326"/>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 </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department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name ASC;</a:t>
            </a:r>
          </a:p>
        </p:txBody>
      </p:sp>
    </p:spTree>
    <p:extLst>
      <p:ext uri="{BB962C8B-B14F-4D97-AF65-F5344CB8AC3E}">
        <p14:creationId xmlns:p14="http://schemas.microsoft.com/office/powerpoint/2010/main" val="21633527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需求：查询月薪超过</a:t>
            </a:r>
            <a:r>
              <a:rPr lang="en-US" altLang="zh-CN" dirty="0"/>
              <a:t>4000</a:t>
            </a:r>
            <a:r>
              <a:rPr lang="zh-CN" altLang="en-US" dirty="0"/>
              <a:t>的员工，并统计所有月薪超过</a:t>
            </a:r>
            <a:r>
              <a:rPr lang="en-US" altLang="zh-CN" dirty="0"/>
              <a:t>4000</a:t>
            </a:r>
            <a:r>
              <a:rPr lang="zh-CN" altLang="en-US" dirty="0"/>
              <a:t>的员工数量</a:t>
            </a:r>
            <a:endParaRPr lang="en-US" altLang="zh-CN" dirty="0"/>
          </a:p>
          <a:p>
            <a:pPr>
              <a:buFont typeface="Wingdings" panose="05000000000000000000" pitchFamily="2" charset="2"/>
              <a:buChar char="Ø"/>
            </a:pPr>
            <a:r>
              <a:rPr lang="zh-CN" altLang="en-US" dirty="0"/>
              <a:t>查询结果字段：</a:t>
            </a:r>
            <a:r>
              <a:rPr lang="en-US" altLang="zh-CN" dirty="0">
                <a:solidFill>
                  <a:srgbClr val="C00000"/>
                </a:solidFill>
              </a:rPr>
              <a:t>`</a:t>
            </a:r>
            <a:r>
              <a:rPr lang="en-US" altLang="zh-CN" dirty="0" err="1">
                <a:solidFill>
                  <a:srgbClr val="C00000"/>
                </a:solidFill>
              </a:rPr>
              <a:t>first_name</a:t>
            </a:r>
            <a:r>
              <a:rPr lang="en-US" altLang="zh-CN" dirty="0">
                <a:solidFill>
                  <a:srgbClr val="C00000"/>
                </a:solidFill>
              </a:rPr>
              <a:t>`, `</a:t>
            </a:r>
            <a:r>
              <a:rPr lang="en-US" altLang="zh-CN" dirty="0" err="1">
                <a:solidFill>
                  <a:srgbClr val="C00000"/>
                </a:solidFill>
              </a:rPr>
              <a:t>last_name</a:t>
            </a:r>
            <a:r>
              <a:rPr lang="en-US" altLang="zh-CN" dirty="0">
                <a:solidFill>
                  <a:srgbClr val="C00000"/>
                </a:solidFill>
              </a:rPr>
              <a:t>`, `salary` </a:t>
            </a:r>
            <a:r>
              <a:rPr lang="zh-CN" altLang="en-US" dirty="0">
                <a:solidFill>
                  <a:srgbClr val="C00000"/>
                </a:solidFill>
              </a:rPr>
              <a:t>和 超过</a:t>
            </a:r>
            <a:r>
              <a:rPr lang="en-US" altLang="zh-CN" dirty="0">
                <a:solidFill>
                  <a:srgbClr val="C00000"/>
                </a:solidFill>
              </a:rPr>
              <a:t>4000</a:t>
            </a:r>
            <a:r>
              <a:rPr lang="zh-CN" altLang="en-US" dirty="0">
                <a:solidFill>
                  <a:srgbClr val="C00000"/>
                </a:solidFill>
              </a:rPr>
              <a:t>的员工数量</a:t>
            </a:r>
            <a:endParaRPr lang="en-US" altLang="zh-CN" dirty="0">
              <a:solidFill>
                <a:srgbClr val="C00000"/>
              </a:solidFill>
            </a:endParaRPr>
          </a:p>
          <a:p>
            <a:pPr>
              <a:buFont typeface="Wingdings" panose="05000000000000000000" pitchFamily="2" charset="2"/>
              <a:buChar char="Ø"/>
            </a:pPr>
            <a:endParaRPr lang="en-US" altLang="zh-CN" dirty="0">
              <a:solidFill>
                <a:srgbClr val="C00000"/>
              </a:solidFill>
            </a:endParaRPr>
          </a:p>
          <a:p>
            <a:pPr>
              <a:buFont typeface="Wingdings" panose="05000000000000000000" pitchFamily="2" charset="2"/>
              <a:buChar char="Ø"/>
            </a:pPr>
            <a:endParaRPr lang="en-US" altLang="zh-CN" dirty="0">
              <a:solidFill>
                <a:srgbClr val="C00000"/>
              </a:solidFill>
            </a:endParaRPr>
          </a:p>
          <a:p>
            <a:pPr>
              <a:buFont typeface="Wingdings" panose="05000000000000000000" pitchFamily="2" charset="2"/>
              <a:buChar char="Ø"/>
            </a:pPr>
            <a:endParaRPr lang="en-US" altLang="zh-CN" dirty="0">
              <a:solidFill>
                <a:srgbClr val="C00000"/>
              </a:solidFill>
            </a:endParaRPr>
          </a:p>
          <a:p>
            <a:pPr>
              <a:buFont typeface="Wingdings" panose="05000000000000000000" pitchFamily="2" charset="2"/>
              <a:buChar char="Ø"/>
            </a:pPr>
            <a:endParaRPr lang="en-US" altLang="zh-CN" dirty="0">
              <a:solidFill>
                <a:srgbClr val="C00000"/>
              </a:solidFill>
            </a:endParaRPr>
          </a:p>
          <a:p>
            <a:pPr marL="0" indent="0">
              <a:buNone/>
            </a:pPr>
            <a:endParaRPr lang="en-US" altLang="zh-CN" dirty="0">
              <a:solidFill>
                <a:srgbClr val="C00000"/>
              </a:solidFill>
            </a:endParaRPr>
          </a:p>
          <a:p>
            <a:pPr marL="0" indent="0">
              <a:buNone/>
            </a:pPr>
            <a:r>
              <a:rPr lang="zh-CN" altLang="en-US" dirty="0">
                <a:solidFill>
                  <a:schemeClr val="tx1">
                    <a:lumMod val="75000"/>
                    <a:lumOff val="25000"/>
                  </a:schemeClr>
                </a:solidFill>
              </a:rPr>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9</a:t>
            </a:r>
            <a:r>
              <a:rPr lang="zh-CN" altLang="en-US" dirty="0"/>
              <a:t>、案例演示</a:t>
            </a:r>
          </a:p>
        </p:txBody>
      </p:sp>
      <p:sp>
        <p:nvSpPr>
          <p:cNvPr id="9" name="TextBox 3">
            <a:extLst>
              <a:ext uri="{FF2B5EF4-FFF2-40B4-BE49-F238E27FC236}">
                <a16:creationId xmlns:a16="http://schemas.microsoft.com/office/drawing/2014/main" id="{B15343E9-5B6A-496A-9496-BA7FA9989817}"/>
              </a:ext>
            </a:extLst>
          </p:cNvPr>
          <p:cNvSpPr txBox="1"/>
          <p:nvPr/>
        </p:nvSpPr>
        <p:spPr>
          <a:xfrm>
            <a:off x="826709" y="2457768"/>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salary &gt; 4000;</a:t>
            </a:r>
          </a:p>
        </p:txBody>
      </p:sp>
      <p:pic>
        <p:nvPicPr>
          <p:cNvPr id="7" name="图片 6">
            <a:extLst>
              <a:ext uri="{FF2B5EF4-FFF2-40B4-BE49-F238E27FC236}">
                <a16:creationId xmlns:a16="http://schemas.microsoft.com/office/drawing/2014/main" id="{5FD3162A-A7EB-48D1-9EF1-029B22DE34FC}"/>
              </a:ext>
            </a:extLst>
          </p:cNvPr>
          <p:cNvPicPr>
            <a:picLocks noChangeAspect="1"/>
          </p:cNvPicPr>
          <p:nvPr/>
        </p:nvPicPr>
        <p:blipFill>
          <a:blip r:embed="rId3"/>
          <a:stretch>
            <a:fillRect/>
          </a:stretch>
        </p:blipFill>
        <p:spPr>
          <a:xfrm>
            <a:off x="826708" y="4889635"/>
            <a:ext cx="10398671" cy="1674885"/>
          </a:xfrm>
          <a:prstGeom prst="rect">
            <a:avLst/>
          </a:prstGeom>
        </p:spPr>
      </p:pic>
    </p:spTree>
    <p:extLst>
      <p:ext uri="{BB962C8B-B14F-4D97-AF65-F5344CB8AC3E}">
        <p14:creationId xmlns:p14="http://schemas.microsoft.com/office/powerpoint/2010/main" val="243579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7" end="7"/>
                                            </p:txEl>
                                          </p:spTgt>
                                        </p:tgtEl>
                                        <p:attrNameLst>
                                          <p:attrName>style.visibility</p:attrName>
                                        </p:attrNameLst>
                                      </p:cBhvr>
                                      <p:to>
                                        <p:strVal val="visible"/>
                                      </p:to>
                                    </p:set>
                                    <p:anim calcmode="lin" valueType="num">
                                      <p:cBhvr additive="base">
                                        <p:cTn id="13" dur="500" fill="hold"/>
                                        <p:tgtEl>
                                          <p:spTgt spid="2">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需求：查询人力资源部（</a:t>
            </a:r>
            <a:r>
              <a:rPr lang="en-US" altLang="zh-CN" dirty="0"/>
              <a:t>`</a:t>
            </a:r>
            <a:r>
              <a:rPr lang="en-US" altLang="zh-CN" dirty="0" err="1"/>
              <a:t>department_id</a:t>
            </a:r>
            <a:r>
              <a:rPr lang="en-US" altLang="zh-CN" dirty="0"/>
              <a:t> = 3`</a:t>
            </a:r>
            <a:r>
              <a:rPr lang="zh-CN" altLang="en-US" dirty="0"/>
              <a:t>）的采购情况</a:t>
            </a:r>
            <a:r>
              <a:rPr lang="en-US" altLang="zh-CN" dirty="0"/>
              <a:t>- </a:t>
            </a:r>
            <a:r>
              <a:rPr lang="zh-CN" altLang="en-US" dirty="0"/>
              <a:t>查询如下字段：  </a:t>
            </a:r>
            <a:endParaRPr lang="en-US" altLang="zh-CN" dirty="0"/>
          </a:p>
          <a:p>
            <a:pPr>
              <a:buFont typeface="Wingdings" panose="05000000000000000000" pitchFamily="2" charset="2"/>
              <a:buChar char="Ø"/>
            </a:pPr>
            <a:r>
              <a:rPr lang="en-US" altLang="zh-CN" dirty="0"/>
              <a:t>`</a:t>
            </a:r>
            <a:r>
              <a:rPr lang="en-US" altLang="zh-CN" dirty="0" err="1"/>
              <a:t>id`,`department_id`,`item`,`price</a:t>
            </a:r>
            <a:r>
              <a:rPr lang="en-US" altLang="zh-CN" dirty="0"/>
              <a:t>`,</a:t>
            </a:r>
            <a:r>
              <a:rPr lang="zh-CN" altLang="en-US" dirty="0"/>
              <a:t>最高采购金额，最高采购金额和每项采购的金额差值</a:t>
            </a:r>
            <a:endParaRPr lang="en-US" altLang="zh-CN" dirty="0"/>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10</a:t>
            </a:r>
            <a:r>
              <a:rPr lang="zh-CN" altLang="en-US" dirty="0"/>
              <a:t>、课堂练习</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574501"/>
            <a:ext cx="10398671" cy="2585323"/>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item,</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MAX(price) OVER() as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max_price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MAX(price) OVER() - price AS difference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purchase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10" name="图片 9">
            <a:extLst>
              <a:ext uri="{FF2B5EF4-FFF2-40B4-BE49-F238E27FC236}">
                <a16:creationId xmlns:a16="http://schemas.microsoft.com/office/drawing/2014/main" id="{6086CBD8-9555-4B86-87BF-9342E7D2571A}"/>
              </a:ext>
            </a:extLst>
          </p:cNvPr>
          <p:cNvPicPr>
            <a:picLocks noChangeAspect="1"/>
          </p:cNvPicPr>
          <p:nvPr/>
        </p:nvPicPr>
        <p:blipFill>
          <a:blip r:embed="rId3"/>
          <a:stretch>
            <a:fillRect/>
          </a:stretch>
        </p:blipFill>
        <p:spPr>
          <a:xfrm>
            <a:off x="765043" y="5720274"/>
            <a:ext cx="10489859" cy="973215"/>
          </a:xfrm>
          <a:prstGeom prst="rect">
            <a:avLst/>
          </a:prstGeom>
        </p:spPr>
      </p:pic>
    </p:spTree>
    <p:extLst>
      <p:ext uri="{BB962C8B-B14F-4D97-AF65-F5344CB8AC3E}">
        <p14:creationId xmlns:p14="http://schemas.microsoft.com/office/powerpoint/2010/main" val="4065569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9" end="9"/>
                                            </p:txEl>
                                          </p:spTgt>
                                        </p:tgtEl>
                                        <p:attrNameLst>
                                          <p:attrName>style.visibility</p:attrName>
                                        </p:attrNameLst>
                                      </p:cBhvr>
                                      <p:to>
                                        <p:strVal val="visible"/>
                                      </p:to>
                                    </p:set>
                                    <p:anim calcmode="lin" valueType="num">
                                      <p:cBhvr additive="base">
                                        <p:cTn id="13" dur="500" fill="hold"/>
                                        <p:tgtEl>
                                          <p:spTgt spid="2">
                                            <p:txEl>
                                              <p:pRg st="9" end="9"/>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接下来我们看一下如何在一句</a:t>
            </a:r>
            <a:r>
              <a:rPr lang="en-US" altLang="zh-CN" dirty="0">
                <a:solidFill>
                  <a:schemeClr val="tx1">
                    <a:lumMod val="75000"/>
                    <a:lumOff val="25000"/>
                  </a:schemeClr>
                </a:solidFill>
              </a:rPr>
              <a:t>SQL</a:t>
            </a:r>
            <a:r>
              <a:rPr lang="zh-CN" altLang="en-US" dirty="0">
                <a:solidFill>
                  <a:schemeClr val="tx1">
                    <a:lumMod val="75000"/>
                    <a:lumOff val="25000"/>
                  </a:schemeClr>
                </a:solidFill>
              </a:rPr>
              <a:t>中使用两个窗口函数</a:t>
            </a:r>
            <a:endParaRPr lang="en-US" altLang="zh-CN" dirty="0">
              <a:solidFill>
                <a:schemeClr val="tx1">
                  <a:lumMod val="75000"/>
                  <a:lumOff val="25000"/>
                </a:schemeClr>
              </a:solidFill>
            </a:endParaRPr>
          </a:p>
          <a:p>
            <a:pPr>
              <a:buFont typeface="Wingdings" panose="05000000000000000000" pitchFamily="2" charset="2"/>
              <a:buChar char="Ø"/>
            </a:pPr>
            <a:r>
              <a:rPr lang="zh-CN" altLang="en-US" dirty="0">
                <a:solidFill>
                  <a:schemeClr val="tx1">
                    <a:lumMod val="75000"/>
                    <a:lumOff val="25000"/>
                  </a:schemeClr>
                </a:solidFill>
              </a:rPr>
              <a:t>需求：创建报表，在</a:t>
            </a:r>
            <a:r>
              <a:rPr lang="en-US" altLang="zh-CN" dirty="0">
                <a:solidFill>
                  <a:schemeClr val="tx1">
                    <a:lumMod val="75000"/>
                    <a:lumOff val="25000"/>
                  </a:schemeClr>
                </a:solidFill>
              </a:rPr>
              <a:t>purchase</a:t>
            </a:r>
            <a:r>
              <a:rPr lang="zh-CN" altLang="en-US" dirty="0">
                <a:solidFill>
                  <a:schemeClr val="tx1">
                    <a:lumMod val="75000"/>
                    <a:lumOff val="25000"/>
                  </a:schemeClr>
                </a:solidFill>
              </a:rPr>
              <a:t>表基础上，添加平均价格和采购总金额两列</a:t>
            </a:r>
            <a:endParaRPr lang="en-US" altLang="zh-CN" dirty="0">
              <a:solidFill>
                <a:schemeClr val="tx1">
                  <a:lumMod val="75000"/>
                  <a:lumOff val="25000"/>
                </a:schemeClr>
              </a:solidFill>
            </a:endParaRPr>
          </a:p>
          <a:p>
            <a:pPr marL="0" indent="0">
              <a:buNone/>
            </a:pPr>
            <a:r>
              <a:rPr lang="en-US" altLang="zh-CN" dirty="0">
                <a:solidFill>
                  <a:schemeClr val="tx1">
                    <a:lumMod val="75000"/>
                    <a:lumOff val="25000"/>
                  </a:schemeClr>
                </a:solidFill>
              </a:rPr>
              <a:t>                </a:t>
            </a:r>
            <a:r>
              <a:rPr lang="zh-CN" altLang="en-US" dirty="0">
                <a:solidFill>
                  <a:schemeClr val="tx1">
                    <a:lumMod val="75000"/>
                    <a:lumOff val="25000"/>
                  </a:schemeClr>
                </a:solidFill>
              </a:rPr>
              <a:t>包含如下字段：</a:t>
            </a:r>
            <a:r>
              <a:rPr lang="en-US" altLang="zh-CN" dirty="0">
                <a:solidFill>
                  <a:schemeClr val="tx1">
                    <a:lumMod val="75000"/>
                    <a:lumOff val="25000"/>
                  </a:schemeClr>
                </a:solidFill>
              </a:rPr>
              <a:t>`id`, `item`, `price`, </a:t>
            </a:r>
            <a:r>
              <a:rPr lang="zh-CN" altLang="en-US" dirty="0">
                <a:solidFill>
                  <a:schemeClr val="tx1">
                    <a:lumMod val="75000"/>
                    <a:lumOff val="25000"/>
                  </a:schemeClr>
                </a:solidFill>
              </a:rPr>
              <a:t>平均价格和所有物品总价格</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11</a:t>
            </a:r>
            <a:r>
              <a:rPr lang="zh-CN" altLang="en-US" dirty="0"/>
              <a:t>、一句</a:t>
            </a:r>
            <a:r>
              <a:rPr lang="en-US" altLang="zh-CN" dirty="0"/>
              <a:t>SQL</a:t>
            </a:r>
            <a:r>
              <a:rPr lang="zh-CN" altLang="en-US" dirty="0"/>
              <a:t>中使用两个窗口函数</a:t>
            </a:r>
          </a:p>
        </p:txBody>
      </p:sp>
      <p:sp>
        <p:nvSpPr>
          <p:cNvPr id="9" name="TextBox 3">
            <a:extLst>
              <a:ext uri="{FF2B5EF4-FFF2-40B4-BE49-F238E27FC236}">
                <a16:creationId xmlns:a16="http://schemas.microsoft.com/office/drawing/2014/main" id="{B15343E9-5B6A-496A-9496-BA7FA9989817}"/>
              </a:ext>
            </a:extLst>
          </p:cNvPr>
          <p:cNvSpPr txBox="1"/>
          <p:nvPr/>
        </p:nvSpPr>
        <p:spPr>
          <a:xfrm>
            <a:off x="896664" y="2846876"/>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item,</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AVG(price) OVER() AS avg,</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SUM(price) OVER() AS sum</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purchase;</a:t>
            </a:r>
          </a:p>
        </p:txBody>
      </p:sp>
      <p:pic>
        <p:nvPicPr>
          <p:cNvPr id="12" name="图片 11">
            <a:extLst>
              <a:ext uri="{FF2B5EF4-FFF2-40B4-BE49-F238E27FC236}">
                <a16:creationId xmlns:a16="http://schemas.microsoft.com/office/drawing/2014/main" id="{89C38D4C-6D9E-48B4-B51A-C5030482E8AB}"/>
              </a:ext>
            </a:extLst>
          </p:cNvPr>
          <p:cNvPicPr>
            <a:picLocks noChangeAspect="1"/>
          </p:cNvPicPr>
          <p:nvPr/>
        </p:nvPicPr>
        <p:blipFill>
          <a:blip r:embed="rId3"/>
          <a:stretch>
            <a:fillRect/>
          </a:stretch>
        </p:blipFill>
        <p:spPr>
          <a:xfrm>
            <a:off x="822337" y="5301594"/>
            <a:ext cx="10526683" cy="1185812"/>
          </a:xfrm>
          <a:prstGeom prst="rect">
            <a:avLst/>
          </a:prstGeom>
        </p:spPr>
      </p:pic>
    </p:spTree>
    <p:extLst>
      <p:ext uri="{BB962C8B-B14F-4D97-AF65-F5344CB8AC3E}">
        <p14:creationId xmlns:p14="http://schemas.microsoft.com/office/powerpoint/2010/main" val="10430167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8" end="8"/>
                                            </p:txEl>
                                          </p:spTgt>
                                        </p:tgtEl>
                                        <p:attrNameLst>
                                          <p:attrName>style.visibility</p:attrName>
                                        </p:attrNameLst>
                                      </p:cBhvr>
                                      <p:to>
                                        <p:strVal val="visible"/>
                                      </p:to>
                                    </p:set>
                                    <p:anim calcmode="lin" valueType="num">
                                      <p:cBhvr additive="base">
                                        <p:cTn id="13" dur="500" fill="hold"/>
                                        <p:tgtEl>
                                          <p:spTgt spid="2">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F5F2403-DAC9-454A-9779-7331986EC40B}"/>
              </a:ext>
            </a:extLst>
          </p:cNvPr>
          <p:cNvSpPr>
            <a:spLocks noGrp="1"/>
          </p:cNvSpPr>
          <p:nvPr>
            <p:ph type="body" sz="quarter" idx="10"/>
          </p:nvPr>
        </p:nvSpPr>
        <p:spPr>
          <a:xfrm>
            <a:off x="4643938" y="968361"/>
            <a:ext cx="7421602" cy="5228158"/>
          </a:xfrm>
        </p:spPr>
        <p:txBody>
          <a:bodyPr/>
          <a:lstStyle/>
          <a:p>
            <a:r>
              <a:rPr lang="zh-CN" altLang="en-US" dirty="0"/>
              <a:t>了解窗口函数的作用</a:t>
            </a:r>
            <a:endParaRPr lang="en-US" altLang="zh-CN" dirty="0"/>
          </a:p>
          <a:p>
            <a:r>
              <a:rPr lang="zh-CN" altLang="en-US" dirty="0">
                <a:solidFill>
                  <a:srgbClr val="B70006"/>
                </a:solidFill>
              </a:rPr>
              <a:t>了解窗口函数的基本语法</a:t>
            </a:r>
            <a:endParaRPr lang="en-US" altLang="zh-CN" dirty="0">
              <a:solidFill>
                <a:srgbClr val="B70006"/>
              </a:solidFill>
            </a:endParaRPr>
          </a:p>
          <a:p>
            <a:r>
              <a:rPr lang="zh-CN" altLang="en-US" dirty="0">
                <a:solidFill>
                  <a:srgbClr val="B70006"/>
                </a:solidFill>
              </a:rPr>
              <a:t>掌握窗口函数中</a:t>
            </a:r>
            <a:r>
              <a:rPr lang="en-US" altLang="zh-CN" dirty="0">
                <a:solidFill>
                  <a:srgbClr val="B70006"/>
                </a:solidFill>
              </a:rPr>
              <a:t>OVER()</a:t>
            </a:r>
            <a:r>
              <a:rPr lang="zh-CN" altLang="en-US" dirty="0">
                <a:solidFill>
                  <a:srgbClr val="B70006"/>
                </a:solidFill>
              </a:rPr>
              <a:t>子句详解（开窗）</a:t>
            </a:r>
            <a:endParaRPr lang="en-US" altLang="zh-CN" dirty="0">
              <a:solidFill>
                <a:srgbClr val="B70006"/>
              </a:solidFill>
            </a:endParaRPr>
          </a:p>
          <a:p>
            <a:r>
              <a:rPr lang="zh-CN" altLang="en-US" dirty="0">
                <a:solidFill>
                  <a:srgbClr val="B70006"/>
                </a:solidFill>
              </a:rPr>
              <a:t>掌握 </a:t>
            </a:r>
            <a:r>
              <a:rPr lang="en-US" altLang="zh-CN" dirty="0">
                <a:solidFill>
                  <a:srgbClr val="B70006"/>
                </a:solidFill>
              </a:rPr>
              <a:t>OVER</a:t>
            </a:r>
            <a:r>
              <a:rPr lang="zh-CN" altLang="en-US" dirty="0">
                <a:solidFill>
                  <a:srgbClr val="B70006"/>
                </a:solidFill>
              </a:rPr>
              <a:t>（ </a:t>
            </a:r>
            <a:r>
              <a:rPr lang="en-US" altLang="zh-CN" dirty="0">
                <a:solidFill>
                  <a:srgbClr val="B70006"/>
                </a:solidFill>
              </a:rPr>
              <a:t>PARTITION BY )</a:t>
            </a:r>
            <a:r>
              <a:rPr lang="zh-CN" altLang="en-US" dirty="0">
                <a:solidFill>
                  <a:srgbClr val="B70006"/>
                </a:solidFill>
              </a:rPr>
              <a:t>的使用方法</a:t>
            </a:r>
            <a:endParaRPr lang="en-US" altLang="zh-CN" dirty="0">
              <a:solidFill>
                <a:srgbClr val="B70006"/>
              </a:solidFill>
            </a:endParaRPr>
          </a:p>
          <a:p>
            <a:r>
              <a:rPr lang="zh-CN" altLang="en-US" dirty="0">
                <a:solidFill>
                  <a:srgbClr val="B70006"/>
                </a:solidFill>
              </a:rPr>
              <a:t>掌握窗口函数中，排序函数</a:t>
            </a:r>
            <a:r>
              <a:rPr lang="en-US" altLang="zh-CN" dirty="0">
                <a:solidFill>
                  <a:srgbClr val="B70006"/>
                </a:solidFill>
              </a:rPr>
              <a:t>(ranking function)</a:t>
            </a:r>
            <a:r>
              <a:rPr lang="zh-CN" altLang="en-US" dirty="0">
                <a:solidFill>
                  <a:srgbClr val="B70006"/>
                </a:solidFill>
              </a:rPr>
              <a:t>的使用方法</a:t>
            </a:r>
            <a:endParaRPr lang="en-US" altLang="zh-CN" dirty="0">
              <a:solidFill>
                <a:srgbClr val="B70006"/>
              </a:solidFill>
            </a:endParaRPr>
          </a:p>
          <a:p>
            <a:r>
              <a:rPr lang="zh-CN" altLang="en-US" dirty="0">
                <a:solidFill>
                  <a:srgbClr val="B70006"/>
                </a:solidFill>
              </a:rPr>
              <a:t>掌握</a:t>
            </a:r>
            <a:r>
              <a:rPr lang="en-US" altLang="zh-CN" dirty="0">
                <a:solidFill>
                  <a:srgbClr val="B70006"/>
                </a:solidFill>
              </a:rPr>
              <a:t>Window frames</a:t>
            </a:r>
            <a:r>
              <a:rPr lang="zh-CN" altLang="en-US" dirty="0">
                <a:solidFill>
                  <a:srgbClr val="B70006"/>
                </a:solidFill>
              </a:rPr>
              <a:t>的使用方法</a:t>
            </a:r>
            <a:endParaRPr lang="en-US" altLang="zh-CN" dirty="0">
              <a:solidFill>
                <a:srgbClr val="B70006"/>
              </a:solidFill>
            </a:endParaRPr>
          </a:p>
          <a:p>
            <a:r>
              <a:rPr lang="zh-CN" altLang="en-US" dirty="0">
                <a:solidFill>
                  <a:srgbClr val="B70006"/>
                </a:solidFill>
              </a:rPr>
              <a:t>掌握如</a:t>
            </a:r>
            <a:r>
              <a:rPr lang="en-US" altLang="zh-CN" dirty="0">
                <a:solidFill>
                  <a:srgbClr val="B70006"/>
                </a:solidFill>
              </a:rPr>
              <a:t>LEAD</a:t>
            </a:r>
            <a:r>
              <a:rPr lang="zh-CN" altLang="en-US" dirty="0">
                <a:solidFill>
                  <a:srgbClr val="B70006"/>
                </a:solidFill>
              </a:rPr>
              <a:t>，</a:t>
            </a:r>
            <a:r>
              <a:rPr lang="en-US" altLang="zh-CN" dirty="0">
                <a:solidFill>
                  <a:srgbClr val="B70006"/>
                </a:solidFill>
              </a:rPr>
              <a:t>LAG</a:t>
            </a:r>
            <a:r>
              <a:rPr lang="zh-CN" altLang="en-US" dirty="0">
                <a:solidFill>
                  <a:srgbClr val="B70006"/>
                </a:solidFill>
              </a:rPr>
              <a:t>，</a:t>
            </a:r>
            <a:r>
              <a:rPr lang="en-US" altLang="zh-CN" dirty="0">
                <a:solidFill>
                  <a:srgbClr val="B70006"/>
                </a:solidFill>
              </a:rPr>
              <a:t>FIRST_VALUE</a:t>
            </a:r>
            <a:r>
              <a:rPr lang="zh-CN" altLang="en-US" dirty="0">
                <a:solidFill>
                  <a:srgbClr val="B70006"/>
                </a:solidFill>
              </a:rPr>
              <a:t>等函数的使用方法</a:t>
            </a:r>
            <a:endParaRPr lang="en-US" altLang="zh-CN" dirty="0">
              <a:solidFill>
                <a:srgbClr val="B70006"/>
              </a:solidFill>
            </a:endParaRPr>
          </a:p>
          <a:p>
            <a:r>
              <a:rPr lang="zh-CN" altLang="en-US" dirty="0">
                <a:solidFill>
                  <a:srgbClr val="B70006"/>
                </a:solidFill>
              </a:rPr>
              <a:t>掌握排序函数，分析函数，</a:t>
            </a:r>
            <a:r>
              <a:rPr lang="en-US" altLang="zh-CN" dirty="0">
                <a:solidFill>
                  <a:srgbClr val="B70006"/>
                </a:solidFill>
              </a:rPr>
              <a:t>window frame </a:t>
            </a:r>
            <a:r>
              <a:rPr lang="zh-CN" altLang="en-US" dirty="0">
                <a:solidFill>
                  <a:srgbClr val="B70006"/>
                </a:solidFill>
              </a:rPr>
              <a:t>与</a:t>
            </a:r>
            <a:r>
              <a:rPr lang="en-US" altLang="zh-CN" dirty="0">
                <a:solidFill>
                  <a:srgbClr val="B70006"/>
                </a:solidFill>
              </a:rPr>
              <a:t>PARTITION BY ORDER BY </a:t>
            </a:r>
            <a:r>
              <a:rPr lang="zh-CN" altLang="en-US" dirty="0">
                <a:solidFill>
                  <a:srgbClr val="B70006"/>
                </a:solidFill>
              </a:rPr>
              <a:t>一起使用的用法</a:t>
            </a:r>
            <a:endParaRPr lang="en-US" altLang="zh-CN" dirty="0">
              <a:solidFill>
                <a:srgbClr val="B70006"/>
              </a:solidFill>
            </a:endParaRPr>
          </a:p>
          <a:p>
            <a:r>
              <a:rPr lang="zh-CN" altLang="en-US" dirty="0">
                <a:solidFill>
                  <a:srgbClr val="B70006"/>
                </a:solidFill>
              </a:rPr>
              <a:t>知道哪些情况下不能使用窗口函数</a:t>
            </a:r>
            <a:endParaRPr lang="en-US" altLang="zh-CN" dirty="0">
              <a:solidFill>
                <a:srgbClr val="B70006"/>
              </a:solidFill>
            </a:endParaRPr>
          </a:p>
          <a:p>
            <a:r>
              <a:rPr lang="zh-CN" altLang="en-US" dirty="0">
                <a:solidFill>
                  <a:srgbClr val="B70006"/>
                </a:solidFill>
              </a:rPr>
              <a:t>掌握窗口函数与分组聚合一起使用时的技巧</a:t>
            </a:r>
            <a:endParaRPr lang="en-US" altLang="zh-CN" dirty="0">
              <a:solidFill>
                <a:srgbClr val="B70006"/>
              </a:solidFill>
            </a:endParaRPr>
          </a:p>
          <a:p>
            <a:endParaRPr lang="en-US" altLang="zh-CN" dirty="0">
              <a:solidFill>
                <a:srgbClr val="B70006"/>
              </a:solidFill>
            </a:endParaRPr>
          </a:p>
        </p:txBody>
      </p:sp>
    </p:spTree>
    <p:extLst>
      <p:ext uri="{BB962C8B-B14F-4D97-AF65-F5344CB8AC3E}">
        <p14:creationId xmlns:p14="http://schemas.microsoft.com/office/powerpoint/2010/main" val="219620960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窗口函数是可以与</a:t>
            </a:r>
            <a:r>
              <a:rPr lang="en-US" altLang="zh-CN" dirty="0">
                <a:solidFill>
                  <a:schemeClr val="tx1">
                    <a:lumMod val="75000"/>
                    <a:lumOff val="25000"/>
                  </a:schemeClr>
                </a:solidFill>
              </a:rPr>
              <a:t>Where</a:t>
            </a:r>
            <a:r>
              <a:rPr lang="zh-CN" altLang="en-US" dirty="0">
                <a:solidFill>
                  <a:schemeClr val="tx1">
                    <a:lumMod val="75000"/>
                    <a:lumOff val="25000"/>
                  </a:schemeClr>
                </a:solidFill>
              </a:rPr>
              <a:t>一起使用的，但是</a:t>
            </a:r>
            <a:r>
              <a:rPr lang="en-US" altLang="zh-CN" dirty="0">
                <a:solidFill>
                  <a:schemeClr val="tx1">
                    <a:lumMod val="75000"/>
                    <a:lumOff val="25000"/>
                  </a:schemeClr>
                </a:solidFill>
              </a:rPr>
              <a:t>where </a:t>
            </a:r>
            <a:r>
              <a:rPr lang="zh-CN" altLang="en-US" dirty="0">
                <a:solidFill>
                  <a:schemeClr val="tx1">
                    <a:lumMod val="75000"/>
                    <a:lumOff val="25000"/>
                  </a:schemeClr>
                </a:solidFill>
              </a:rPr>
              <a:t>与窗口函数那个先执行呢？</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中，我们通过</a:t>
            </a:r>
            <a:r>
              <a:rPr lang="en-US" altLang="zh-CN" dirty="0">
                <a:solidFill>
                  <a:schemeClr val="tx1">
                    <a:lumMod val="75000"/>
                    <a:lumOff val="25000"/>
                  </a:schemeClr>
                </a:solidFill>
              </a:rPr>
              <a:t>WHERE </a:t>
            </a:r>
            <a:r>
              <a:rPr lang="en-US" altLang="zh-CN" dirty="0" err="1">
                <a:solidFill>
                  <a:schemeClr val="tx1">
                    <a:lumMod val="75000"/>
                    <a:lumOff val="25000"/>
                  </a:schemeClr>
                </a:solidFill>
              </a:rPr>
              <a:t>department_id</a:t>
            </a:r>
            <a:r>
              <a:rPr lang="en-US" altLang="zh-CN" dirty="0">
                <a:solidFill>
                  <a:schemeClr val="tx1">
                    <a:lumMod val="75000"/>
                    <a:lumOff val="25000"/>
                  </a:schemeClr>
                </a:solidFill>
              </a:rPr>
              <a:t> = 1</a:t>
            </a:r>
            <a:r>
              <a:rPr lang="zh-CN" altLang="en-US" dirty="0">
                <a:solidFill>
                  <a:schemeClr val="tx1">
                    <a:lumMod val="75000"/>
                    <a:lumOff val="25000"/>
                  </a:schemeClr>
                </a:solidFill>
              </a:rPr>
              <a:t>，过滤出部门</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的数据，窗口函数只作用于</a:t>
            </a:r>
            <a:r>
              <a:rPr lang="en-US" altLang="zh-CN" dirty="0">
                <a:solidFill>
                  <a:schemeClr val="tx1">
                    <a:lumMod val="75000"/>
                    <a:lumOff val="25000"/>
                  </a:schemeClr>
                </a:solidFill>
              </a:rPr>
              <a:t>id = 1</a:t>
            </a:r>
            <a:r>
              <a:rPr lang="zh-CN" altLang="en-US" dirty="0">
                <a:solidFill>
                  <a:schemeClr val="tx1">
                    <a:lumMod val="75000"/>
                    <a:lumOff val="25000"/>
                  </a:schemeClr>
                </a:solidFill>
              </a:rPr>
              <a:t>的部门</a:t>
            </a:r>
            <a:endParaRPr lang="en-US" altLang="zh-CN" dirty="0">
              <a:solidFill>
                <a:schemeClr val="tx1">
                  <a:lumMod val="75000"/>
                  <a:lumOff val="25000"/>
                </a:schemeClr>
              </a:solidFill>
            </a:endParaRPr>
          </a:p>
          <a:p>
            <a:pPr marL="0" indent="0">
              <a:buNone/>
            </a:pPr>
            <a:r>
              <a:rPr lang="zh-CN" altLang="en-US" dirty="0">
                <a:solidFill>
                  <a:srgbClr val="C00000"/>
                </a:solidFill>
              </a:rPr>
              <a:t>需要注意：窗口函数在</a:t>
            </a:r>
            <a:r>
              <a:rPr lang="en-US" altLang="zh-CN" dirty="0">
                <a:solidFill>
                  <a:srgbClr val="C00000"/>
                </a:solidFill>
              </a:rPr>
              <a:t>`WHERE` </a:t>
            </a:r>
            <a:r>
              <a:rPr lang="zh-CN" altLang="en-US" dirty="0">
                <a:solidFill>
                  <a:srgbClr val="C00000"/>
                </a:solidFill>
              </a:rPr>
              <a:t>子句后执行！</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12</a:t>
            </a:r>
            <a:r>
              <a:rPr lang="zh-CN" altLang="en-US" dirty="0"/>
              <a:t>、</a:t>
            </a:r>
            <a:r>
              <a:rPr lang="en-US" altLang="zh-CN" dirty="0"/>
              <a:t>OVER()</a:t>
            </a:r>
            <a:r>
              <a:rPr lang="zh-CN" altLang="en-US" dirty="0"/>
              <a:t>的作用范围</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274838"/>
            <a:ext cx="10398671" cy="2308324"/>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 - AVG(salary)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1;</a:t>
            </a:r>
          </a:p>
        </p:txBody>
      </p:sp>
    </p:spTree>
    <p:extLst>
      <p:ext uri="{BB962C8B-B14F-4D97-AF65-F5344CB8AC3E}">
        <p14:creationId xmlns:p14="http://schemas.microsoft.com/office/powerpoint/2010/main" val="33493102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需求：查询部门</a:t>
            </a:r>
            <a:r>
              <a:rPr lang="en-US" altLang="zh-CN" dirty="0">
                <a:solidFill>
                  <a:schemeClr val="tx1">
                    <a:lumMod val="75000"/>
                    <a:lumOff val="25000"/>
                  </a:schemeClr>
                </a:solidFill>
              </a:rPr>
              <a:t>id</a:t>
            </a:r>
            <a:r>
              <a:rPr lang="zh-CN" altLang="en-US" dirty="0">
                <a:solidFill>
                  <a:schemeClr val="tx1">
                    <a:lumMod val="75000"/>
                    <a:lumOff val="25000"/>
                  </a:schemeClr>
                </a:solidFill>
              </a:rPr>
              <a:t>为</a:t>
            </a:r>
            <a:r>
              <a:rPr lang="en-US" altLang="zh-CN" dirty="0">
                <a:solidFill>
                  <a:schemeClr val="tx1">
                    <a:lumMod val="75000"/>
                    <a:lumOff val="25000"/>
                  </a:schemeClr>
                </a:solidFill>
              </a:rPr>
              <a:t>1</a:t>
            </a:r>
            <a:r>
              <a:rPr lang="zh-CN" altLang="en-US" dirty="0">
                <a:solidFill>
                  <a:schemeClr val="tx1">
                    <a:lumMod val="75000"/>
                    <a:lumOff val="25000"/>
                  </a:schemeClr>
                </a:solidFill>
              </a:rPr>
              <a:t>，</a:t>
            </a:r>
            <a:r>
              <a:rPr lang="en-US" altLang="zh-CN" dirty="0">
                <a:solidFill>
                  <a:schemeClr val="tx1">
                    <a:lumMod val="75000"/>
                    <a:lumOff val="25000"/>
                  </a:schemeClr>
                </a:solidFill>
              </a:rPr>
              <a:t>2</a:t>
            </a:r>
            <a:r>
              <a:rPr lang="zh-CN" altLang="en-US" dirty="0">
                <a:solidFill>
                  <a:schemeClr val="tx1">
                    <a:lumMod val="75000"/>
                    <a:lumOff val="25000"/>
                  </a:schemeClr>
                </a:solidFill>
              </a:rPr>
              <a:t>，</a:t>
            </a:r>
            <a:r>
              <a:rPr lang="en-US" altLang="zh-CN" dirty="0">
                <a:solidFill>
                  <a:schemeClr val="tx1">
                    <a:lumMod val="75000"/>
                    <a:lumOff val="25000"/>
                  </a:schemeClr>
                </a:solidFill>
              </a:rPr>
              <a:t>3</a:t>
            </a:r>
            <a:r>
              <a:rPr lang="zh-CN" altLang="en-US" dirty="0">
                <a:solidFill>
                  <a:schemeClr val="tx1">
                    <a:lumMod val="75000"/>
                    <a:lumOff val="25000"/>
                  </a:schemeClr>
                </a:solidFill>
              </a:rPr>
              <a:t>三个部门员工的姓名，薪水，和这三个部门员工的平均薪资</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zh-CN" altLang="en-US" dirty="0">
              <a:solidFill>
                <a:srgbClr val="C00000"/>
              </a:solidFill>
            </a:endParaRP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13</a:t>
            </a:r>
            <a:r>
              <a:rPr lang="zh-CN" altLang="en-US" dirty="0"/>
              <a:t>、案例演示</a:t>
            </a:r>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053783"/>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AVG(salary) OVER() as avg</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department_id</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IN (1, 2, 3);</a:t>
            </a:r>
          </a:p>
        </p:txBody>
      </p:sp>
      <p:pic>
        <p:nvPicPr>
          <p:cNvPr id="6" name="图片 5">
            <a:extLst>
              <a:ext uri="{FF2B5EF4-FFF2-40B4-BE49-F238E27FC236}">
                <a16:creationId xmlns:a16="http://schemas.microsoft.com/office/drawing/2014/main" id="{7F831E2A-2C37-452E-AC59-4FFEBF48BA38}"/>
              </a:ext>
            </a:extLst>
          </p:cNvPr>
          <p:cNvPicPr>
            <a:picLocks noChangeAspect="1"/>
          </p:cNvPicPr>
          <p:nvPr/>
        </p:nvPicPr>
        <p:blipFill>
          <a:blip r:embed="rId3"/>
          <a:stretch>
            <a:fillRect/>
          </a:stretch>
        </p:blipFill>
        <p:spPr>
          <a:xfrm>
            <a:off x="778974" y="4491204"/>
            <a:ext cx="10398671" cy="1729680"/>
          </a:xfrm>
          <a:prstGeom prst="rect">
            <a:avLst/>
          </a:prstGeom>
        </p:spPr>
      </p:pic>
    </p:spTree>
    <p:extLst>
      <p:ext uri="{BB962C8B-B14F-4D97-AF65-F5344CB8AC3E}">
        <p14:creationId xmlns:p14="http://schemas.microsoft.com/office/powerpoint/2010/main" val="25652202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6" end="6"/>
                                            </p:txEl>
                                          </p:spTgt>
                                        </p:tgtEl>
                                        <p:attrNameLst>
                                          <p:attrName>style.visibility</p:attrName>
                                        </p:attrNameLst>
                                      </p:cBhvr>
                                      <p:to>
                                        <p:strVal val="visible"/>
                                      </p:to>
                                    </p:set>
                                    <p:anim calcmode="lin" valueType="num">
                                      <p:cBhvr additive="base">
                                        <p:cTn id="13" dur="500" fill="hold"/>
                                        <p:tgtEl>
                                          <p:spTgt spid="2">
                                            <p:txEl>
                                              <p:pRg st="6" end="6"/>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solidFill>
                  <a:schemeClr val="tx1">
                    <a:lumMod val="75000"/>
                    <a:lumOff val="25000"/>
                  </a:schemeClr>
                </a:solidFill>
              </a:rPr>
              <a:t>看下面的</a:t>
            </a:r>
            <a:r>
              <a:rPr lang="en-US" altLang="zh-CN" dirty="0">
                <a:solidFill>
                  <a:schemeClr val="tx1">
                    <a:lumMod val="75000"/>
                    <a:lumOff val="25000"/>
                  </a:schemeClr>
                </a:solidFill>
              </a:rPr>
              <a:t>SQL</a:t>
            </a:r>
            <a:r>
              <a:rPr lang="zh-CN" altLang="en-US" dirty="0">
                <a:solidFill>
                  <a:schemeClr val="tx1">
                    <a:lumMod val="75000"/>
                    <a:lumOff val="25000"/>
                  </a:schemeClr>
                </a:solidFill>
              </a:rPr>
              <a:t>，我们打算查询所有员工中，薪资高于平均薪资的员工：</a:t>
            </a: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a:buFont typeface="Wingdings" panose="05000000000000000000" pitchFamily="2" charset="2"/>
              <a:buChar char="Ø"/>
            </a:pPr>
            <a:endParaRPr lang="en-US" altLang="zh-CN" dirty="0">
              <a:solidFill>
                <a:schemeClr val="tx1">
                  <a:lumMod val="75000"/>
                  <a:lumOff val="25000"/>
                </a:schemeClr>
              </a:solidFill>
            </a:endParaRPr>
          </a:p>
          <a:p>
            <a:pPr marL="0" indent="0">
              <a:buNone/>
            </a:pPr>
            <a:r>
              <a:rPr lang="zh-CN" altLang="en-US" dirty="0"/>
              <a:t>上面的</a:t>
            </a:r>
            <a:r>
              <a:rPr lang="en-US" altLang="zh-CN" dirty="0"/>
              <a:t>SQL</a:t>
            </a:r>
            <a:r>
              <a:rPr lang="zh-CN" altLang="en-US" dirty="0"/>
              <a:t>能否正确执行？</a:t>
            </a:r>
            <a:endParaRPr lang="en-US" altLang="zh-CN" dirty="0"/>
          </a:p>
          <a:p>
            <a:pPr marL="0" indent="0">
              <a:buNone/>
            </a:pPr>
            <a:r>
              <a:rPr lang="zh-CN" altLang="en-US" dirty="0"/>
              <a:t>执行上面的</a:t>
            </a:r>
            <a:r>
              <a:rPr lang="en-US" altLang="zh-CN" dirty="0"/>
              <a:t>SQL</a:t>
            </a:r>
            <a:r>
              <a:rPr lang="zh-CN" altLang="en-US" dirty="0"/>
              <a:t>时会返回错误信息：</a:t>
            </a:r>
            <a:r>
              <a:rPr lang="en-US" altLang="zh-CN" dirty="0"/>
              <a:t>3593 - You cannot use the window function 'avg' in this context.', Time: 0.000000s</a:t>
            </a:r>
          </a:p>
          <a:p>
            <a:pPr marL="0" indent="0">
              <a:buNone/>
            </a:pPr>
            <a:r>
              <a:rPr lang="zh-CN" altLang="en-US" dirty="0"/>
              <a:t>原因是，窗口函数在</a:t>
            </a:r>
            <a:r>
              <a:rPr lang="en-US" altLang="zh-CN" dirty="0"/>
              <a:t>WHERE</a:t>
            </a:r>
            <a:r>
              <a:rPr lang="zh-CN" altLang="en-US" dirty="0"/>
              <a:t>子句之后执行，把窗口函数写在</a:t>
            </a:r>
            <a:r>
              <a:rPr lang="en-US" altLang="zh-CN" dirty="0"/>
              <a:t>WHERE</a:t>
            </a:r>
            <a:r>
              <a:rPr lang="zh-CN" altLang="en-US" dirty="0"/>
              <a:t>子句中会导致循环依赖</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14</a:t>
            </a:r>
            <a:r>
              <a:rPr lang="zh-CN" altLang="en-US" dirty="0"/>
              <a:t>、在过滤条件中使用</a:t>
            </a:r>
            <a:r>
              <a:rPr lang="en-US" altLang="zh-CN" dirty="0"/>
              <a:t>OVER()</a:t>
            </a:r>
            <a:endParaRPr lang="zh-CN" altLang="en-US" dirty="0"/>
          </a:p>
        </p:txBody>
      </p:sp>
      <p:sp>
        <p:nvSpPr>
          <p:cNvPr id="9" name="TextBox 3">
            <a:extLst>
              <a:ext uri="{FF2B5EF4-FFF2-40B4-BE49-F238E27FC236}">
                <a16:creationId xmlns:a16="http://schemas.microsoft.com/office/drawing/2014/main" id="{B15343E9-5B6A-496A-9496-BA7FA9989817}"/>
              </a:ext>
            </a:extLst>
          </p:cNvPr>
          <p:cNvSpPr txBox="1"/>
          <p:nvPr/>
        </p:nvSpPr>
        <p:spPr>
          <a:xfrm>
            <a:off x="778974" y="2110726"/>
            <a:ext cx="10398671" cy="2031325"/>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last_name</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salary,</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AVG(salary) OVER()</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employee</a:t>
            </a:r>
          </a:p>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salary &gt; AVG(salary) OVER();</a:t>
            </a:r>
          </a:p>
        </p:txBody>
      </p:sp>
    </p:spTree>
    <p:extLst>
      <p:ext uri="{BB962C8B-B14F-4D97-AF65-F5344CB8AC3E}">
        <p14:creationId xmlns:p14="http://schemas.microsoft.com/office/powerpoint/2010/main" val="1474898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可以使用</a:t>
            </a:r>
            <a:r>
              <a:rPr lang="en-US" altLang="zh-CN" dirty="0"/>
              <a:t>&lt;</a:t>
            </a:r>
            <a:r>
              <a:rPr lang="en-US" altLang="zh-CN" dirty="0" err="1"/>
              <a:t>window_function</a:t>
            </a:r>
            <a:r>
              <a:rPr lang="en-US" altLang="zh-CN" dirty="0"/>
              <a:t>&gt; OVER()</a:t>
            </a:r>
            <a:r>
              <a:rPr lang="zh-CN" altLang="en-US" dirty="0"/>
              <a:t>，对全部查询结果进行聚合计算</a:t>
            </a:r>
            <a:endParaRPr lang="en-US" altLang="zh-CN" dirty="0"/>
          </a:p>
          <a:p>
            <a:pPr>
              <a:buFont typeface="Wingdings" panose="05000000000000000000" pitchFamily="2" charset="2"/>
              <a:buChar char="Ø"/>
            </a:pPr>
            <a:r>
              <a:rPr lang="zh-CN" altLang="en-US" dirty="0"/>
              <a:t>在</a:t>
            </a:r>
            <a:r>
              <a:rPr lang="en-US" altLang="zh-CN" dirty="0"/>
              <a:t>WHERE</a:t>
            </a:r>
            <a:r>
              <a:rPr lang="zh-CN" altLang="en-US" dirty="0"/>
              <a:t>条件执行之后，才会执行窗口函数</a:t>
            </a:r>
            <a:endParaRPr lang="en-US" altLang="zh-CN" dirty="0"/>
          </a:p>
          <a:p>
            <a:pPr>
              <a:buFont typeface="Wingdings" panose="05000000000000000000" pitchFamily="2" charset="2"/>
              <a:buChar char="Ø"/>
            </a:pPr>
            <a:r>
              <a:rPr lang="zh-CN" altLang="en-US" dirty="0"/>
              <a:t>窗口函数在执行聚合计算的同时还可以保留每行的其它原始信息</a:t>
            </a:r>
            <a:endParaRPr lang="en-US" altLang="zh-CN" dirty="0"/>
          </a:p>
          <a:p>
            <a:pPr>
              <a:buFont typeface="Wingdings" panose="05000000000000000000" pitchFamily="2" charset="2"/>
              <a:buChar char="Ø"/>
            </a:pPr>
            <a:r>
              <a:rPr lang="zh-CN" altLang="en-US" dirty="0"/>
              <a:t>不能在</a:t>
            </a:r>
            <a:r>
              <a:rPr lang="en-US" altLang="zh-CN" dirty="0"/>
              <a:t>WHERE</a:t>
            </a:r>
            <a:r>
              <a:rPr lang="zh-CN" altLang="en-US" dirty="0"/>
              <a:t>子句中使用窗口函数</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15</a:t>
            </a:r>
            <a:r>
              <a:rPr lang="zh-CN" altLang="en-US" dirty="0"/>
              <a:t>、小结</a:t>
            </a:r>
          </a:p>
        </p:txBody>
      </p:sp>
    </p:spTree>
    <p:extLst>
      <p:ext uri="{BB962C8B-B14F-4D97-AF65-F5344CB8AC3E}">
        <p14:creationId xmlns:p14="http://schemas.microsoft.com/office/powerpoint/2010/main" val="348194258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marL="0" indent="0">
              <a:buNone/>
            </a:pPr>
            <a:r>
              <a:rPr lang="zh-CN" altLang="en-US" dirty="0"/>
              <a:t>① 需求：统计</a:t>
            </a:r>
            <a:r>
              <a:rPr lang="en-US" altLang="zh-CN" dirty="0"/>
              <a:t>ID </a:t>
            </a:r>
            <a:r>
              <a:rPr lang="zh-CN" altLang="en-US" dirty="0"/>
              <a:t>为</a:t>
            </a:r>
            <a:r>
              <a:rPr lang="en-US" altLang="zh-CN" dirty="0"/>
              <a:t>1</a:t>
            </a:r>
            <a:r>
              <a:rPr lang="zh-CN" altLang="en-US" dirty="0"/>
              <a:t>，</a:t>
            </a:r>
            <a:r>
              <a:rPr lang="en-US" altLang="zh-CN" dirty="0"/>
              <a:t>3</a:t>
            </a:r>
            <a:r>
              <a:rPr lang="zh-CN" altLang="en-US" dirty="0"/>
              <a:t>，</a:t>
            </a:r>
            <a:r>
              <a:rPr lang="en-US" altLang="zh-CN" dirty="0"/>
              <a:t>5</a:t>
            </a:r>
            <a:r>
              <a:rPr lang="zh-CN" altLang="en-US" dirty="0"/>
              <a:t>的部门，员工的平均工龄</a:t>
            </a:r>
            <a:endParaRPr lang="en-US" altLang="zh-CN" dirty="0"/>
          </a:p>
          <a:p>
            <a:pPr marL="0" indent="0">
              <a:buNone/>
            </a:pPr>
            <a:r>
              <a:rPr lang="zh-CN" altLang="en-US" dirty="0"/>
              <a:t>结果字段：</a:t>
            </a:r>
            <a:r>
              <a:rPr lang="en-US" altLang="zh-CN" dirty="0"/>
              <a:t>`first name`, `last name`, `</a:t>
            </a:r>
            <a:r>
              <a:rPr lang="en-US" altLang="zh-CN" dirty="0" err="1"/>
              <a:t>years_worked</a:t>
            </a:r>
            <a:r>
              <a:rPr lang="en-US" altLang="zh-CN" dirty="0"/>
              <a:t>` </a:t>
            </a:r>
            <a:r>
              <a:rPr lang="zh-CN" altLang="en-US" dirty="0"/>
              <a:t>和平均工龄</a:t>
            </a:r>
            <a:endParaRPr lang="en-US" altLang="zh-CN" dirty="0"/>
          </a:p>
          <a:p>
            <a:pPr marL="0" indent="0">
              <a:buNone/>
            </a:pPr>
            <a:endParaRPr lang="en-US" altLang="zh-CN" dirty="0"/>
          </a:p>
          <a:p>
            <a:pPr marL="0" indent="0">
              <a:buNone/>
            </a:pPr>
            <a:r>
              <a:rPr lang="zh-CN" altLang="en-US" dirty="0"/>
              <a:t>② 需求：统计每一次采购的基本信息包括</a:t>
            </a:r>
            <a:endParaRPr lang="en-US" altLang="zh-CN" dirty="0"/>
          </a:p>
          <a:p>
            <a:pPr marL="0" indent="0">
              <a:buNone/>
            </a:pPr>
            <a:r>
              <a:rPr lang="en-US" altLang="zh-CN" dirty="0"/>
              <a:t>- id,</a:t>
            </a:r>
          </a:p>
          <a:p>
            <a:pPr marL="0" indent="0">
              <a:buNone/>
            </a:pPr>
            <a:r>
              <a:rPr lang="en-US" altLang="zh-CN" dirty="0"/>
              <a:t>- name</a:t>
            </a:r>
            <a:r>
              <a:rPr lang="zh-CN" altLang="en-US" dirty="0"/>
              <a:t>，采购部门名称</a:t>
            </a:r>
            <a:endParaRPr lang="en-US" altLang="zh-CN" dirty="0"/>
          </a:p>
          <a:p>
            <a:pPr marL="0" indent="0">
              <a:buNone/>
            </a:pPr>
            <a:r>
              <a:rPr lang="en-US" altLang="zh-CN" dirty="0"/>
              <a:t>- item</a:t>
            </a:r>
            <a:r>
              <a:rPr lang="zh-CN" altLang="en-US" dirty="0"/>
              <a:t>，采购的物品明细</a:t>
            </a:r>
            <a:endParaRPr lang="en-US" altLang="zh-CN" dirty="0"/>
          </a:p>
          <a:p>
            <a:pPr marL="0" indent="0">
              <a:buNone/>
            </a:pPr>
            <a:r>
              <a:rPr lang="en-US" altLang="zh-CN" dirty="0"/>
              <a:t>- price, </a:t>
            </a:r>
            <a:r>
              <a:rPr lang="zh-CN" altLang="en-US" dirty="0"/>
              <a:t>采购价格</a:t>
            </a:r>
            <a:endParaRPr lang="en-US" altLang="zh-CN" dirty="0"/>
          </a:p>
          <a:p>
            <a:pPr marL="0" indent="0">
              <a:buNone/>
            </a:pPr>
            <a:r>
              <a:rPr lang="en-US" altLang="zh-CN" dirty="0"/>
              <a:t>- minimum price </a:t>
            </a:r>
            <a:r>
              <a:rPr lang="zh-CN" altLang="en-US" dirty="0"/>
              <a:t>，最低采购价格</a:t>
            </a:r>
            <a:r>
              <a:rPr lang="en-US" altLang="zh-CN" dirty="0"/>
              <a:t>- </a:t>
            </a:r>
            <a:r>
              <a:rPr lang="zh-CN" altLang="en-US" dirty="0"/>
              <a:t>当前价格 </a:t>
            </a:r>
            <a:r>
              <a:rPr lang="en-US" altLang="zh-CN" dirty="0"/>
              <a:t>`price` </a:t>
            </a:r>
            <a:r>
              <a:rPr lang="zh-CN" altLang="en-US" dirty="0"/>
              <a:t>与最低采购价格 </a:t>
            </a:r>
            <a:r>
              <a:rPr lang="en-US" altLang="zh-CN" dirty="0"/>
              <a:t>minimum price </a:t>
            </a:r>
            <a:r>
              <a:rPr lang="zh-CN" altLang="en-US" dirty="0"/>
              <a:t>的差价</a:t>
            </a:r>
          </a:p>
        </p:txBody>
      </p:sp>
      <p:sp>
        <p:nvSpPr>
          <p:cNvPr id="3" name="标题 2"/>
          <p:cNvSpPr>
            <a:spLocks noGrp="1"/>
          </p:cNvSpPr>
          <p:nvPr>
            <p:ph type="title"/>
          </p:nvPr>
        </p:nvSpPr>
        <p:spPr/>
        <p:txBody>
          <a:bodyPr/>
          <a:lstStyle/>
          <a:p>
            <a:r>
              <a:rPr lang="zh-CN" altLang="en-US" dirty="0">
                <a:solidFill>
                  <a:schemeClr val="tx1">
                    <a:lumMod val="95000"/>
                    <a:lumOff val="5000"/>
                  </a:schemeClr>
                </a:solidFill>
              </a:rPr>
              <a:t>窗口函数中</a:t>
            </a:r>
            <a:r>
              <a:rPr lang="en-US" altLang="zh-CN" dirty="0">
                <a:solidFill>
                  <a:schemeClr val="tx1">
                    <a:lumMod val="95000"/>
                    <a:lumOff val="5000"/>
                  </a:schemeClr>
                </a:solidFill>
              </a:rPr>
              <a:t>OVER()</a:t>
            </a:r>
            <a:r>
              <a:rPr lang="zh-CN" altLang="en-US" dirty="0">
                <a:solidFill>
                  <a:schemeClr val="tx1">
                    <a:lumMod val="95000"/>
                    <a:lumOff val="5000"/>
                  </a:schemeClr>
                </a:solidFill>
              </a:rPr>
              <a:t>子句详解</a:t>
            </a:r>
            <a:endParaRPr lang="zh-CN" altLang="en-US" dirty="0"/>
          </a:p>
        </p:txBody>
      </p:sp>
      <p:sp>
        <p:nvSpPr>
          <p:cNvPr id="4" name="文本占位符 3"/>
          <p:cNvSpPr>
            <a:spLocks noGrp="1"/>
          </p:cNvSpPr>
          <p:nvPr>
            <p:ph type="body" sz="quarter" idx="10"/>
          </p:nvPr>
        </p:nvSpPr>
        <p:spPr/>
        <p:txBody>
          <a:bodyPr/>
          <a:lstStyle/>
          <a:p>
            <a:r>
              <a:rPr lang="en-US" altLang="zh-CN" dirty="0"/>
              <a:t>16</a:t>
            </a:r>
            <a:r>
              <a:rPr lang="zh-CN" altLang="en-US" dirty="0"/>
              <a:t>、作业题</a:t>
            </a:r>
          </a:p>
        </p:txBody>
      </p:sp>
    </p:spTree>
    <p:extLst>
      <p:ext uri="{BB962C8B-B14F-4D97-AF65-F5344CB8AC3E}">
        <p14:creationId xmlns:p14="http://schemas.microsoft.com/office/powerpoint/2010/main" val="614476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en-US" altLang="zh-CN" dirty="0">
              <a:solidFill>
                <a:schemeClr val="tx1">
                  <a:lumMod val="95000"/>
                  <a:lumOff val="5000"/>
                </a:schemeClr>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04</a:t>
            </a:r>
            <a:endParaRPr kumimoji="1" lang="zh-CN" altLang="en-US" dirty="0"/>
          </a:p>
        </p:txBody>
      </p:sp>
    </p:spTree>
    <p:extLst>
      <p:ext uri="{BB962C8B-B14F-4D97-AF65-F5344CB8AC3E}">
        <p14:creationId xmlns:p14="http://schemas.microsoft.com/office/powerpoint/2010/main" val="18846692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marL="0" indent="0">
              <a:buNone/>
            </a:pPr>
            <a:r>
              <a:rPr lang="zh-CN" altLang="en-US" dirty="0"/>
              <a:t>接下来，我们来介绍如何在</a:t>
            </a:r>
            <a:r>
              <a:rPr lang="en-US" altLang="zh-CN" dirty="0"/>
              <a:t>`OVER()`</a:t>
            </a:r>
            <a:r>
              <a:rPr lang="zh-CN" altLang="en-US" dirty="0"/>
              <a:t>中添加 </a:t>
            </a:r>
            <a:r>
              <a:rPr lang="en-US" altLang="zh-CN" dirty="0"/>
              <a:t>`PARTITION BY`</a:t>
            </a:r>
            <a:r>
              <a:rPr lang="zh-CN" altLang="en-US" dirty="0"/>
              <a:t>，基本的语法如下：</a:t>
            </a:r>
            <a:endParaRPr lang="en-US" altLang="zh-CN" dirty="0"/>
          </a:p>
          <a:p>
            <a:pPr marL="0" indent="0">
              <a:buNone/>
            </a:pPr>
            <a:endParaRPr lang="en-US" altLang="zh-CN" dirty="0"/>
          </a:p>
          <a:p>
            <a:pPr marL="0" indent="0">
              <a:buNone/>
            </a:pPr>
            <a:endParaRPr lang="en-US" altLang="zh-CN" dirty="0"/>
          </a:p>
          <a:p>
            <a:pPr marL="0" indent="0">
              <a:buNone/>
            </a:pPr>
            <a:r>
              <a:rPr lang="en-US" altLang="zh-CN" dirty="0"/>
              <a:t>`PARTITION BY` </a:t>
            </a:r>
            <a:r>
              <a:rPr lang="zh-CN" altLang="en-US" dirty="0"/>
              <a:t>的作用与 </a:t>
            </a:r>
            <a:r>
              <a:rPr lang="en-US" altLang="zh-CN" dirty="0"/>
              <a:t>`GROUP BY`</a:t>
            </a:r>
            <a:r>
              <a:rPr lang="zh-CN" altLang="en-US" dirty="0"/>
              <a:t>类似：将数据按照传入的列进行分组，与 </a:t>
            </a:r>
            <a:r>
              <a:rPr lang="en-US" altLang="zh-CN" dirty="0"/>
              <a:t>`GROUP BY` </a:t>
            </a:r>
            <a:r>
              <a:rPr lang="zh-CN" altLang="en-US" dirty="0"/>
              <a:t>的区别是， </a:t>
            </a:r>
            <a:r>
              <a:rPr lang="en-US" altLang="zh-CN" dirty="0"/>
              <a:t>`PARTITION BY` </a:t>
            </a:r>
            <a:r>
              <a:rPr lang="zh-CN" altLang="en-US" dirty="0"/>
              <a:t>不会改变结果的行数。</a:t>
            </a:r>
            <a:endParaRPr lang="en-US" altLang="zh-CN" dirty="0"/>
          </a:p>
        </p:txBody>
      </p:sp>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PARTITION BY</a:t>
            </a:r>
            <a:r>
              <a:rPr lang="zh-CN" altLang="en-US" dirty="0"/>
              <a:t>基本用法</a:t>
            </a:r>
          </a:p>
        </p:txBody>
      </p:sp>
      <p:sp>
        <p:nvSpPr>
          <p:cNvPr id="5" name="TextBox 3">
            <a:extLst>
              <a:ext uri="{FF2B5EF4-FFF2-40B4-BE49-F238E27FC236}">
                <a16:creationId xmlns:a16="http://schemas.microsoft.com/office/drawing/2014/main" id="{2FB8C83D-4507-4C6C-8976-E0EE86474A89}"/>
              </a:ext>
            </a:extLst>
          </p:cNvPr>
          <p:cNvSpPr txBox="1"/>
          <p:nvPr/>
        </p:nvSpPr>
        <p:spPr>
          <a:xfrm>
            <a:off x="896664" y="2227458"/>
            <a:ext cx="10398671" cy="369332"/>
          </a:xfrm>
          <a:prstGeom prst="rect">
            <a:avLst/>
          </a:prstGeom>
          <a:solidFill>
            <a:srgbClr val="FFFFE4"/>
          </a:solidFill>
          <a:ln w="3175">
            <a:solidFill>
              <a:srgbClr val="919191"/>
            </a:solidFill>
          </a:ln>
        </p:spPr>
        <p:txBody>
          <a:bodyPr wrap="square">
            <a:spAutoFit/>
          </a:bodyPr>
          <a:lstStyle/>
          <a:p>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&lt;</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window_function</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&gt; OVER (PARTITION BY column1, column2 ... </a:t>
            </a:r>
            <a:r>
              <a:rPr lang="en-US" altLang="zh-CN"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column_n</a:t>
            </a:r>
            <a:r>
              <a:rPr lang="en-US" altLang="zh-CN"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Tree>
    <p:extLst>
      <p:ext uri="{BB962C8B-B14F-4D97-AF65-F5344CB8AC3E}">
        <p14:creationId xmlns:p14="http://schemas.microsoft.com/office/powerpoint/2010/main" val="16396007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78974" y="1556406"/>
            <a:ext cx="10681505" cy="5057405"/>
          </a:xfrm>
        </p:spPr>
        <p:txBody>
          <a:bodyPr/>
          <a:lstStyle/>
          <a:p>
            <a:pPr marL="0" indent="0">
              <a:buNone/>
            </a:pPr>
            <a:r>
              <a:rPr lang="en-US" altLang="zh-CN" dirty="0"/>
              <a:t>① </a:t>
            </a:r>
            <a:r>
              <a:rPr lang="en-US" altLang="zh-CN" dirty="0">
                <a:solidFill>
                  <a:srgbClr val="C00000"/>
                </a:solidFill>
              </a:rPr>
              <a:t>group by</a:t>
            </a:r>
            <a:r>
              <a:rPr lang="zh-CN" altLang="en-US" dirty="0">
                <a:solidFill>
                  <a:srgbClr val="C00000"/>
                </a:solidFill>
              </a:rPr>
              <a:t>是分组函数，</a:t>
            </a:r>
            <a:r>
              <a:rPr lang="en-US" altLang="zh-CN" dirty="0">
                <a:solidFill>
                  <a:srgbClr val="C00000"/>
                </a:solidFill>
              </a:rPr>
              <a:t>partition by</a:t>
            </a:r>
            <a:r>
              <a:rPr lang="zh-CN" altLang="en-US" dirty="0">
                <a:solidFill>
                  <a:srgbClr val="C00000"/>
                </a:solidFill>
              </a:rPr>
              <a:t>是分析函数</a:t>
            </a:r>
            <a:endParaRPr lang="en-US" altLang="zh-CN" dirty="0">
              <a:solidFill>
                <a:srgbClr val="C00000"/>
              </a:solidFill>
            </a:endParaRPr>
          </a:p>
          <a:p>
            <a:pPr marL="0" indent="0">
              <a:buNone/>
            </a:pPr>
            <a:endParaRPr lang="en-US" altLang="zh-CN" dirty="0"/>
          </a:p>
          <a:p>
            <a:pPr marL="0" indent="0">
              <a:buNone/>
            </a:pPr>
            <a:r>
              <a:rPr lang="zh-CN" altLang="en-US" dirty="0"/>
              <a:t>② 在执行顺序上：</a:t>
            </a:r>
            <a:r>
              <a:rPr lang="en-US" altLang="zh-CN" dirty="0">
                <a:solidFill>
                  <a:srgbClr val="C00000"/>
                </a:solidFill>
              </a:rPr>
              <a:t>from &gt; where &gt; group by &gt; having &gt; order by</a:t>
            </a:r>
            <a:r>
              <a:rPr lang="zh-CN" altLang="en-US" dirty="0">
                <a:solidFill>
                  <a:srgbClr val="C00000"/>
                </a:solidFill>
              </a:rPr>
              <a:t>，而</a:t>
            </a:r>
            <a:r>
              <a:rPr lang="en-US" altLang="zh-CN" dirty="0">
                <a:solidFill>
                  <a:srgbClr val="C00000"/>
                </a:solidFill>
              </a:rPr>
              <a:t>partition by</a:t>
            </a:r>
            <a:r>
              <a:rPr lang="zh-CN" altLang="en-US" dirty="0">
                <a:solidFill>
                  <a:srgbClr val="C00000"/>
                </a:solidFill>
              </a:rPr>
              <a:t>应用在以上关键字之后，可以简单理解为就是在执行完</a:t>
            </a:r>
            <a:r>
              <a:rPr lang="en-US" altLang="zh-CN" dirty="0">
                <a:solidFill>
                  <a:srgbClr val="C00000"/>
                </a:solidFill>
              </a:rPr>
              <a:t>select</a:t>
            </a:r>
            <a:r>
              <a:rPr lang="zh-CN" altLang="en-US" dirty="0">
                <a:solidFill>
                  <a:srgbClr val="C00000"/>
                </a:solidFill>
              </a:rPr>
              <a:t>之后，在所得结果集之上进行</a:t>
            </a:r>
            <a:r>
              <a:rPr lang="en-US" altLang="zh-CN" dirty="0">
                <a:solidFill>
                  <a:srgbClr val="C00000"/>
                </a:solidFill>
              </a:rPr>
              <a:t>partition by</a:t>
            </a:r>
            <a:r>
              <a:rPr lang="zh-CN" altLang="en-US" dirty="0">
                <a:solidFill>
                  <a:srgbClr val="C00000"/>
                </a:solidFill>
              </a:rPr>
              <a:t>分组</a:t>
            </a:r>
            <a:endParaRPr lang="en-US" altLang="zh-CN" dirty="0">
              <a:solidFill>
                <a:srgbClr val="C00000"/>
              </a:solidFill>
            </a:endParaRPr>
          </a:p>
          <a:p>
            <a:pPr marL="0" indent="0">
              <a:buNone/>
            </a:pPr>
            <a:endParaRPr lang="en-US" altLang="zh-CN" dirty="0">
              <a:solidFill>
                <a:srgbClr val="C00000"/>
              </a:solidFill>
            </a:endParaRPr>
          </a:p>
          <a:p>
            <a:pPr marL="0" indent="0">
              <a:buNone/>
            </a:pPr>
            <a:r>
              <a:rPr lang="en-US" altLang="zh-CN" dirty="0"/>
              <a:t>③ </a:t>
            </a:r>
            <a:r>
              <a:rPr lang="en-US" altLang="zh-CN" dirty="0">
                <a:solidFill>
                  <a:srgbClr val="C00000"/>
                </a:solidFill>
              </a:rPr>
              <a:t>partition by</a:t>
            </a:r>
            <a:r>
              <a:rPr lang="zh-CN" altLang="en-US" dirty="0">
                <a:solidFill>
                  <a:srgbClr val="C00000"/>
                </a:solidFill>
              </a:rPr>
              <a:t>相比较于</a:t>
            </a:r>
            <a:r>
              <a:rPr lang="en-US" altLang="zh-CN" dirty="0">
                <a:solidFill>
                  <a:srgbClr val="C00000"/>
                </a:solidFill>
              </a:rPr>
              <a:t>group by</a:t>
            </a:r>
            <a:r>
              <a:rPr lang="zh-CN" altLang="en-US" dirty="0">
                <a:solidFill>
                  <a:srgbClr val="C00000"/>
                </a:solidFill>
              </a:rPr>
              <a:t>，能够在保留全部数据的基础上，只对其中某些字段做分组排序</a:t>
            </a:r>
            <a:r>
              <a:rPr lang="zh-CN" altLang="en-US" dirty="0"/>
              <a:t>（类似</a:t>
            </a:r>
            <a:r>
              <a:rPr lang="en-US" altLang="zh-CN" dirty="0"/>
              <a:t>excel</a:t>
            </a:r>
            <a:r>
              <a:rPr lang="zh-CN" altLang="en-US" dirty="0"/>
              <a:t>中的操作），</a:t>
            </a:r>
            <a:r>
              <a:rPr lang="zh-CN" altLang="en-US" dirty="0">
                <a:solidFill>
                  <a:srgbClr val="C00000"/>
                </a:solidFill>
              </a:rPr>
              <a:t>而</a:t>
            </a:r>
            <a:r>
              <a:rPr lang="en-US" altLang="zh-CN" dirty="0">
                <a:solidFill>
                  <a:srgbClr val="C00000"/>
                </a:solidFill>
              </a:rPr>
              <a:t>group by</a:t>
            </a:r>
            <a:r>
              <a:rPr lang="zh-CN" altLang="en-US" dirty="0">
                <a:solidFill>
                  <a:srgbClr val="C00000"/>
                </a:solidFill>
              </a:rPr>
              <a:t>则只保留参与分组的字段和聚合函数的结果</a:t>
            </a:r>
            <a:r>
              <a:rPr lang="zh-CN" altLang="en-US" dirty="0"/>
              <a:t>（类似</a:t>
            </a:r>
            <a:r>
              <a:rPr lang="en-US" altLang="zh-CN" dirty="0"/>
              <a:t>excel</a:t>
            </a:r>
            <a:r>
              <a:rPr lang="zh-CN" altLang="en-US" dirty="0"/>
              <a:t>中的</a:t>
            </a:r>
            <a:r>
              <a:rPr lang="en-US" altLang="zh-CN" dirty="0"/>
              <a:t>pivot</a:t>
            </a:r>
            <a:r>
              <a:rPr lang="zh-CN" altLang="en-US" dirty="0"/>
              <a:t>透视表）</a:t>
            </a:r>
            <a:endParaRPr lang="en-US" altLang="zh-CN" dirty="0"/>
          </a:p>
        </p:txBody>
      </p:sp>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2</a:t>
            </a:r>
            <a:r>
              <a:rPr lang="zh-CN" altLang="en-US" dirty="0"/>
              <a:t>、</a:t>
            </a:r>
            <a:r>
              <a:rPr lang="en-US" altLang="zh-CN" dirty="0"/>
              <a:t>PARTITION BY</a:t>
            </a:r>
            <a:r>
              <a:rPr lang="zh-CN" altLang="en-US" dirty="0"/>
              <a:t>与</a:t>
            </a:r>
            <a:r>
              <a:rPr lang="en-US" altLang="zh-CN" dirty="0"/>
              <a:t>GROUP BY</a:t>
            </a:r>
            <a:r>
              <a:rPr lang="zh-CN" altLang="en-US" dirty="0"/>
              <a:t>区别</a:t>
            </a:r>
          </a:p>
        </p:txBody>
      </p:sp>
    </p:spTree>
    <p:extLst>
      <p:ext uri="{BB962C8B-B14F-4D97-AF65-F5344CB8AC3E}">
        <p14:creationId xmlns:p14="http://schemas.microsoft.com/office/powerpoint/2010/main" val="42949358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3</a:t>
            </a:r>
            <a:r>
              <a:rPr lang="zh-CN" altLang="en-US" dirty="0"/>
              <a:t>、不同型号火车基本信息表（</a:t>
            </a:r>
            <a:r>
              <a:rPr lang="en-US" altLang="zh-CN" dirty="0"/>
              <a:t>train</a:t>
            </a:r>
            <a:r>
              <a:rPr lang="zh-CN" altLang="en-US" dirty="0"/>
              <a:t>）</a:t>
            </a:r>
          </a:p>
        </p:txBody>
      </p:sp>
      <p:pic>
        <p:nvPicPr>
          <p:cNvPr id="8" name="图片 7">
            <a:extLst>
              <a:ext uri="{FF2B5EF4-FFF2-40B4-BE49-F238E27FC236}">
                <a16:creationId xmlns:a16="http://schemas.microsoft.com/office/drawing/2014/main" id="{84077B3E-B5DF-41FF-93E3-9346F9391CAE}"/>
              </a:ext>
            </a:extLst>
          </p:cNvPr>
          <p:cNvPicPr>
            <a:picLocks noChangeAspect="1"/>
          </p:cNvPicPr>
          <p:nvPr/>
        </p:nvPicPr>
        <p:blipFill>
          <a:blip r:embed="rId3"/>
          <a:stretch>
            <a:fillRect/>
          </a:stretch>
        </p:blipFill>
        <p:spPr>
          <a:xfrm>
            <a:off x="710879" y="1457271"/>
            <a:ext cx="10749599" cy="4922912"/>
          </a:xfrm>
          <a:prstGeom prst="rect">
            <a:avLst/>
          </a:prstGeom>
        </p:spPr>
      </p:pic>
    </p:spTree>
    <p:extLst>
      <p:ext uri="{BB962C8B-B14F-4D97-AF65-F5344CB8AC3E}">
        <p14:creationId xmlns:p14="http://schemas.microsoft.com/office/powerpoint/2010/main" val="349971910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4</a:t>
            </a:r>
            <a:r>
              <a:rPr lang="zh-CN" altLang="en-US" dirty="0"/>
              <a:t>、运营线路表（</a:t>
            </a:r>
            <a:r>
              <a:rPr lang="en-US" altLang="zh-CN" dirty="0"/>
              <a:t>ROUTE</a:t>
            </a:r>
            <a:r>
              <a:rPr lang="zh-CN" altLang="en-US" dirty="0"/>
              <a:t>）</a:t>
            </a:r>
          </a:p>
        </p:txBody>
      </p:sp>
      <p:pic>
        <p:nvPicPr>
          <p:cNvPr id="5" name="图片 4">
            <a:extLst>
              <a:ext uri="{FF2B5EF4-FFF2-40B4-BE49-F238E27FC236}">
                <a16:creationId xmlns:a16="http://schemas.microsoft.com/office/drawing/2014/main" id="{7E8A691E-A01F-4B9D-9722-A74BC440421E}"/>
              </a:ext>
            </a:extLst>
          </p:cNvPr>
          <p:cNvPicPr>
            <a:picLocks noChangeAspect="1"/>
          </p:cNvPicPr>
          <p:nvPr/>
        </p:nvPicPr>
        <p:blipFill>
          <a:blip r:embed="rId3"/>
          <a:stretch>
            <a:fillRect/>
          </a:stretch>
        </p:blipFill>
        <p:spPr>
          <a:xfrm>
            <a:off x="731521" y="1457271"/>
            <a:ext cx="10749598" cy="4479881"/>
          </a:xfrm>
          <a:prstGeom prst="rect">
            <a:avLst/>
          </a:prstGeom>
        </p:spPr>
      </p:pic>
    </p:spTree>
    <p:extLst>
      <p:ext uri="{BB962C8B-B14F-4D97-AF65-F5344CB8AC3E}">
        <p14:creationId xmlns:p14="http://schemas.microsoft.com/office/powerpoint/2010/main" val="239430975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MySQL8.0</a:t>
            </a:r>
            <a:r>
              <a:rPr lang="zh-CN" altLang="en-US" dirty="0"/>
              <a:t>窗口函数概述</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01</a:t>
            </a:r>
            <a:endParaRPr kumimoji="1" lang="zh-CN" altLang="en-US" dirty="0"/>
          </a:p>
        </p:txBody>
      </p:sp>
    </p:spTree>
    <p:extLst>
      <p:ext uri="{BB962C8B-B14F-4D97-AF65-F5344CB8AC3E}">
        <p14:creationId xmlns:p14="http://schemas.microsoft.com/office/powerpoint/2010/main" val="25133545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5</a:t>
            </a:r>
            <a:r>
              <a:rPr lang="zh-CN" altLang="en-US" dirty="0"/>
              <a:t>、票价表（</a:t>
            </a:r>
            <a:r>
              <a:rPr lang="en-US" altLang="zh-CN" dirty="0"/>
              <a:t>TICKET</a:t>
            </a:r>
            <a:r>
              <a:rPr lang="zh-CN" altLang="en-US" dirty="0"/>
              <a:t>）</a:t>
            </a:r>
          </a:p>
        </p:txBody>
      </p:sp>
      <p:pic>
        <p:nvPicPr>
          <p:cNvPr id="7" name="图片 6">
            <a:extLst>
              <a:ext uri="{FF2B5EF4-FFF2-40B4-BE49-F238E27FC236}">
                <a16:creationId xmlns:a16="http://schemas.microsoft.com/office/drawing/2014/main" id="{2814923F-E03A-43BD-9BA5-DF01D8873A46}"/>
              </a:ext>
            </a:extLst>
          </p:cNvPr>
          <p:cNvPicPr>
            <a:picLocks noChangeAspect="1"/>
          </p:cNvPicPr>
          <p:nvPr/>
        </p:nvPicPr>
        <p:blipFill>
          <a:blip r:embed="rId3"/>
          <a:stretch>
            <a:fillRect/>
          </a:stretch>
        </p:blipFill>
        <p:spPr>
          <a:xfrm>
            <a:off x="710879" y="1635973"/>
            <a:ext cx="10923401" cy="4546906"/>
          </a:xfrm>
          <a:prstGeom prst="rect">
            <a:avLst/>
          </a:prstGeom>
        </p:spPr>
      </p:pic>
    </p:spTree>
    <p:extLst>
      <p:ext uri="{BB962C8B-B14F-4D97-AF65-F5344CB8AC3E}">
        <p14:creationId xmlns:p14="http://schemas.microsoft.com/office/powerpoint/2010/main" val="173925820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6</a:t>
            </a:r>
            <a:r>
              <a:rPr lang="zh-CN" altLang="en-US" dirty="0"/>
              <a:t>、时刻表（</a:t>
            </a:r>
            <a:r>
              <a:rPr lang="en-US" altLang="zh-CN" dirty="0"/>
              <a:t>JOURNEY</a:t>
            </a:r>
            <a:r>
              <a:rPr lang="zh-CN" altLang="en-US" dirty="0"/>
              <a:t>）</a:t>
            </a:r>
          </a:p>
        </p:txBody>
      </p:sp>
      <p:pic>
        <p:nvPicPr>
          <p:cNvPr id="5" name="图片 4">
            <a:extLst>
              <a:ext uri="{FF2B5EF4-FFF2-40B4-BE49-F238E27FC236}">
                <a16:creationId xmlns:a16="http://schemas.microsoft.com/office/drawing/2014/main" id="{013B060F-EE02-4ADA-A1FD-7CBEB09924F0}"/>
              </a:ext>
            </a:extLst>
          </p:cNvPr>
          <p:cNvPicPr>
            <a:picLocks noChangeAspect="1"/>
          </p:cNvPicPr>
          <p:nvPr/>
        </p:nvPicPr>
        <p:blipFill>
          <a:blip r:embed="rId3"/>
          <a:stretch>
            <a:fillRect/>
          </a:stretch>
        </p:blipFill>
        <p:spPr>
          <a:xfrm>
            <a:off x="710880" y="1535581"/>
            <a:ext cx="10749598" cy="5078230"/>
          </a:xfrm>
          <a:prstGeom prst="rect">
            <a:avLst/>
          </a:prstGeom>
        </p:spPr>
      </p:pic>
    </p:spTree>
    <p:extLst>
      <p:ext uri="{BB962C8B-B14F-4D97-AF65-F5344CB8AC3E}">
        <p14:creationId xmlns:p14="http://schemas.microsoft.com/office/powerpoint/2010/main" val="392563987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7" name="文本框 6">
            <a:extLst>
              <a:ext uri="{FF2B5EF4-FFF2-40B4-BE49-F238E27FC236}">
                <a16:creationId xmlns:a16="http://schemas.microsoft.com/office/drawing/2014/main" id="{DB47EF29-A901-469E-A3A5-C72041368E10}"/>
              </a:ext>
            </a:extLst>
          </p:cNvPr>
          <p:cNvSpPr txBox="1"/>
          <p:nvPr/>
        </p:nvSpPr>
        <p:spPr>
          <a:xfrm>
            <a:off x="710879" y="1583114"/>
            <a:ext cx="10749599" cy="369332"/>
          </a:xfrm>
          <a:prstGeom prst="rect">
            <a:avLst/>
          </a:prstGeom>
          <a:noFill/>
        </p:spPr>
        <p:txBody>
          <a:bodyPr wrap="square" rtlCol="0">
            <a:spAutoFit/>
          </a:bodyPr>
          <a:lstStyle/>
          <a:p>
            <a:pPr fontAlgn="auto">
              <a:spcBef>
                <a:spcPts val="0"/>
              </a:spcBef>
              <a:spcAft>
                <a:spcPts val="0"/>
              </a:spcAft>
            </a:pPr>
            <a:r>
              <a:rPr lang="zh-CN" altLang="en-US" dirty="0"/>
              <a:t>需求：查询每种类型火车的</a:t>
            </a:r>
            <a:r>
              <a:rPr lang="en-US" altLang="zh-CN" dirty="0"/>
              <a:t>ID</a:t>
            </a:r>
            <a:r>
              <a:rPr lang="zh-CN" altLang="en-US" dirty="0"/>
              <a:t>，型号，一等座数量，同型号一等座数量总量</a:t>
            </a:r>
            <a:endParaRPr lang="zh-CN" altLang="en-US" dirty="0">
              <a:solidFill>
                <a:schemeClr val="tx1">
                  <a:lumMod val="65000"/>
                  <a:lumOff val="35000"/>
                </a:schemeClr>
              </a:solidFill>
              <a:latin typeface="+mn-lt"/>
              <a:ea typeface="+mn-ea"/>
            </a:endParaRPr>
          </a:p>
        </p:txBody>
      </p:sp>
      <p:sp>
        <p:nvSpPr>
          <p:cNvPr id="8" name="TextBox 3">
            <a:extLst>
              <a:ext uri="{FF2B5EF4-FFF2-40B4-BE49-F238E27FC236}">
                <a16:creationId xmlns:a16="http://schemas.microsoft.com/office/drawing/2014/main" id="{FEBD7A74-C322-47C2-9861-36659484C46E}"/>
              </a:ext>
            </a:extLst>
          </p:cNvPr>
          <p:cNvSpPr txBox="1"/>
          <p:nvPr/>
        </p:nvSpPr>
        <p:spPr>
          <a:xfrm>
            <a:off x="710879" y="2114029"/>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model,</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(PARTITION BY model)</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train;</a:t>
            </a:r>
          </a:p>
        </p:txBody>
      </p:sp>
      <p:sp>
        <p:nvSpPr>
          <p:cNvPr id="10" name="文本框 9">
            <a:extLst>
              <a:ext uri="{FF2B5EF4-FFF2-40B4-BE49-F238E27FC236}">
                <a16:creationId xmlns:a16="http://schemas.microsoft.com/office/drawing/2014/main" id="{E03820A1-92E1-4538-90CE-3A43BBAC70EB}"/>
              </a:ext>
            </a:extLst>
          </p:cNvPr>
          <p:cNvSpPr txBox="1"/>
          <p:nvPr/>
        </p:nvSpPr>
        <p:spPr>
          <a:xfrm>
            <a:off x="710879" y="3809532"/>
            <a:ext cx="10621844" cy="646331"/>
          </a:xfrm>
          <a:prstGeom prst="rect">
            <a:avLst/>
          </a:prstGeom>
          <a:noFill/>
        </p:spPr>
        <p:txBody>
          <a:bodyPr wrap="square">
            <a:spAutoFit/>
          </a:bodyPr>
          <a:lstStyle/>
          <a:p>
            <a:r>
              <a:rPr lang="zh-CN" altLang="en-US" dirty="0"/>
              <a:t>如果用`GROUP BY`实现上面相同的需求，我们需要通过子查询将结果与原始表`JOIN` , 对比起来，使用窗口函数的实现更加简洁。</a:t>
            </a:r>
          </a:p>
        </p:txBody>
      </p:sp>
      <p:sp>
        <p:nvSpPr>
          <p:cNvPr id="11" name="TextBox 3">
            <a:extLst>
              <a:ext uri="{FF2B5EF4-FFF2-40B4-BE49-F238E27FC236}">
                <a16:creationId xmlns:a16="http://schemas.microsoft.com/office/drawing/2014/main" id="{972DBEE9-BF31-4268-9DA3-74EDB7AD9D3C}"/>
              </a:ext>
            </a:extLst>
          </p:cNvPr>
          <p:cNvSpPr txBox="1"/>
          <p:nvPr/>
        </p:nvSpPr>
        <p:spPr>
          <a:xfrm>
            <a:off x="710879" y="4617446"/>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train.model</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c.sum</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train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JOIN ( SELECT model, SUM(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AS sum FROM train GROUP BY model ) AS c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ON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train.model</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c.model</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725372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p:bldP spid="1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8</a:t>
            </a:r>
            <a:r>
              <a:rPr lang="zh-CN" altLang="en-US" dirty="0"/>
              <a:t>、练习题</a:t>
            </a:r>
            <a:r>
              <a:rPr lang="en-US" altLang="zh-CN" dirty="0"/>
              <a:t>1</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需求：查询每天的车次数量</a:t>
            </a:r>
            <a:endParaRPr lang="en-US" altLang="zh-CN" dirty="0"/>
          </a:p>
          <a:p>
            <a:pPr>
              <a:buFont typeface="Wingdings" panose="05000000000000000000" pitchFamily="2" charset="2"/>
              <a:buChar char="Ø"/>
            </a:pPr>
            <a:r>
              <a:rPr lang="zh-CN" altLang="en-US" dirty="0"/>
              <a:t>查询结果包括：时刻表车次</a:t>
            </a:r>
            <a:r>
              <a:rPr lang="en-US" altLang="zh-CN" dirty="0"/>
              <a:t>ID</a:t>
            </a:r>
            <a:r>
              <a:rPr lang="zh-CN" altLang="en-US" dirty="0"/>
              <a:t>，日期，每天的车次数量</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78974" y="2459385"/>
            <a:ext cx="10398671"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OVER(PARTITION BY date) as count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journey;</a:t>
            </a:r>
          </a:p>
        </p:txBody>
      </p:sp>
      <p:pic>
        <p:nvPicPr>
          <p:cNvPr id="8" name="图片 7">
            <a:extLst>
              <a:ext uri="{FF2B5EF4-FFF2-40B4-BE49-F238E27FC236}">
                <a16:creationId xmlns:a16="http://schemas.microsoft.com/office/drawing/2014/main" id="{1FD810F3-FE53-4866-A1D0-4B8E8A2BC5DB}"/>
              </a:ext>
            </a:extLst>
          </p:cNvPr>
          <p:cNvPicPr>
            <a:picLocks noChangeAspect="1"/>
          </p:cNvPicPr>
          <p:nvPr/>
        </p:nvPicPr>
        <p:blipFill>
          <a:blip r:embed="rId3"/>
          <a:stretch>
            <a:fillRect/>
          </a:stretch>
        </p:blipFill>
        <p:spPr>
          <a:xfrm>
            <a:off x="731521" y="4030856"/>
            <a:ext cx="10398670" cy="2369943"/>
          </a:xfrm>
          <a:prstGeom prst="rect">
            <a:avLst/>
          </a:prstGeom>
        </p:spPr>
      </p:pic>
    </p:spTree>
    <p:extLst>
      <p:ext uri="{BB962C8B-B14F-4D97-AF65-F5344CB8AC3E}">
        <p14:creationId xmlns:p14="http://schemas.microsoft.com/office/powerpoint/2010/main" val="33513479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9</a:t>
            </a:r>
            <a:r>
              <a:rPr lang="zh-CN" altLang="en-US" dirty="0"/>
              <a:t>、练习题</a:t>
            </a:r>
            <a:r>
              <a:rPr lang="en-US" altLang="zh-CN" dirty="0"/>
              <a:t>2</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需求：按车型分组，每组中满足一等座</a:t>
            </a:r>
            <a:r>
              <a:rPr lang="en-US" altLang="zh-CN" dirty="0"/>
              <a:t>&gt;30,</a:t>
            </a:r>
            <a:r>
              <a:rPr lang="zh-CN" altLang="en-US" dirty="0"/>
              <a:t>二等座</a:t>
            </a:r>
            <a:r>
              <a:rPr lang="en-US" altLang="zh-CN" dirty="0"/>
              <a:t>&gt;180</a:t>
            </a:r>
            <a:r>
              <a:rPr lang="zh-CN" altLang="en-US" dirty="0"/>
              <a:t>的有几条记录</a:t>
            </a:r>
            <a:endParaRPr lang="en-US" altLang="zh-CN" dirty="0"/>
          </a:p>
          <a:p>
            <a:pPr>
              <a:buFont typeface="Wingdings" panose="05000000000000000000" pitchFamily="2" charset="2"/>
              <a:buChar char="Ø"/>
            </a:pPr>
            <a:r>
              <a:rPr lang="zh-CN" altLang="en-US" dirty="0"/>
              <a:t>查询结果包括如下字段：</a:t>
            </a:r>
            <a:r>
              <a:rPr lang="en-US" altLang="zh-CN" dirty="0"/>
              <a:t>`id`, `model`,`</a:t>
            </a:r>
            <a:r>
              <a:rPr lang="en-US" altLang="zh-CN" dirty="0" err="1"/>
              <a:t>first_class_places</a:t>
            </a:r>
            <a:r>
              <a:rPr lang="en-US" altLang="zh-CN" dirty="0"/>
              <a:t>`, `</a:t>
            </a:r>
            <a:r>
              <a:rPr lang="en-US" altLang="zh-CN" dirty="0" err="1"/>
              <a:t>second_class_places`,`count</a:t>
            </a:r>
            <a:r>
              <a:rPr lang="en-US" altLang="zh-CN" dirty="0"/>
              <a:t>` </a:t>
            </a:r>
            <a:r>
              <a:rPr lang="zh-CN" altLang="en-US" dirty="0"/>
              <a:t>满足条件的记录数量</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31521" y="2631114"/>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model,</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second_class_places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 (PARTITION BY model)</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train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first_class_places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30</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second_class_places</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&gt; 180;</a:t>
            </a:r>
          </a:p>
        </p:txBody>
      </p:sp>
    </p:spTree>
    <p:extLst>
      <p:ext uri="{BB962C8B-B14F-4D97-AF65-F5344CB8AC3E}">
        <p14:creationId xmlns:p14="http://schemas.microsoft.com/office/powerpoint/2010/main" val="695966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11</a:t>
            </a:r>
            <a:r>
              <a:rPr lang="zh-CN" altLang="en-US" dirty="0"/>
              <a:t>、</a:t>
            </a:r>
            <a:r>
              <a:rPr lang="en-US" altLang="zh-CN" dirty="0"/>
              <a:t>PARTITION BY</a:t>
            </a:r>
            <a:r>
              <a:rPr lang="zh-CN" altLang="en-US" dirty="0"/>
              <a:t>传入多列</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需求：查询每天，每条线路速的最快车速</a:t>
            </a:r>
            <a:endParaRPr lang="en-US" altLang="zh-CN" dirty="0"/>
          </a:p>
          <a:p>
            <a:pPr>
              <a:buFont typeface="Wingdings" panose="05000000000000000000" pitchFamily="2" charset="2"/>
              <a:buChar char="Ø"/>
            </a:pPr>
            <a:r>
              <a:rPr lang="zh-CN" altLang="en-US" dirty="0"/>
              <a:t>查询结果包括如下字段：线路</a:t>
            </a:r>
            <a:r>
              <a:rPr lang="en-US" altLang="zh-CN" dirty="0"/>
              <a:t>ID,</a:t>
            </a:r>
            <a:r>
              <a:rPr lang="zh-CN" altLang="en-US" dirty="0"/>
              <a:t>日期，车型，每天相同线路的最快车速</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r>
              <a:rPr lang="zh-CN" altLang="en-US" dirty="0"/>
              <a:t>查询结果：</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78974" y="2628781"/>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journey.id,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journey.date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train.model</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train.max_speed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MAX(</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max_speed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route_id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journey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JOIN train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ON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journey.train_id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train.id;</a:t>
            </a:r>
          </a:p>
        </p:txBody>
      </p:sp>
      <p:pic>
        <p:nvPicPr>
          <p:cNvPr id="11" name="图片 10">
            <a:extLst>
              <a:ext uri="{FF2B5EF4-FFF2-40B4-BE49-F238E27FC236}">
                <a16:creationId xmlns:a16="http://schemas.microsoft.com/office/drawing/2014/main" id="{510940C7-3B9F-476E-8B79-B82BF0FF5DC6}"/>
              </a:ext>
            </a:extLst>
          </p:cNvPr>
          <p:cNvPicPr>
            <a:picLocks noChangeAspect="1"/>
          </p:cNvPicPr>
          <p:nvPr/>
        </p:nvPicPr>
        <p:blipFill>
          <a:blip r:embed="rId3"/>
          <a:stretch>
            <a:fillRect/>
          </a:stretch>
        </p:blipFill>
        <p:spPr>
          <a:xfrm>
            <a:off x="778973" y="5301594"/>
            <a:ext cx="10398671" cy="1195487"/>
          </a:xfrm>
          <a:prstGeom prst="rect">
            <a:avLst/>
          </a:prstGeom>
        </p:spPr>
      </p:pic>
    </p:spTree>
    <p:extLst>
      <p:ext uri="{BB962C8B-B14F-4D97-AF65-F5344CB8AC3E}">
        <p14:creationId xmlns:p14="http://schemas.microsoft.com/office/powerpoint/2010/main" val="624091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12</a:t>
            </a:r>
            <a:r>
              <a:rPr lang="zh-CN" altLang="en-US" dirty="0"/>
              <a:t>、练习题</a:t>
            </a:r>
            <a:r>
              <a:rPr lang="en-US" altLang="zh-CN" dirty="0"/>
              <a:t>1</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需求：查询时刻表中的车次</a:t>
            </a:r>
            <a:r>
              <a:rPr lang="en-US" altLang="zh-CN" dirty="0"/>
              <a:t>ID</a:t>
            </a:r>
            <a:r>
              <a:rPr lang="zh-CN" altLang="en-US" dirty="0"/>
              <a:t>，运营车辆的生产日期（</a:t>
            </a:r>
            <a:r>
              <a:rPr lang="en-US" altLang="zh-CN" dirty="0"/>
              <a:t>`</a:t>
            </a:r>
            <a:r>
              <a:rPr lang="en-US" altLang="zh-CN" dirty="0" err="1"/>
              <a:t>production_year</a:t>
            </a:r>
            <a:r>
              <a:rPr lang="en-US" altLang="zh-CN" dirty="0"/>
              <a:t>`</a:t>
            </a:r>
            <a:r>
              <a:rPr lang="zh-CN" altLang="en-US" dirty="0"/>
              <a:t>），同一种车型的车次数量，同一线路的车次数量</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buNone/>
            </a:pPr>
            <a:r>
              <a:rPr lang="zh-CN" altLang="en-US" dirty="0"/>
              <a:t>查询结果：</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78973" y="2528204"/>
            <a:ext cx="10398671"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journey.id,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production_year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COUNT(journey.id)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count_train</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COUNT(journey.id) OVER(PARTITION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route_id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count_journey</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train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JOIN journey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ON train.id =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journey.train_id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6" name="图片 5">
            <a:extLst>
              <a:ext uri="{FF2B5EF4-FFF2-40B4-BE49-F238E27FC236}">
                <a16:creationId xmlns:a16="http://schemas.microsoft.com/office/drawing/2014/main" id="{B29B357C-4FE1-40E9-A8CA-AFD82D064964}"/>
              </a:ext>
            </a:extLst>
          </p:cNvPr>
          <p:cNvPicPr>
            <a:picLocks noChangeAspect="1"/>
          </p:cNvPicPr>
          <p:nvPr/>
        </p:nvPicPr>
        <p:blipFill>
          <a:blip r:embed="rId3"/>
          <a:stretch>
            <a:fillRect/>
          </a:stretch>
        </p:blipFill>
        <p:spPr>
          <a:xfrm>
            <a:off x="778972" y="4850244"/>
            <a:ext cx="10505113" cy="1692091"/>
          </a:xfrm>
          <a:prstGeom prst="rect">
            <a:avLst/>
          </a:prstGeom>
        </p:spPr>
      </p:pic>
    </p:spTree>
    <p:extLst>
      <p:ext uri="{BB962C8B-B14F-4D97-AF65-F5344CB8AC3E}">
        <p14:creationId xmlns:p14="http://schemas.microsoft.com/office/powerpoint/2010/main" val="11349205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13</a:t>
            </a:r>
            <a:r>
              <a:rPr lang="zh-CN" altLang="en-US" dirty="0"/>
              <a:t>、练习题</a:t>
            </a:r>
            <a:r>
              <a:rPr lang="en-US" altLang="zh-CN" dirty="0"/>
              <a:t>2</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zh-CN" altLang="en-US" dirty="0"/>
              <a:t>需求：查询票价表，返回</a:t>
            </a:r>
            <a:r>
              <a:rPr lang="en-US" altLang="zh-CN" dirty="0"/>
              <a:t>`id`, `price`, `date` </a:t>
            </a:r>
            <a:r>
              <a:rPr lang="zh-CN" altLang="en-US" dirty="0"/>
              <a:t>，并统计每天的在售车票的平均价格，每天的在售车票种类。（不统计运营车辆</a:t>
            </a:r>
            <a:r>
              <a:rPr lang="en-US" altLang="zh-CN" dirty="0"/>
              <a:t>id</a:t>
            </a:r>
            <a:r>
              <a:rPr lang="zh-CN" altLang="en-US" dirty="0"/>
              <a:t>为</a:t>
            </a:r>
            <a:r>
              <a:rPr lang="en-US" altLang="zh-CN" dirty="0"/>
              <a:t>5</a:t>
            </a:r>
            <a:r>
              <a:rPr lang="zh-CN" altLang="en-US" dirty="0"/>
              <a:t>的数据）</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78973" y="2528204"/>
            <a:ext cx="10398671"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ticket.id,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AVG(price) OVER(PARTITION BY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COUNT(ticket.id) OVER(PARTITION BY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ticket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JOIN journey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ON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ticket.journey_id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journey.id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5;</a:t>
            </a:r>
          </a:p>
        </p:txBody>
      </p:sp>
      <p:pic>
        <p:nvPicPr>
          <p:cNvPr id="8" name="图片 7">
            <a:extLst>
              <a:ext uri="{FF2B5EF4-FFF2-40B4-BE49-F238E27FC236}">
                <a16:creationId xmlns:a16="http://schemas.microsoft.com/office/drawing/2014/main" id="{C43E1740-A0A3-420F-A46D-8E698D8EFDB4}"/>
              </a:ext>
            </a:extLst>
          </p:cNvPr>
          <p:cNvPicPr>
            <a:picLocks noChangeAspect="1"/>
          </p:cNvPicPr>
          <p:nvPr/>
        </p:nvPicPr>
        <p:blipFill>
          <a:blip r:embed="rId3"/>
          <a:stretch>
            <a:fillRect/>
          </a:stretch>
        </p:blipFill>
        <p:spPr>
          <a:xfrm>
            <a:off x="731520" y="4933625"/>
            <a:ext cx="10446123" cy="1188234"/>
          </a:xfrm>
          <a:prstGeom prst="rect">
            <a:avLst/>
          </a:prstGeom>
        </p:spPr>
      </p:pic>
    </p:spTree>
    <p:extLst>
      <p:ext uri="{BB962C8B-B14F-4D97-AF65-F5344CB8AC3E}">
        <p14:creationId xmlns:p14="http://schemas.microsoft.com/office/powerpoint/2010/main" val="5991254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14</a:t>
            </a:r>
            <a:r>
              <a:rPr lang="zh-CN" altLang="en-US" dirty="0"/>
              <a:t>、小结</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a:buFont typeface="Wingdings" panose="05000000000000000000" pitchFamily="2" charset="2"/>
              <a:buChar char="Ø"/>
            </a:pPr>
            <a:r>
              <a:rPr lang="en-US" altLang="zh-CN" dirty="0"/>
              <a:t>OVER</a:t>
            </a:r>
            <a:r>
              <a:rPr lang="zh-CN" altLang="en-US" dirty="0"/>
              <a:t>（</a:t>
            </a:r>
            <a:r>
              <a:rPr lang="en-US" altLang="zh-CN" dirty="0"/>
              <a:t>PARTITION BY x</a:t>
            </a:r>
            <a:r>
              <a:rPr lang="zh-CN" altLang="en-US" dirty="0"/>
              <a:t>）的工作方式与</a:t>
            </a:r>
            <a:r>
              <a:rPr lang="en-US" altLang="zh-CN" dirty="0"/>
              <a:t>GROUP BY</a:t>
            </a:r>
            <a:r>
              <a:rPr lang="zh-CN" altLang="en-US" dirty="0"/>
              <a:t>类似，将</a:t>
            </a:r>
            <a:r>
              <a:rPr lang="en-US" altLang="zh-CN" dirty="0"/>
              <a:t>x</a:t>
            </a:r>
            <a:r>
              <a:rPr lang="zh-CN" altLang="en-US" dirty="0"/>
              <a:t>列中，所有值相同的行分到一组中</a:t>
            </a:r>
            <a:endParaRPr lang="en-US" altLang="zh-CN" dirty="0"/>
          </a:p>
          <a:p>
            <a:pPr>
              <a:buFont typeface="Wingdings" panose="05000000000000000000" pitchFamily="2" charset="2"/>
              <a:buChar char="Ø"/>
            </a:pPr>
            <a:r>
              <a:rPr lang="en-US" altLang="zh-CN" dirty="0"/>
              <a:t>PARTITON BY </a:t>
            </a:r>
            <a:r>
              <a:rPr lang="zh-CN" altLang="en-US" dirty="0"/>
              <a:t>后面可以传入一列数据，也可以是多列（需要用逗号隔开列名）</a:t>
            </a:r>
            <a:endParaRPr lang="en-US" altLang="zh-CN" dirty="0"/>
          </a:p>
        </p:txBody>
      </p:sp>
      <p:sp>
        <p:nvSpPr>
          <p:cNvPr id="7" name="TextBox 3">
            <a:extLst>
              <a:ext uri="{FF2B5EF4-FFF2-40B4-BE49-F238E27FC236}">
                <a16:creationId xmlns:a16="http://schemas.microsoft.com/office/drawing/2014/main" id="{B1FC307B-1330-4B5E-82F5-E23ED1DF3CE7}"/>
              </a:ext>
            </a:extLst>
          </p:cNvPr>
          <p:cNvSpPr txBox="1"/>
          <p:nvPr/>
        </p:nvSpPr>
        <p:spPr>
          <a:xfrm>
            <a:off x="778973" y="2528204"/>
            <a:ext cx="10398671"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ticket.id,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AVG(price) OVER(PARTITION BY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COUNT(ticket.id) OVER(PARTITION BY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ticket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JOIN journey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ON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ticket.journey_id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journey.id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train_id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5;</a:t>
            </a:r>
          </a:p>
        </p:txBody>
      </p:sp>
      <p:pic>
        <p:nvPicPr>
          <p:cNvPr id="8" name="图片 7">
            <a:extLst>
              <a:ext uri="{FF2B5EF4-FFF2-40B4-BE49-F238E27FC236}">
                <a16:creationId xmlns:a16="http://schemas.microsoft.com/office/drawing/2014/main" id="{C43E1740-A0A3-420F-A46D-8E698D8EFDB4}"/>
              </a:ext>
            </a:extLst>
          </p:cNvPr>
          <p:cNvPicPr>
            <a:picLocks noChangeAspect="1"/>
          </p:cNvPicPr>
          <p:nvPr/>
        </p:nvPicPr>
        <p:blipFill>
          <a:blip r:embed="rId3"/>
          <a:stretch>
            <a:fillRect/>
          </a:stretch>
        </p:blipFill>
        <p:spPr>
          <a:xfrm>
            <a:off x="731520" y="4933625"/>
            <a:ext cx="10446123" cy="1188234"/>
          </a:xfrm>
          <a:prstGeom prst="rect">
            <a:avLst/>
          </a:prstGeom>
        </p:spPr>
      </p:pic>
    </p:spTree>
    <p:extLst>
      <p:ext uri="{BB962C8B-B14F-4D97-AF65-F5344CB8AC3E}">
        <p14:creationId xmlns:p14="http://schemas.microsoft.com/office/powerpoint/2010/main" val="40045470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15</a:t>
            </a:r>
            <a:r>
              <a:rPr lang="zh-CN" altLang="en-US" dirty="0"/>
              <a:t>、作业题</a:t>
            </a:r>
            <a:r>
              <a:rPr lang="en-US" altLang="zh-CN" dirty="0"/>
              <a:t>1</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使用上一小节的员工，部门表，需求：统计每一个员工的姓名，所在部门，薪水，该部门的最低薪水，该部门的最高薪水</a:t>
            </a:r>
            <a:endParaRPr lang="en-US" altLang="zh-CN" dirty="0"/>
          </a:p>
        </p:txBody>
      </p:sp>
      <p:pic>
        <p:nvPicPr>
          <p:cNvPr id="6" name="图片 5">
            <a:extLst>
              <a:ext uri="{FF2B5EF4-FFF2-40B4-BE49-F238E27FC236}">
                <a16:creationId xmlns:a16="http://schemas.microsoft.com/office/drawing/2014/main" id="{273CD9B7-35CE-4419-A2A7-A82F3E4EE8CB}"/>
              </a:ext>
            </a:extLst>
          </p:cNvPr>
          <p:cNvPicPr>
            <a:picLocks noChangeAspect="1"/>
          </p:cNvPicPr>
          <p:nvPr/>
        </p:nvPicPr>
        <p:blipFill>
          <a:blip r:embed="rId3"/>
          <a:stretch>
            <a:fillRect/>
          </a:stretch>
        </p:blipFill>
        <p:spPr>
          <a:xfrm>
            <a:off x="731521" y="3639030"/>
            <a:ext cx="10565058" cy="2761559"/>
          </a:xfrm>
          <a:prstGeom prst="rect">
            <a:avLst/>
          </a:prstGeom>
        </p:spPr>
      </p:pic>
      <p:sp>
        <p:nvSpPr>
          <p:cNvPr id="9" name="TextBox 3">
            <a:extLst>
              <a:ext uri="{FF2B5EF4-FFF2-40B4-BE49-F238E27FC236}">
                <a16:creationId xmlns:a16="http://schemas.microsoft.com/office/drawing/2014/main" id="{0E0F452A-79B5-4C02-B663-B53C20E1555B}"/>
              </a:ext>
            </a:extLst>
          </p:cNvPr>
          <p:cNvSpPr txBox="1"/>
          <p:nvPr/>
        </p:nvSpPr>
        <p:spPr>
          <a:xfrm>
            <a:off x="778974" y="2536226"/>
            <a:ext cx="10398671" cy="954107"/>
          </a:xfrm>
          <a:prstGeom prst="rect">
            <a:avLst/>
          </a:prstGeom>
          <a:solidFill>
            <a:srgbClr val="FFFFE4"/>
          </a:solidFill>
          <a:ln w="3175">
            <a:solidFill>
              <a:srgbClr val="919191"/>
            </a:solidFill>
          </a:ln>
        </p:spPr>
        <p:txBody>
          <a:bodyPr wrap="square">
            <a:spAutoFit/>
          </a:bodyPr>
          <a:lstStyle/>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645993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buFont typeface="Wingdings" panose="05000000000000000000" pitchFamily="2" charset="2"/>
              <a:buChar char="Ø"/>
            </a:pPr>
            <a:r>
              <a:rPr lang="en-US" altLang="zh-CN" dirty="0"/>
              <a:t>MYSQL 8.0 </a:t>
            </a:r>
            <a:r>
              <a:rPr lang="zh-CN" altLang="en-US" dirty="0"/>
              <a:t>之后，加入了窗口函数功能，简化了数据分析工作中查询语句的书写</a:t>
            </a:r>
            <a:endParaRPr lang="en-US" altLang="zh-CN" dirty="0"/>
          </a:p>
          <a:p>
            <a:pPr>
              <a:buFont typeface="Wingdings" panose="05000000000000000000" pitchFamily="2" charset="2"/>
              <a:buChar char="Ø"/>
            </a:pPr>
            <a:r>
              <a:rPr lang="zh-CN" altLang="en-US" dirty="0"/>
              <a:t>在没有窗口函数之前，我们需要通过定义临时变量和大量的子查询才能完成的工作，使用窗口函数会更加简洁高效</a:t>
            </a:r>
            <a:endParaRPr lang="en-US" altLang="zh-CN" dirty="0"/>
          </a:p>
          <a:p>
            <a:pPr>
              <a:buFont typeface="Wingdings" panose="05000000000000000000" pitchFamily="2" charset="2"/>
              <a:buChar char="Ø"/>
            </a:pPr>
            <a:r>
              <a:rPr lang="zh-CN" altLang="en-US" dirty="0"/>
              <a:t>窗口函数是数据分析工作中必须掌握的工具，在</a:t>
            </a:r>
            <a:r>
              <a:rPr lang="en-US" altLang="zh-CN" dirty="0"/>
              <a:t>SQL</a:t>
            </a:r>
            <a:r>
              <a:rPr lang="zh-CN" altLang="en-US" dirty="0"/>
              <a:t>笔试中也是高频考点</a:t>
            </a:r>
            <a:endParaRPr lang="en-US" altLang="zh-CN" dirty="0"/>
          </a:p>
          <a:p>
            <a:pPr>
              <a:buFont typeface="Wingdings" panose="05000000000000000000" pitchFamily="2" charset="2"/>
              <a:buChar char="Ø"/>
            </a:pPr>
            <a:endParaRPr lang="en-US" altLang="zh-CN" dirty="0"/>
          </a:p>
          <a:p>
            <a:pPr>
              <a:buFont typeface="Wingdings" panose="05000000000000000000" pitchFamily="2" charset="2"/>
              <a:buChar char="Ø"/>
            </a:pPr>
            <a:endParaRPr lang="en-US" altLang="zh-CN" dirty="0"/>
          </a:p>
          <a:p>
            <a:pPr marL="0" indent="0" algn="ctr">
              <a:buNone/>
            </a:pPr>
            <a:r>
              <a:rPr lang="zh-CN" altLang="en-US" dirty="0">
                <a:solidFill>
                  <a:srgbClr val="C00000"/>
                </a:solidFill>
              </a:rPr>
              <a:t>那什么是窗口函数</a:t>
            </a:r>
            <a:r>
              <a:rPr lang="en-US" altLang="zh-CN" dirty="0">
                <a:solidFill>
                  <a:srgbClr val="C00000"/>
                </a:solidFill>
              </a:rPr>
              <a:t>? </a:t>
            </a:r>
            <a:r>
              <a:rPr lang="zh-CN" altLang="en-US" dirty="0">
                <a:solidFill>
                  <a:srgbClr val="C00000"/>
                </a:solidFill>
              </a:rPr>
              <a:t>为什么说窗口函数可以使复杂的查询变得更加简单方便？</a:t>
            </a:r>
          </a:p>
        </p:txBody>
      </p:sp>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zh-CN" altLang="en-US" dirty="0"/>
              <a:t>前言</a:t>
            </a:r>
          </a:p>
        </p:txBody>
      </p:sp>
    </p:spTree>
    <p:extLst>
      <p:ext uri="{BB962C8B-B14F-4D97-AF65-F5344CB8AC3E}">
        <p14:creationId xmlns:p14="http://schemas.microsoft.com/office/powerpoint/2010/main" val="181396720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solidFill>
                  <a:schemeClr val="tx1">
                    <a:lumMod val="95000"/>
                    <a:lumOff val="5000"/>
                  </a:schemeClr>
                </a:solidFill>
              </a:rPr>
              <a:t>OVER</a:t>
            </a:r>
            <a:r>
              <a:rPr lang="zh-CN" altLang="en-US" dirty="0">
                <a:solidFill>
                  <a:schemeClr val="tx1">
                    <a:lumMod val="95000"/>
                    <a:lumOff val="5000"/>
                  </a:schemeClr>
                </a:solidFill>
              </a:rPr>
              <a:t>（ </a:t>
            </a:r>
            <a:r>
              <a:rPr lang="en-US" altLang="zh-CN" dirty="0">
                <a:solidFill>
                  <a:schemeClr val="tx1">
                    <a:lumMod val="95000"/>
                    <a:lumOff val="5000"/>
                  </a:schemeClr>
                </a:solidFill>
              </a:rPr>
              <a:t>PARTITION BY )</a:t>
            </a:r>
            <a:r>
              <a:rPr lang="zh-CN" altLang="en-US" dirty="0">
                <a:solidFill>
                  <a:schemeClr val="tx1">
                    <a:lumMod val="95000"/>
                    <a:lumOff val="5000"/>
                  </a:schemeClr>
                </a:solidFill>
              </a:rPr>
              <a:t>的使用</a:t>
            </a:r>
            <a:endParaRPr lang="zh-CN" altLang="en-US" dirty="0"/>
          </a:p>
        </p:txBody>
      </p:sp>
      <p:sp>
        <p:nvSpPr>
          <p:cNvPr id="4" name="文本占位符 3"/>
          <p:cNvSpPr>
            <a:spLocks noGrp="1"/>
          </p:cNvSpPr>
          <p:nvPr>
            <p:ph type="body" sz="quarter" idx="10"/>
          </p:nvPr>
        </p:nvSpPr>
        <p:spPr/>
        <p:txBody>
          <a:bodyPr/>
          <a:lstStyle/>
          <a:p>
            <a:r>
              <a:rPr lang="en-US" altLang="zh-CN" dirty="0"/>
              <a:t>16</a:t>
            </a:r>
            <a:r>
              <a:rPr lang="zh-CN" altLang="en-US" dirty="0"/>
              <a:t>、作业题</a:t>
            </a:r>
            <a:r>
              <a:rPr lang="en-US" altLang="zh-CN" dirty="0"/>
              <a:t>2</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需求：统计每名员工在所在部门的工资占比</a:t>
            </a:r>
            <a:endParaRPr lang="en-US" altLang="zh-CN" dirty="0"/>
          </a:p>
          <a:p>
            <a:pPr marL="0" indent="0">
              <a:buNone/>
            </a:pPr>
            <a:r>
              <a:rPr lang="zh-CN" altLang="en-US" dirty="0"/>
              <a:t>返回如下字段：姓名，所在部门名称，薪水，薪水占该部门比例</a:t>
            </a:r>
            <a:endParaRPr lang="en-US" altLang="zh-CN" dirty="0"/>
          </a:p>
        </p:txBody>
      </p:sp>
      <p:sp>
        <p:nvSpPr>
          <p:cNvPr id="7" name="TextBox 3">
            <a:extLst>
              <a:ext uri="{FF2B5EF4-FFF2-40B4-BE49-F238E27FC236}">
                <a16:creationId xmlns:a16="http://schemas.microsoft.com/office/drawing/2014/main" id="{70AE75DD-6987-42B3-9B0E-CEB6B998CE87}"/>
              </a:ext>
            </a:extLst>
          </p:cNvPr>
          <p:cNvSpPr txBox="1"/>
          <p:nvPr/>
        </p:nvSpPr>
        <p:spPr>
          <a:xfrm>
            <a:off x="778974" y="2536226"/>
            <a:ext cx="10398671" cy="954107"/>
          </a:xfrm>
          <a:prstGeom prst="rect">
            <a:avLst/>
          </a:prstGeom>
          <a:solidFill>
            <a:srgbClr val="FFFFE4"/>
          </a:solidFill>
          <a:ln w="3175">
            <a:solidFill>
              <a:srgbClr val="919191"/>
            </a:solidFill>
          </a:ln>
        </p:spPr>
        <p:txBody>
          <a:bodyPr wrap="square">
            <a:spAutoFit/>
          </a:bodyPr>
          <a:lstStyle/>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8" name="图片 7">
            <a:extLst>
              <a:ext uri="{FF2B5EF4-FFF2-40B4-BE49-F238E27FC236}">
                <a16:creationId xmlns:a16="http://schemas.microsoft.com/office/drawing/2014/main" id="{90D01ACD-B01A-47A3-9792-E532D712804C}"/>
              </a:ext>
            </a:extLst>
          </p:cNvPr>
          <p:cNvPicPr>
            <a:picLocks noChangeAspect="1"/>
          </p:cNvPicPr>
          <p:nvPr/>
        </p:nvPicPr>
        <p:blipFill>
          <a:blip r:embed="rId3"/>
          <a:stretch>
            <a:fillRect/>
          </a:stretch>
        </p:blipFill>
        <p:spPr>
          <a:xfrm>
            <a:off x="720608" y="3705031"/>
            <a:ext cx="10440332" cy="2674625"/>
          </a:xfrm>
          <a:prstGeom prst="rect">
            <a:avLst/>
          </a:prstGeom>
        </p:spPr>
      </p:pic>
    </p:spTree>
    <p:extLst>
      <p:ext uri="{BB962C8B-B14F-4D97-AF65-F5344CB8AC3E}">
        <p14:creationId xmlns:p14="http://schemas.microsoft.com/office/powerpoint/2010/main" val="22572494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zh-CN" altLang="en-US" dirty="0">
                <a:solidFill>
                  <a:schemeClr val="tx1">
                    <a:lumMod val="95000"/>
                    <a:lumOff val="5000"/>
                  </a:schemeClr>
                </a:solidFill>
              </a:rPr>
              <a:t>排序函数</a:t>
            </a:r>
            <a:endParaRPr lang="en-US" altLang="zh-CN" dirty="0">
              <a:solidFill>
                <a:schemeClr val="tx1">
                  <a:lumMod val="95000"/>
                  <a:lumOff val="5000"/>
                </a:schemeClr>
              </a:solidFill>
            </a:endParaRPr>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05</a:t>
            </a:r>
            <a:endParaRPr kumimoji="1" lang="zh-CN" altLang="en-US" dirty="0"/>
          </a:p>
        </p:txBody>
      </p:sp>
    </p:spTree>
    <p:extLst>
      <p:ext uri="{BB962C8B-B14F-4D97-AF65-F5344CB8AC3E}">
        <p14:creationId xmlns:p14="http://schemas.microsoft.com/office/powerpoint/2010/main" val="395151671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a:t>
            </a:r>
            <a:r>
              <a:rPr lang="zh-CN" altLang="en-US" dirty="0"/>
              <a:t>、排序函数引入</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到目前为止，我们已经介绍了如何在窗口函数中使用聚合函数</a:t>
            </a:r>
            <a:r>
              <a:rPr lang="en-US" altLang="zh-CN" dirty="0"/>
              <a:t>`SUM()`, `COUNT()`, `AVG()`, `MAX()` </a:t>
            </a:r>
            <a:r>
              <a:rPr lang="zh-CN" altLang="en-US" dirty="0"/>
              <a:t>和 </a:t>
            </a:r>
            <a:r>
              <a:rPr lang="en-US" altLang="zh-CN" dirty="0"/>
              <a:t>`MIN()`</a:t>
            </a:r>
          </a:p>
          <a:p>
            <a:pPr marL="0" indent="0">
              <a:buNone/>
            </a:pPr>
            <a:endParaRPr lang="en-US" altLang="zh-CN" dirty="0"/>
          </a:p>
          <a:p>
            <a:pPr marL="0" indent="0">
              <a:buNone/>
            </a:pPr>
            <a:r>
              <a:rPr lang="zh-CN" altLang="en-US" dirty="0"/>
              <a:t>接下来，我们将学习如何通过窗口函数实现排序，具体语法如下：</a:t>
            </a:r>
            <a:endParaRPr lang="en-US" altLang="zh-CN" dirty="0"/>
          </a:p>
        </p:txBody>
      </p:sp>
      <p:sp>
        <p:nvSpPr>
          <p:cNvPr id="9" name="TextBox 3">
            <a:extLst>
              <a:ext uri="{FF2B5EF4-FFF2-40B4-BE49-F238E27FC236}">
                <a16:creationId xmlns:a16="http://schemas.microsoft.com/office/drawing/2014/main" id="{764E2B76-5178-4B0B-821A-4FB6D3445FEA}"/>
              </a:ext>
            </a:extLst>
          </p:cNvPr>
          <p:cNvSpPr txBox="1"/>
          <p:nvPr/>
        </p:nvSpPr>
        <p:spPr>
          <a:xfrm>
            <a:off x="778974" y="3090446"/>
            <a:ext cx="10398671" cy="338554"/>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&lt;ranking function&gt; OVER (ORDER BY &lt;order by columns&gt;)</a:t>
            </a:r>
          </a:p>
        </p:txBody>
      </p:sp>
    </p:spTree>
    <p:extLst>
      <p:ext uri="{BB962C8B-B14F-4D97-AF65-F5344CB8AC3E}">
        <p14:creationId xmlns:p14="http://schemas.microsoft.com/office/powerpoint/2010/main" val="3283462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2</a:t>
            </a:r>
            <a:r>
              <a:rPr lang="zh-CN" altLang="en-US" dirty="0"/>
              <a:t>、游戏信息表</a:t>
            </a:r>
          </a:p>
        </p:txBody>
      </p:sp>
      <p:pic>
        <p:nvPicPr>
          <p:cNvPr id="6" name="图片 5">
            <a:extLst>
              <a:ext uri="{FF2B5EF4-FFF2-40B4-BE49-F238E27FC236}">
                <a16:creationId xmlns:a16="http://schemas.microsoft.com/office/drawing/2014/main" id="{27ED8656-390E-4CF0-B8B5-1CF3662F1E50}"/>
              </a:ext>
            </a:extLst>
          </p:cNvPr>
          <p:cNvPicPr>
            <a:picLocks noChangeAspect="1"/>
          </p:cNvPicPr>
          <p:nvPr/>
        </p:nvPicPr>
        <p:blipFill>
          <a:blip r:embed="rId3"/>
          <a:stretch>
            <a:fillRect/>
          </a:stretch>
        </p:blipFill>
        <p:spPr>
          <a:xfrm>
            <a:off x="710880" y="1635973"/>
            <a:ext cx="10749598" cy="4944625"/>
          </a:xfrm>
          <a:prstGeom prst="rect">
            <a:avLst/>
          </a:prstGeom>
        </p:spPr>
      </p:pic>
    </p:spTree>
    <p:extLst>
      <p:ext uri="{BB962C8B-B14F-4D97-AF65-F5344CB8AC3E}">
        <p14:creationId xmlns:p14="http://schemas.microsoft.com/office/powerpoint/2010/main" val="94359180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3</a:t>
            </a:r>
            <a:r>
              <a:rPr lang="zh-CN" altLang="en-US" dirty="0"/>
              <a:t>、游戏销售表</a:t>
            </a:r>
          </a:p>
        </p:txBody>
      </p:sp>
      <p:pic>
        <p:nvPicPr>
          <p:cNvPr id="5" name="图片 4">
            <a:extLst>
              <a:ext uri="{FF2B5EF4-FFF2-40B4-BE49-F238E27FC236}">
                <a16:creationId xmlns:a16="http://schemas.microsoft.com/office/drawing/2014/main" id="{3A9DB208-76A8-42FA-9AC6-1ABA8C8D6EDD}"/>
              </a:ext>
            </a:extLst>
          </p:cNvPr>
          <p:cNvPicPr>
            <a:picLocks noChangeAspect="1"/>
          </p:cNvPicPr>
          <p:nvPr/>
        </p:nvPicPr>
        <p:blipFill>
          <a:blip r:embed="rId3"/>
          <a:stretch>
            <a:fillRect/>
          </a:stretch>
        </p:blipFill>
        <p:spPr>
          <a:xfrm>
            <a:off x="710879" y="1457271"/>
            <a:ext cx="10749599" cy="3461748"/>
          </a:xfrm>
          <a:prstGeom prst="rect">
            <a:avLst/>
          </a:prstGeom>
        </p:spPr>
      </p:pic>
    </p:spTree>
    <p:extLst>
      <p:ext uri="{BB962C8B-B14F-4D97-AF65-F5344CB8AC3E}">
        <p14:creationId xmlns:p14="http://schemas.microsoft.com/office/powerpoint/2010/main" val="78985985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RANK()</a:t>
            </a:r>
            <a:r>
              <a:rPr lang="zh-CN" altLang="en-US" dirty="0"/>
              <a:t>函数</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首先我们来介绍使用最多的</a:t>
            </a:r>
            <a:r>
              <a:rPr lang="en-US" altLang="zh-CN" dirty="0"/>
              <a:t>rank</a:t>
            </a:r>
            <a:r>
              <a:rPr lang="zh-CN" altLang="en-US" dirty="0"/>
              <a:t>函数，使用方法如下：</a:t>
            </a:r>
            <a:endParaRPr lang="en-US" altLang="zh-CN" dirty="0"/>
          </a:p>
          <a:p>
            <a:pPr marL="0" indent="0">
              <a:buNone/>
            </a:pPr>
            <a:endParaRPr lang="en-US" altLang="zh-CN" dirty="0"/>
          </a:p>
          <a:p>
            <a:pPr marL="0" indent="0">
              <a:buNone/>
            </a:pPr>
            <a:endParaRPr lang="en-US" altLang="zh-CN" dirty="0"/>
          </a:p>
          <a:p>
            <a:pPr marL="0" indent="0">
              <a:buNone/>
            </a:pPr>
            <a:r>
              <a:rPr lang="en-US" altLang="zh-CN" dirty="0">
                <a:solidFill>
                  <a:srgbClr val="C00000"/>
                </a:solidFill>
              </a:rPr>
              <a:t> `RANK()`</a:t>
            </a:r>
            <a:r>
              <a:rPr lang="zh-CN" altLang="en-US" dirty="0">
                <a:solidFill>
                  <a:srgbClr val="C00000"/>
                </a:solidFill>
              </a:rPr>
              <a:t>会返回每一行的等级（序号）</a:t>
            </a:r>
            <a:endParaRPr lang="en-US" altLang="zh-CN" dirty="0">
              <a:solidFill>
                <a:srgbClr val="C00000"/>
              </a:solidFill>
            </a:endParaRPr>
          </a:p>
          <a:p>
            <a:pPr marL="0" indent="0">
              <a:buNone/>
            </a:pPr>
            <a:r>
              <a:rPr lang="en-US" altLang="zh-CN" dirty="0">
                <a:solidFill>
                  <a:srgbClr val="C00000"/>
                </a:solidFill>
              </a:rPr>
              <a:t> `ORDER BY`</a:t>
            </a:r>
            <a:r>
              <a:rPr lang="zh-CN" altLang="en-US" dirty="0">
                <a:solidFill>
                  <a:srgbClr val="C00000"/>
                </a:solidFill>
              </a:rPr>
              <a:t>对行进行排序将数据按升序或降序排列</a:t>
            </a:r>
            <a:endParaRPr lang="en-US" altLang="zh-CN" dirty="0">
              <a:solidFill>
                <a:srgbClr val="C00000"/>
              </a:solidFill>
            </a:endParaRPr>
          </a:p>
          <a:p>
            <a:pPr marL="0" indent="0">
              <a:buNone/>
            </a:pPr>
            <a:r>
              <a:rPr lang="en-US" altLang="zh-CN" dirty="0">
                <a:solidFill>
                  <a:srgbClr val="C00000"/>
                </a:solidFill>
              </a:rPr>
              <a:t>` RANK</a:t>
            </a:r>
            <a:r>
              <a:rPr lang="zh-CN" altLang="en-US" dirty="0">
                <a:solidFill>
                  <a:srgbClr val="C00000"/>
                </a:solidFill>
              </a:rPr>
              <a:t>（）</a:t>
            </a:r>
            <a:r>
              <a:rPr lang="en-US" altLang="zh-CN" dirty="0">
                <a:solidFill>
                  <a:srgbClr val="C00000"/>
                </a:solidFill>
              </a:rPr>
              <a:t>OVER</a:t>
            </a:r>
            <a:r>
              <a:rPr lang="zh-CN" altLang="en-US" dirty="0">
                <a:solidFill>
                  <a:srgbClr val="C00000"/>
                </a:solidFill>
              </a:rPr>
              <a:t>（</a:t>
            </a:r>
            <a:r>
              <a:rPr lang="en-US" altLang="zh-CN" dirty="0">
                <a:solidFill>
                  <a:srgbClr val="C00000"/>
                </a:solidFill>
              </a:rPr>
              <a:t>ORDER BY ...</a:t>
            </a:r>
            <a:r>
              <a:rPr lang="zh-CN" altLang="en-US" dirty="0">
                <a:solidFill>
                  <a:srgbClr val="C00000"/>
                </a:solidFill>
              </a:rPr>
              <a:t>）</a:t>
            </a:r>
            <a:r>
              <a:rPr lang="en-US" altLang="zh-CN" dirty="0">
                <a:solidFill>
                  <a:srgbClr val="C00000"/>
                </a:solidFill>
              </a:rPr>
              <a:t>`</a:t>
            </a:r>
            <a:r>
              <a:rPr lang="zh-CN" altLang="en-US" dirty="0">
                <a:solidFill>
                  <a:srgbClr val="C00000"/>
                </a:solidFill>
              </a:rPr>
              <a:t>是一个函数，与</a:t>
            </a:r>
            <a:r>
              <a:rPr lang="en-US" altLang="zh-CN" dirty="0">
                <a:solidFill>
                  <a:srgbClr val="C00000"/>
                </a:solidFill>
              </a:rPr>
              <a:t>`ORDER BY` </a:t>
            </a:r>
            <a:r>
              <a:rPr lang="zh-CN" altLang="en-US" dirty="0">
                <a:solidFill>
                  <a:srgbClr val="C00000"/>
                </a:solidFill>
              </a:rPr>
              <a:t>配合返回序号</a:t>
            </a:r>
            <a:endParaRPr lang="en-US" altLang="zh-CN" dirty="0">
              <a:solidFill>
                <a:srgbClr val="C00000"/>
              </a:solidFill>
            </a:endParaRPr>
          </a:p>
        </p:txBody>
      </p:sp>
      <p:sp>
        <p:nvSpPr>
          <p:cNvPr id="9" name="TextBox 3">
            <a:extLst>
              <a:ext uri="{FF2B5EF4-FFF2-40B4-BE49-F238E27FC236}">
                <a16:creationId xmlns:a16="http://schemas.microsoft.com/office/drawing/2014/main" id="{764E2B76-5178-4B0B-821A-4FB6D3445FEA}"/>
              </a:ext>
            </a:extLst>
          </p:cNvPr>
          <p:cNvSpPr txBox="1"/>
          <p:nvPr/>
        </p:nvSpPr>
        <p:spPr>
          <a:xfrm>
            <a:off x="886343" y="2214958"/>
            <a:ext cx="10398671" cy="338554"/>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RANK() OVER (ORDER BY ...)</a:t>
            </a:r>
          </a:p>
        </p:txBody>
      </p:sp>
    </p:spTree>
    <p:extLst>
      <p:ext uri="{BB962C8B-B14F-4D97-AF65-F5344CB8AC3E}">
        <p14:creationId xmlns:p14="http://schemas.microsoft.com/office/powerpoint/2010/main" val="3291430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5</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看如下案例：</a:t>
            </a:r>
            <a:endParaRPr lang="en-US" altLang="zh-CN" dirty="0"/>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r>
              <a:rPr lang="zh-CN" altLang="en-US" dirty="0">
                <a:solidFill>
                  <a:srgbClr val="C00000"/>
                </a:solidFill>
              </a:rPr>
              <a:t>上面的</a:t>
            </a:r>
            <a:r>
              <a:rPr lang="en-US" altLang="zh-CN" dirty="0">
                <a:solidFill>
                  <a:srgbClr val="C00000"/>
                </a:solidFill>
              </a:rPr>
              <a:t>SQL</a:t>
            </a:r>
            <a:r>
              <a:rPr lang="zh-CN" altLang="en-US" dirty="0">
                <a:solidFill>
                  <a:srgbClr val="C00000"/>
                </a:solidFill>
              </a:rPr>
              <a:t>对所有数据按编辑评分排序，</a:t>
            </a:r>
            <a:r>
              <a:rPr lang="en-US" altLang="zh-CN" dirty="0">
                <a:solidFill>
                  <a:srgbClr val="C00000"/>
                </a:solidFill>
              </a:rPr>
              <a:t>RANK()</a:t>
            </a:r>
            <a:r>
              <a:rPr lang="zh-CN" altLang="en-US" dirty="0">
                <a:solidFill>
                  <a:srgbClr val="C00000"/>
                </a:solidFill>
              </a:rPr>
              <a:t>函数会返回排序后的排名序号</a:t>
            </a:r>
            <a:endParaRPr lang="en-US" altLang="zh-CN" dirty="0">
              <a:solidFill>
                <a:srgbClr val="C00000"/>
              </a:solidFill>
            </a:endParaRPr>
          </a:p>
        </p:txBody>
      </p:sp>
      <p:sp>
        <p:nvSpPr>
          <p:cNvPr id="9" name="TextBox 3">
            <a:extLst>
              <a:ext uri="{FF2B5EF4-FFF2-40B4-BE49-F238E27FC236}">
                <a16:creationId xmlns:a16="http://schemas.microsoft.com/office/drawing/2014/main" id="{764E2B76-5178-4B0B-821A-4FB6D3445FEA}"/>
              </a:ext>
            </a:extLst>
          </p:cNvPr>
          <p:cNvSpPr txBox="1"/>
          <p:nvPr/>
        </p:nvSpPr>
        <p:spPr>
          <a:xfrm>
            <a:off x="886343" y="2039113"/>
            <a:ext cx="10398671" cy="1569660"/>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platform,</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rank_</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8" name="图片 7">
            <a:extLst>
              <a:ext uri="{FF2B5EF4-FFF2-40B4-BE49-F238E27FC236}">
                <a16:creationId xmlns:a16="http://schemas.microsoft.com/office/drawing/2014/main" id="{3846CAD0-D591-4F6F-B820-0770569D5A5B}"/>
              </a:ext>
            </a:extLst>
          </p:cNvPr>
          <p:cNvPicPr>
            <a:picLocks noChangeAspect="1"/>
          </p:cNvPicPr>
          <p:nvPr/>
        </p:nvPicPr>
        <p:blipFill>
          <a:blip r:embed="rId3"/>
          <a:stretch>
            <a:fillRect/>
          </a:stretch>
        </p:blipFill>
        <p:spPr>
          <a:xfrm>
            <a:off x="886342" y="4085107"/>
            <a:ext cx="10398671" cy="2627839"/>
          </a:xfrm>
          <a:prstGeom prst="rect">
            <a:avLst/>
          </a:prstGeom>
        </p:spPr>
      </p:pic>
    </p:spTree>
    <p:extLst>
      <p:ext uri="{BB962C8B-B14F-4D97-AF65-F5344CB8AC3E}">
        <p14:creationId xmlns:p14="http://schemas.microsoft.com/office/powerpoint/2010/main" val="8251993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5</a:t>
            </a:r>
            <a:r>
              <a:rPr lang="zh-CN" altLang="en-US" dirty="0"/>
              <a:t>、课堂练习</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778974" y="1556406"/>
            <a:ext cx="10681505" cy="5057405"/>
          </a:xfrm>
        </p:spPr>
        <p:txBody>
          <a:bodyPr/>
          <a:lstStyle/>
          <a:p>
            <a:pPr marL="0" indent="0">
              <a:buNone/>
            </a:pPr>
            <a:r>
              <a:rPr lang="zh-CN" altLang="en-US" dirty="0"/>
              <a:t>需求：统计每个游戏的名字，分类，更新日期，更新日期序号</a:t>
            </a:r>
            <a:endParaRPr lang="en-US" altLang="zh-CN" dirty="0"/>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r>
              <a:rPr lang="zh-CN" altLang="en-US" dirty="0"/>
              <a:t>查询结果：</a:t>
            </a:r>
            <a:endParaRPr lang="en-US" altLang="zh-CN" dirty="0"/>
          </a:p>
          <a:p>
            <a:pPr marL="0" indent="0">
              <a:buNone/>
            </a:pPr>
            <a:endParaRPr lang="en-US" altLang="zh-CN" dirty="0">
              <a:solidFill>
                <a:srgbClr val="C00000"/>
              </a:solidFill>
            </a:endParaRPr>
          </a:p>
        </p:txBody>
      </p:sp>
      <p:sp>
        <p:nvSpPr>
          <p:cNvPr id="9" name="TextBox 3">
            <a:extLst>
              <a:ext uri="{FF2B5EF4-FFF2-40B4-BE49-F238E27FC236}">
                <a16:creationId xmlns:a16="http://schemas.microsoft.com/office/drawing/2014/main" id="{764E2B76-5178-4B0B-821A-4FB6D3445FEA}"/>
              </a:ext>
            </a:extLst>
          </p:cNvPr>
          <p:cNvSpPr txBox="1"/>
          <p:nvPr/>
        </p:nvSpPr>
        <p:spPr>
          <a:xfrm>
            <a:off x="778974" y="2113874"/>
            <a:ext cx="10398671" cy="1569660"/>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updated,</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updated) as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date_rank</a:t>
            </a:r>
            <a:endPar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10" name="图片 9">
            <a:extLst>
              <a:ext uri="{FF2B5EF4-FFF2-40B4-BE49-F238E27FC236}">
                <a16:creationId xmlns:a16="http://schemas.microsoft.com/office/drawing/2014/main" id="{6F832AE1-72B8-4F93-8363-ACA033CDEE92}"/>
              </a:ext>
            </a:extLst>
          </p:cNvPr>
          <p:cNvPicPr>
            <a:picLocks noChangeAspect="1"/>
          </p:cNvPicPr>
          <p:nvPr/>
        </p:nvPicPr>
        <p:blipFill>
          <a:blip r:embed="rId3"/>
          <a:stretch>
            <a:fillRect/>
          </a:stretch>
        </p:blipFill>
        <p:spPr>
          <a:xfrm>
            <a:off x="778974" y="4036735"/>
            <a:ext cx="10485656" cy="2242478"/>
          </a:xfrm>
          <a:prstGeom prst="rect">
            <a:avLst/>
          </a:prstGeom>
        </p:spPr>
      </p:pic>
    </p:spTree>
    <p:extLst>
      <p:ext uri="{BB962C8B-B14F-4D97-AF65-F5344CB8AC3E}">
        <p14:creationId xmlns:p14="http://schemas.microsoft.com/office/powerpoint/2010/main" val="20706322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6</a:t>
            </a:r>
            <a:r>
              <a:rPr lang="zh-CN" altLang="en-US" dirty="0"/>
              <a:t>、</a:t>
            </a:r>
            <a:r>
              <a:rPr lang="en-US" altLang="zh-CN" dirty="0"/>
              <a:t>DENSE_RANK()</a:t>
            </a:r>
            <a:r>
              <a:rPr lang="zh-CN" altLang="en-US" dirty="0"/>
              <a:t>函数</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47068" y="1556406"/>
            <a:ext cx="10681505" cy="5057405"/>
          </a:xfrm>
        </p:spPr>
        <p:txBody>
          <a:bodyPr/>
          <a:lstStyle/>
          <a:p>
            <a:pPr marL="0" indent="0">
              <a:buNone/>
            </a:pPr>
            <a:r>
              <a:rPr lang="en-US" altLang="zh-CN" dirty="0"/>
              <a:t>RANK() </a:t>
            </a:r>
            <a:r>
              <a:rPr lang="zh-CN" altLang="en-US" dirty="0"/>
              <a:t>函数返回的序号，可能会出现不连续的情况</a:t>
            </a:r>
            <a:endParaRPr lang="en-US" altLang="zh-CN" dirty="0"/>
          </a:p>
          <a:p>
            <a:pPr marL="0" indent="0">
              <a:buNone/>
            </a:pPr>
            <a:r>
              <a:rPr lang="zh-CN" altLang="en-US" dirty="0"/>
              <a:t>如果想在有并列情况发生的时候仍然返回连续序号可以使用</a:t>
            </a:r>
            <a:r>
              <a:rPr lang="en-US" altLang="zh-CN" dirty="0" err="1"/>
              <a:t>dense_rank</a:t>
            </a:r>
            <a:r>
              <a:rPr lang="en-US" altLang="zh-CN" dirty="0"/>
              <a:t>()</a:t>
            </a:r>
            <a:r>
              <a:rPr lang="zh-CN" altLang="en-US" dirty="0"/>
              <a:t>函数</a:t>
            </a:r>
            <a:endParaRPr lang="en-US" altLang="zh-CN" dirty="0"/>
          </a:p>
          <a:p>
            <a:pPr marL="0" indent="0">
              <a:buNone/>
            </a:pPr>
            <a:r>
              <a:rPr lang="zh-CN" altLang="en-US" dirty="0"/>
              <a:t>将前面的例子做一个修改</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798430" y="2878395"/>
            <a:ext cx="10398671" cy="1569660"/>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platform,</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DENSE_RANK() OVER(ORDER BY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as rank_</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14" name="图片 13">
            <a:extLst>
              <a:ext uri="{FF2B5EF4-FFF2-40B4-BE49-F238E27FC236}">
                <a16:creationId xmlns:a16="http://schemas.microsoft.com/office/drawing/2014/main" id="{5BC6BD27-EDC4-4B5C-91D3-6AD8931AD288}"/>
              </a:ext>
            </a:extLst>
          </p:cNvPr>
          <p:cNvPicPr>
            <a:picLocks noChangeAspect="1"/>
          </p:cNvPicPr>
          <p:nvPr/>
        </p:nvPicPr>
        <p:blipFill>
          <a:blip r:embed="rId3"/>
          <a:stretch>
            <a:fillRect/>
          </a:stretch>
        </p:blipFill>
        <p:spPr>
          <a:xfrm>
            <a:off x="798430" y="4928900"/>
            <a:ext cx="10398672" cy="1625113"/>
          </a:xfrm>
          <a:prstGeom prst="rect">
            <a:avLst/>
          </a:prstGeom>
        </p:spPr>
      </p:pic>
    </p:spTree>
    <p:extLst>
      <p:ext uri="{BB962C8B-B14F-4D97-AF65-F5344CB8AC3E}">
        <p14:creationId xmlns:p14="http://schemas.microsoft.com/office/powerpoint/2010/main" val="3977761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47068" y="1556406"/>
            <a:ext cx="10681505" cy="5057405"/>
          </a:xfrm>
        </p:spPr>
        <p:txBody>
          <a:bodyPr/>
          <a:lstStyle/>
          <a:p>
            <a:pPr marL="0" indent="0">
              <a:buNone/>
            </a:pPr>
            <a:r>
              <a:rPr lang="zh-CN" altLang="en-US" dirty="0"/>
              <a:t>对游戏的安装包大小进行排序，使用</a:t>
            </a:r>
            <a:r>
              <a:rPr lang="en-US" altLang="zh-CN" dirty="0"/>
              <a:t>`DENSE_RANK()`</a:t>
            </a:r>
            <a:r>
              <a:rPr lang="zh-CN" altLang="en-US" dirty="0"/>
              <a:t>，返回游戏名称，包大小以及序号。</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798430" y="2105561"/>
            <a:ext cx="10398671" cy="1323439"/>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size,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DENSE_RANK() OVER(ORDER BY size)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6" name="图片 5">
            <a:extLst>
              <a:ext uri="{FF2B5EF4-FFF2-40B4-BE49-F238E27FC236}">
                <a16:creationId xmlns:a16="http://schemas.microsoft.com/office/drawing/2014/main" id="{BA6C0277-1EA8-4358-A639-3E42EBA9C615}"/>
              </a:ext>
            </a:extLst>
          </p:cNvPr>
          <p:cNvPicPr>
            <a:picLocks noChangeAspect="1"/>
          </p:cNvPicPr>
          <p:nvPr/>
        </p:nvPicPr>
        <p:blipFill>
          <a:blip r:embed="rId3"/>
          <a:stretch>
            <a:fillRect/>
          </a:stretch>
        </p:blipFill>
        <p:spPr>
          <a:xfrm>
            <a:off x="798430" y="4085107"/>
            <a:ext cx="10398671" cy="2517365"/>
          </a:xfrm>
          <a:prstGeom prst="rect">
            <a:avLst/>
          </a:prstGeom>
        </p:spPr>
      </p:pic>
    </p:spTree>
    <p:extLst>
      <p:ext uri="{BB962C8B-B14F-4D97-AF65-F5344CB8AC3E}">
        <p14:creationId xmlns:p14="http://schemas.microsoft.com/office/powerpoint/2010/main" val="8904342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a:buFont typeface="Wingdings" panose="05000000000000000000" pitchFamily="2" charset="2"/>
              <a:buChar char="Ø"/>
            </a:pPr>
            <a:r>
              <a:rPr lang="zh-CN" altLang="en-US" dirty="0"/>
              <a:t>窗口函数是类似于可以返回聚合值的函数，例如</a:t>
            </a:r>
            <a:r>
              <a:rPr lang="en-US" altLang="zh-CN" dirty="0"/>
              <a:t>SUM()</a:t>
            </a:r>
            <a:r>
              <a:rPr lang="zh-CN" altLang="en-US" dirty="0"/>
              <a:t>，</a:t>
            </a:r>
            <a:r>
              <a:rPr lang="en-US" altLang="zh-CN" dirty="0"/>
              <a:t>COUNT()</a:t>
            </a:r>
            <a:r>
              <a:rPr lang="zh-CN" altLang="en-US" dirty="0"/>
              <a:t>，</a:t>
            </a:r>
            <a:r>
              <a:rPr lang="en-US" altLang="zh-CN" dirty="0"/>
              <a:t>MAX()</a:t>
            </a:r>
            <a:r>
              <a:rPr lang="zh-CN" altLang="en-US" dirty="0"/>
              <a:t>。</a:t>
            </a:r>
            <a:r>
              <a:rPr lang="zh-CN" altLang="en-US" dirty="0">
                <a:solidFill>
                  <a:srgbClr val="C00000"/>
                </a:solidFill>
              </a:rPr>
              <a:t>但是窗口函数又与普通的聚合函数不同，它不会对结果进行分组，使得输出中的行数与输入中的行数相同。</a:t>
            </a:r>
            <a:endParaRPr lang="en-US" altLang="zh-CN" dirty="0">
              <a:solidFill>
                <a:srgbClr val="C00000"/>
              </a:solidFill>
            </a:endParaRPr>
          </a:p>
          <a:p>
            <a:pPr>
              <a:buFont typeface="Wingdings" panose="05000000000000000000" pitchFamily="2" charset="2"/>
              <a:buChar char="Ø"/>
            </a:pPr>
            <a:endParaRPr lang="en-US" altLang="zh-CN" dirty="0">
              <a:solidFill>
                <a:srgbClr val="FF0000"/>
              </a:solidFill>
            </a:endParaRPr>
          </a:p>
          <a:p>
            <a:pPr marL="0" indent="0">
              <a:buNone/>
            </a:pPr>
            <a:r>
              <a:rPr lang="zh-CN" altLang="en-US" dirty="0">
                <a:solidFill>
                  <a:schemeClr val="tx1">
                    <a:lumMod val="95000"/>
                    <a:lumOff val="5000"/>
                  </a:schemeClr>
                </a:solidFill>
              </a:rPr>
              <a:t>一个窗口函数大概看起来是这样：</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这里有</a:t>
            </a:r>
            <a:r>
              <a:rPr lang="en-US" altLang="zh-CN" dirty="0">
                <a:solidFill>
                  <a:schemeClr val="tx1">
                    <a:lumMod val="95000"/>
                    <a:lumOff val="5000"/>
                  </a:schemeClr>
                </a:solidFill>
              </a:rPr>
              <a:t>3</a:t>
            </a:r>
            <a:r>
              <a:rPr lang="zh-CN" altLang="en-US" dirty="0">
                <a:solidFill>
                  <a:schemeClr val="tx1">
                    <a:lumMod val="95000"/>
                    <a:lumOff val="5000"/>
                  </a:schemeClr>
                </a:solidFill>
              </a:rPr>
              <a:t>点需要牢记：</a:t>
            </a:r>
            <a:endParaRPr lang="en-US" altLang="zh-CN" dirty="0">
              <a:solidFill>
                <a:schemeClr val="tx1">
                  <a:lumMod val="95000"/>
                  <a:lumOff val="5000"/>
                </a:schemeClr>
              </a:solidFill>
            </a:endParaRPr>
          </a:p>
          <a:p>
            <a:pPr>
              <a:buFont typeface="Wingdings" panose="05000000000000000000" pitchFamily="2" charset="2"/>
              <a:buChar char="p"/>
            </a:pPr>
            <a:r>
              <a:rPr lang="en-US" altLang="zh-CN" dirty="0">
                <a:solidFill>
                  <a:srgbClr val="C00000"/>
                </a:solidFill>
              </a:rPr>
              <a:t>- </a:t>
            </a:r>
            <a:r>
              <a:rPr lang="zh-CN" altLang="en-US" dirty="0">
                <a:solidFill>
                  <a:srgbClr val="C00000"/>
                </a:solidFill>
              </a:rPr>
              <a:t>聚合功能：在上述例子中，我们用了</a:t>
            </a:r>
            <a:r>
              <a:rPr lang="en-US" altLang="zh-CN" dirty="0">
                <a:solidFill>
                  <a:srgbClr val="C00000"/>
                </a:solidFill>
              </a:rPr>
              <a:t>SUM()</a:t>
            </a:r>
            <a:r>
              <a:rPr lang="zh-CN" altLang="en-US" dirty="0">
                <a:solidFill>
                  <a:srgbClr val="C00000"/>
                </a:solidFill>
              </a:rPr>
              <a:t>，但是你也可以用</a:t>
            </a:r>
            <a:r>
              <a:rPr lang="en-US" altLang="zh-CN" dirty="0">
                <a:solidFill>
                  <a:srgbClr val="C00000"/>
                </a:solidFill>
              </a:rPr>
              <a:t>COUNT(), AVG()</a:t>
            </a:r>
            <a:r>
              <a:rPr lang="zh-CN" altLang="en-US" dirty="0">
                <a:solidFill>
                  <a:srgbClr val="C00000"/>
                </a:solidFill>
              </a:rPr>
              <a:t>之类的计算功能</a:t>
            </a:r>
            <a:endParaRPr lang="en-US" altLang="zh-CN" dirty="0">
              <a:solidFill>
                <a:srgbClr val="C00000"/>
              </a:solidFill>
            </a:endParaRPr>
          </a:p>
          <a:p>
            <a:pPr>
              <a:buFont typeface="Wingdings" panose="05000000000000000000" pitchFamily="2" charset="2"/>
              <a:buChar char="p"/>
            </a:pPr>
            <a:r>
              <a:rPr lang="en-US" altLang="zh-CN" dirty="0">
                <a:solidFill>
                  <a:srgbClr val="C00000"/>
                </a:solidFill>
              </a:rPr>
              <a:t>- PARTITION BY</a:t>
            </a:r>
            <a:r>
              <a:rPr lang="zh-CN" altLang="en-US" dirty="0">
                <a:solidFill>
                  <a:srgbClr val="C00000"/>
                </a:solidFill>
              </a:rPr>
              <a:t>：你只需将它看成</a:t>
            </a:r>
            <a:r>
              <a:rPr lang="en-US" altLang="zh-CN" dirty="0">
                <a:solidFill>
                  <a:srgbClr val="C00000"/>
                </a:solidFill>
              </a:rPr>
              <a:t>GROUP BY</a:t>
            </a:r>
            <a:r>
              <a:rPr lang="zh-CN" altLang="en-US" dirty="0">
                <a:solidFill>
                  <a:srgbClr val="C00000"/>
                </a:solidFill>
              </a:rPr>
              <a:t>子句，但是在窗口函数中，你要写</a:t>
            </a:r>
            <a:r>
              <a:rPr lang="en-US" altLang="zh-CN" dirty="0">
                <a:solidFill>
                  <a:srgbClr val="C00000"/>
                </a:solidFill>
              </a:rPr>
              <a:t>PARTITION BY</a:t>
            </a:r>
          </a:p>
          <a:p>
            <a:pPr>
              <a:buFont typeface="Wingdings" panose="05000000000000000000" pitchFamily="2" charset="2"/>
              <a:buChar char="p"/>
            </a:pPr>
            <a:r>
              <a:rPr lang="en-US" altLang="zh-CN" dirty="0">
                <a:solidFill>
                  <a:srgbClr val="C00000"/>
                </a:solidFill>
              </a:rPr>
              <a:t>- ORDER BY</a:t>
            </a:r>
            <a:r>
              <a:rPr lang="zh-CN" altLang="en-US" dirty="0">
                <a:solidFill>
                  <a:srgbClr val="C00000"/>
                </a:solidFill>
              </a:rPr>
              <a:t>：</a:t>
            </a:r>
            <a:r>
              <a:rPr lang="en-US" altLang="zh-CN" dirty="0">
                <a:solidFill>
                  <a:srgbClr val="C00000"/>
                </a:solidFill>
              </a:rPr>
              <a:t>ORDER BY</a:t>
            </a:r>
            <a:r>
              <a:rPr lang="zh-CN" altLang="en-US" dirty="0">
                <a:solidFill>
                  <a:srgbClr val="C00000"/>
                </a:solidFill>
              </a:rPr>
              <a:t>和普通查询语句中的</a:t>
            </a:r>
            <a:r>
              <a:rPr lang="en-US" altLang="zh-CN" dirty="0">
                <a:solidFill>
                  <a:srgbClr val="C00000"/>
                </a:solidFill>
              </a:rPr>
              <a:t>ORDER BY</a:t>
            </a:r>
            <a:r>
              <a:rPr lang="zh-CN" altLang="en-US" dirty="0">
                <a:solidFill>
                  <a:srgbClr val="C00000"/>
                </a:solidFill>
              </a:rPr>
              <a:t>没什么不同。注意，输出的顺序要仔细考虑</a:t>
            </a:r>
          </a:p>
        </p:txBody>
      </p:sp>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en-US" altLang="zh-CN" dirty="0"/>
              <a:t>1</a:t>
            </a:r>
            <a:r>
              <a:rPr lang="zh-CN" altLang="en-US" dirty="0"/>
              <a:t>、什么是窗口函数</a:t>
            </a:r>
          </a:p>
        </p:txBody>
      </p:sp>
      <p:sp>
        <p:nvSpPr>
          <p:cNvPr id="5" name="TextBox 3">
            <a:extLst>
              <a:ext uri="{FF2B5EF4-FFF2-40B4-BE49-F238E27FC236}">
                <a16:creationId xmlns:a16="http://schemas.microsoft.com/office/drawing/2014/main" id="{05DB9432-9CDA-4D8F-9BB3-69A038A6136C}"/>
              </a:ext>
            </a:extLst>
          </p:cNvPr>
          <p:cNvSpPr txBox="1"/>
          <p:nvPr/>
        </p:nvSpPr>
        <p:spPr>
          <a:xfrm>
            <a:off x="808043" y="3429000"/>
            <a:ext cx="10302240" cy="338554"/>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SUM() OVER(PARTITION BY ___ ORDER BY___) FROM Table </a:t>
            </a:r>
          </a:p>
        </p:txBody>
      </p:sp>
    </p:spTree>
    <p:extLst>
      <p:ext uri="{BB962C8B-B14F-4D97-AF65-F5344CB8AC3E}">
        <p14:creationId xmlns:p14="http://schemas.microsoft.com/office/powerpoint/2010/main" val="230228238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8</a:t>
            </a:r>
            <a:r>
              <a:rPr lang="zh-CN" altLang="en-US" dirty="0"/>
              <a:t>、</a:t>
            </a:r>
            <a:r>
              <a:rPr lang="en-US" altLang="zh-CN" dirty="0"/>
              <a:t>ROW_NUMBER()</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想获取排序之后的序号，也可以通过</a:t>
            </a:r>
            <a:r>
              <a:rPr lang="en-US" altLang="zh-CN" dirty="0"/>
              <a:t>ROW_NUMBER() </a:t>
            </a:r>
            <a:r>
              <a:rPr lang="zh-CN" altLang="en-US" dirty="0"/>
              <a:t>来实现，从名字上就能知道，意思是返回行号。</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128259"/>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platform,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ROW_NUMBER() OVER(ORDER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row_number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7" name="图片 6">
            <a:extLst>
              <a:ext uri="{FF2B5EF4-FFF2-40B4-BE49-F238E27FC236}">
                <a16:creationId xmlns:a16="http://schemas.microsoft.com/office/drawing/2014/main" id="{80987D5A-3326-4ACF-B8B6-9B72AD385705}"/>
              </a:ext>
            </a:extLst>
          </p:cNvPr>
          <p:cNvPicPr>
            <a:picLocks noChangeAspect="1"/>
          </p:cNvPicPr>
          <p:nvPr/>
        </p:nvPicPr>
        <p:blipFill>
          <a:blip r:embed="rId3"/>
          <a:stretch>
            <a:fillRect/>
          </a:stretch>
        </p:blipFill>
        <p:spPr>
          <a:xfrm>
            <a:off x="808156" y="4053796"/>
            <a:ext cx="10495384" cy="2560016"/>
          </a:xfrm>
          <a:prstGeom prst="rect">
            <a:avLst/>
          </a:prstGeom>
        </p:spPr>
      </p:pic>
    </p:spTree>
    <p:extLst>
      <p:ext uri="{BB962C8B-B14F-4D97-AF65-F5344CB8AC3E}">
        <p14:creationId xmlns:p14="http://schemas.microsoft.com/office/powerpoint/2010/main" val="2972537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9</a:t>
            </a:r>
            <a:r>
              <a:rPr lang="zh-CN" altLang="en-US" dirty="0"/>
              <a:t>、课堂练习</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① 需求：将游戏按发行时间排序，返回唯一序号</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② 需求：对比 </a:t>
            </a:r>
            <a:r>
              <a:rPr lang="en-US" altLang="zh-CN" dirty="0"/>
              <a:t>`RANK()`, `DENSE_RANK()`, `ROW_NUMBER()` </a:t>
            </a:r>
            <a:r>
              <a:rPr lang="zh-CN" altLang="en-US" dirty="0"/>
              <a:t>之间的区别，对上面的案例同时使用三个函数</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128259"/>
            <a:ext cx="10398671"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released,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ROW_NUMBER() OVER(ORDER BY released)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row_number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sp>
        <p:nvSpPr>
          <p:cNvPr id="8" name="TextBox 3">
            <a:extLst>
              <a:ext uri="{FF2B5EF4-FFF2-40B4-BE49-F238E27FC236}">
                <a16:creationId xmlns:a16="http://schemas.microsoft.com/office/drawing/2014/main" id="{E8A3201C-5367-4CE5-B5FD-FBA226FB041B}"/>
              </a:ext>
            </a:extLst>
          </p:cNvPr>
          <p:cNvSpPr txBox="1"/>
          <p:nvPr/>
        </p:nvSpPr>
        <p:spPr>
          <a:xfrm>
            <a:off x="808155" y="4393653"/>
            <a:ext cx="10398671"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released,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released)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rank_num</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DENSE_RANK() OVER(ORDER BY released)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dense_rank_num</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ROW_NUMBER() OVER(ORDER BY released)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row_num</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spTree>
    <p:extLst>
      <p:ext uri="{BB962C8B-B14F-4D97-AF65-F5344CB8AC3E}">
        <p14:creationId xmlns:p14="http://schemas.microsoft.com/office/powerpoint/2010/main" val="82671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10</a:t>
            </a:r>
            <a:r>
              <a:rPr lang="zh-CN" altLang="en-US" dirty="0"/>
              <a:t>、</a:t>
            </a:r>
            <a:r>
              <a:rPr lang="en-US" altLang="zh-CN" dirty="0"/>
              <a:t>RANK()</a:t>
            </a:r>
            <a:r>
              <a:rPr lang="zh-CN" altLang="en-US" dirty="0"/>
              <a:t>与</a:t>
            </a:r>
            <a:r>
              <a:rPr lang="en-US" altLang="zh-CN" dirty="0"/>
              <a:t>ORDER BY</a:t>
            </a:r>
            <a:r>
              <a:rPr lang="zh-CN" altLang="en-US" dirty="0"/>
              <a:t>多列排序</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需求：在列表中查找比较新</a:t>
            </a:r>
            <a:r>
              <a:rPr lang="en-US" altLang="zh-CN" dirty="0"/>
              <a:t>,</a:t>
            </a:r>
            <a:r>
              <a:rPr lang="zh-CN" altLang="en-US" dirty="0"/>
              <a:t>且安装包体积较小的游戏（</a:t>
            </a:r>
            <a:r>
              <a:rPr lang="en-US" altLang="zh-CN" dirty="0"/>
              <a:t>`released` </a:t>
            </a:r>
            <a:r>
              <a:rPr lang="zh-CN" altLang="en-US" dirty="0"/>
              <a:t>，</a:t>
            </a:r>
            <a:r>
              <a:rPr lang="en-US" altLang="zh-CN" dirty="0"/>
              <a:t>`size`)</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128259"/>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released DESC, size ASC)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6" name="图片 5">
            <a:extLst>
              <a:ext uri="{FF2B5EF4-FFF2-40B4-BE49-F238E27FC236}">
                <a16:creationId xmlns:a16="http://schemas.microsoft.com/office/drawing/2014/main" id="{D7F41019-4B2F-4862-B14C-92AE70B55B5B}"/>
              </a:ext>
            </a:extLst>
          </p:cNvPr>
          <p:cNvPicPr>
            <a:picLocks noChangeAspect="1"/>
          </p:cNvPicPr>
          <p:nvPr/>
        </p:nvPicPr>
        <p:blipFill>
          <a:blip r:embed="rId3"/>
          <a:stretch>
            <a:fillRect/>
          </a:stretch>
        </p:blipFill>
        <p:spPr>
          <a:xfrm>
            <a:off x="808155" y="4108960"/>
            <a:ext cx="10398671" cy="2385267"/>
          </a:xfrm>
          <a:prstGeom prst="rect">
            <a:avLst/>
          </a:prstGeom>
        </p:spPr>
      </p:pic>
    </p:spTree>
    <p:extLst>
      <p:ext uri="{BB962C8B-B14F-4D97-AF65-F5344CB8AC3E}">
        <p14:creationId xmlns:p14="http://schemas.microsoft.com/office/powerpoint/2010/main" val="2194641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11</a:t>
            </a:r>
            <a:r>
              <a:rPr lang="zh-CN" altLang="en-US" dirty="0"/>
              <a:t>、在窗口函数外使用</a:t>
            </a:r>
            <a:r>
              <a:rPr lang="en-US" altLang="zh-CN" dirty="0"/>
              <a:t>RANK()</a:t>
            </a:r>
            <a:r>
              <a:rPr lang="zh-CN" altLang="en-US" dirty="0"/>
              <a:t>与</a:t>
            </a:r>
            <a:r>
              <a:rPr lang="en-US" altLang="zh-CN" dirty="0"/>
              <a:t>ORDER BY</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之前的例子中，</a:t>
            </a:r>
            <a:r>
              <a:rPr lang="en-US" altLang="zh-CN" dirty="0"/>
              <a:t>`ORDER BY` </a:t>
            </a:r>
            <a:r>
              <a:rPr lang="zh-CN" altLang="en-US" dirty="0"/>
              <a:t>排序都是写在窗口函数</a:t>
            </a:r>
            <a:r>
              <a:rPr lang="en-US" altLang="zh-CN" dirty="0"/>
              <a:t>`OVER()` </a:t>
            </a:r>
            <a:r>
              <a:rPr lang="zh-CN" altLang="en-US" dirty="0"/>
              <a:t>中，窗口函数也可以和常规的</a:t>
            </a:r>
            <a:r>
              <a:rPr lang="en-US" altLang="zh-CN" dirty="0"/>
              <a:t>ORDER BY</a:t>
            </a:r>
            <a:r>
              <a:rPr lang="zh-CN" altLang="en-US" dirty="0"/>
              <a:t>写法一起使用，看下面的例子：</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5" y="2429814"/>
            <a:ext cx="10398671"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 (ORDER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size DESC;</a:t>
            </a:r>
          </a:p>
        </p:txBody>
      </p:sp>
      <p:pic>
        <p:nvPicPr>
          <p:cNvPr id="7" name="图片 6">
            <a:extLst>
              <a:ext uri="{FF2B5EF4-FFF2-40B4-BE49-F238E27FC236}">
                <a16:creationId xmlns:a16="http://schemas.microsoft.com/office/drawing/2014/main" id="{D6C1306E-CFF1-4822-9131-20C639892B6B}"/>
              </a:ext>
            </a:extLst>
          </p:cNvPr>
          <p:cNvPicPr>
            <a:picLocks noChangeAspect="1"/>
          </p:cNvPicPr>
          <p:nvPr/>
        </p:nvPicPr>
        <p:blipFill>
          <a:blip r:embed="rId3"/>
          <a:stretch>
            <a:fillRect/>
          </a:stretch>
        </p:blipFill>
        <p:spPr>
          <a:xfrm>
            <a:off x="778971" y="3988340"/>
            <a:ext cx="10475930" cy="2625471"/>
          </a:xfrm>
          <a:prstGeom prst="rect">
            <a:avLst/>
          </a:prstGeom>
        </p:spPr>
      </p:pic>
    </p:spTree>
    <p:extLst>
      <p:ext uri="{BB962C8B-B14F-4D97-AF65-F5344CB8AC3E}">
        <p14:creationId xmlns:p14="http://schemas.microsoft.com/office/powerpoint/2010/main" val="1865543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12</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需求：查询游戏名称，类别，安装包大小的排名序号，结果按发行日期降序排列</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079876"/>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size)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released DESC;</a:t>
            </a:r>
          </a:p>
        </p:txBody>
      </p:sp>
      <p:pic>
        <p:nvPicPr>
          <p:cNvPr id="6" name="图片 5">
            <a:extLst>
              <a:ext uri="{FF2B5EF4-FFF2-40B4-BE49-F238E27FC236}">
                <a16:creationId xmlns:a16="http://schemas.microsoft.com/office/drawing/2014/main" id="{D35197B7-E020-454B-9CD0-A241F83F735B}"/>
              </a:ext>
            </a:extLst>
          </p:cNvPr>
          <p:cNvPicPr>
            <a:picLocks noChangeAspect="1"/>
          </p:cNvPicPr>
          <p:nvPr/>
        </p:nvPicPr>
        <p:blipFill>
          <a:blip r:embed="rId3"/>
          <a:stretch>
            <a:fillRect/>
          </a:stretch>
        </p:blipFill>
        <p:spPr>
          <a:xfrm>
            <a:off x="808155" y="3988341"/>
            <a:ext cx="10485658" cy="2604636"/>
          </a:xfrm>
          <a:prstGeom prst="rect">
            <a:avLst/>
          </a:prstGeom>
        </p:spPr>
      </p:pic>
    </p:spTree>
    <p:extLst>
      <p:ext uri="{BB962C8B-B14F-4D97-AF65-F5344CB8AC3E}">
        <p14:creationId xmlns:p14="http://schemas.microsoft.com/office/powerpoint/2010/main" val="300483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13</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需求：在游戏销售表中添加日期排序列（按日期从近到远排序），最终结果按打分（</a:t>
            </a:r>
            <a:r>
              <a:rPr lang="en-US" altLang="zh-CN" dirty="0"/>
              <a:t>`</a:t>
            </a:r>
            <a:r>
              <a:rPr lang="en-US" altLang="zh-CN" dirty="0" err="1"/>
              <a:t>editor_rating</a:t>
            </a:r>
            <a:r>
              <a:rPr lang="en-US" altLang="zh-CN" dirty="0"/>
              <a:t>`</a:t>
            </a:r>
            <a:r>
              <a:rPr lang="zh-CN" altLang="en-US" dirty="0"/>
              <a:t>）排序。</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079876"/>
            <a:ext cx="10398671"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price,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date,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ROW_NUMBER() OVER(ORDER BY date DESC)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row_number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purchase,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game.id =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game_id</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图片 6">
            <a:extLst>
              <a:ext uri="{FF2B5EF4-FFF2-40B4-BE49-F238E27FC236}">
                <a16:creationId xmlns:a16="http://schemas.microsoft.com/office/drawing/2014/main" id="{E61EC0AB-A85F-41E9-943A-FE326F5DDE2F}"/>
              </a:ext>
            </a:extLst>
          </p:cNvPr>
          <p:cNvPicPr>
            <a:picLocks noChangeAspect="1"/>
          </p:cNvPicPr>
          <p:nvPr/>
        </p:nvPicPr>
        <p:blipFill>
          <a:blip r:embed="rId3"/>
          <a:stretch>
            <a:fillRect/>
          </a:stretch>
        </p:blipFill>
        <p:spPr>
          <a:xfrm>
            <a:off x="808155" y="4559121"/>
            <a:ext cx="10398671" cy="1953896"/>
          </a:xfrm>
          <a:prstGeom prst="rect">
            <a:avLst/>
          </a:prstGeom>
        </p:spPr>
      </p:pic>
    </p:spTree>
    <p:extLst>
      <p:ext uri="{BB962C8B-B14F-4D97-AF65-F5344CB8AC3E}">
        <p14:creationId xmlns:p14="http://schemas.microsoft.com/office/powerpoint/2010/main" val="42719220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14</a:t>
            </a:r>
            <a:r>
              <a:rPr lang="zh-CN" altLang="en-US" dirty="0"/>
              <a:t>、</a:t>
            </a:r>
            <a:r>
              <a:rPr lang="en-US" altLang="zh-CN" dirty="0"/>
              <a:t>NTILE(X)</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en-US" altLang="zh-CN" dirty="0"/>
              <a:t>`NTILE(X)`</a:t>
            </a:r>
            <a:r>
              <a:rPr lang="zh-CN" altLang="en-US" dirty="0"/>
              <a:t>函数将数据分成</a:t>
            </a:r>
            <a:r>
              <a:rPr lang="en-US" altLang="zh-CN" dirty="0"/>
              <a:t>X</a:t>
            </a:r>
            <a:r>
              <a:rPr lang="zh-CN" altLang="en-US" dirty="0"/>
              <a:t>组，并给每组分配一个数字（</a:t>
            </a:r>
            <a:r>
              <a:rPr lang="en-US" altLang="zh-CN" dirty="0"/>
              <a:t>1</a:t>
            </a:r>
            <a:r>
              <a:rPr lang="zh-CN" altLang="en-US" dirty="0"/>
              <a:t>，</a:t>
            </a:r>
            <a:r>
              <a:rPr lang="en-US" altLang="zh-CN" dirty="0"/>
              <a:t>2</a:t>
            </a:r>
            <a:r>
              <a:rPr lang="zh-CN" altLang="en-US" dirty="0"/>
              <a:t>，</a:t>
            </a:r>
            <a:r>
              <a:rPr lang="en-US" altLang="zh-CN" dirty="0"/>
              <a:t>3....)</a:t>
            </a:r>
            <a:r>
              <a:rPr lang="zh-CN" altLang="en-US" dirty="0"/>
              <a:t>，例如：</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在上面的查询中，通过 </a:t>
            </a:r>
            <a:r>
              <a:rPr lang="en-US" altLang="zh-CN" dirty="0"/>
              <a:t>`NTILE(3)` </a:t>
            </a:r>
            <a:r>
              <a:rPr lang="zh-CN" altLang="en-US" dirty="0"/>
              <a:t>我们根据</a:t>
            </a:r>
            <a:r>
              <a:rPr lang="en-US" altLang="zh-CN" dirty="0"/>
              <a:t>`</a:t>
            </a:r>
            <a:r>
              <a:rPr lang="en-US" altLang="zh-CN" dirty="0" err="1"/>
              <a:t>editor_rating</a:t>
            </a:r>
            <a:r>
              <a:rPr lang="en-US" altLang="zh-CN" dirty="0"/>
              <a:t>` </a:t>
            </a:r>
            <a:r>
              <a:rPr lang="zh-CN" altLang="en-US" dirty="0"/>
              <a:t>的高低，将数据分成了三组，并且给每组指定了一个标记</a:t>
            </a:r>
            <a:endParaRPr lang="en-US" altLang="zh-CN" dirty="0"/>
          </a:p>
          <a:p>
            <a:pPr>
              <a:buFont typeface="Wingdings" panose="05000000000000000000" pitchFamily="2" charset="2"/>
              <a:buChar char="Ø"/>
            </a:pPr>
            <a:r>
              <a:rPr lang="en-US" altLang="zh-CN" dirty="0"/>
              <a:t>1 </a:t>
            </a:r>
            <a:r>
              <a:rPr lang="zh-CN" altLang="en-US" dirty="0"/>
              <a:t>这一组是评分最高的</a:t>
            </a:r>
            <a:endParaRPr lang="en-US" altLang="zh-CN" dirty="0"/>
          </a:p>
          <a:p>
            <a:pPr>
              <a:buFont typeface="Wingdings" panose="05000000000000000000" pitchFamily="2" charset="2"/>
              <a:buChar char="Ø"/>
            </a:pPr>
            <a:r>
              <a:rPr lang="en-US" altLang="zh-CN" dirty="0"/>
              <a:t>3 </a:t>
            </a:r>
            <a:r>
              <a:rPr lang="zh-CN" altLang="en-US" dirty="0"/>
              <a:t>这一组是评分较低的</a:t>
            </a:r>
            <a:endParaRPr lang="en-US" altLang="zh-CN" dirty="0"/>
          </a:p>
          <a:p>
            <a:pPr>
              <a:buFont typeface="Wingdings" panose="05000000000000000000" pitchFamily="2" charset="2"/>
              <a:buChar char="Ø"/>
            </a:pPr>
            <a:r>
              <a:rPr lang="en-US" altLang="zh-CN" dirty="0"/>
              <a:t>2 </a:t>
            </a:r>
            <a:r>
              <a:rPr lang="zh-CN" altLang="en-US" dirty="0"/>
              <a:t>这一组属于平均水平</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08156" y="2079876"/>
            <a:ext cx="10398671" cy="1569660"/>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NTILE(3) OVER (ORDER BY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DESC)</a:t>
            </a:r>
          </a:p>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spTree>
    <p:extLst>
      <p:ext uri="{BB962C8B-B14F-4D97-AF65-F5344CB8AC3E}">
        <p14:creationId xmlns:p14="http://schemas.microsoft.com/office/powerpoint/2010/main" val="41140099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14</a:t>
            </a:r>
            <a:r>
              <a:rPr lang="zh-CN" altLang="en-US" dirty="0"/>
              <a:t>、</a:t>
            </a:r>
            <a:r>
              <a:rPr lang="en-US" altLang="zh-CN" dirty="0"/>
              <a:t>NTILE(X)</a:t>
            </a:r>
            <a:endParaRPr lang="zh-CN" altLang="en-US" dirty="0"/>
          </a:p>
        </p:txBody>
      </p:sp>
      <p:pic>
        <p:nvPicPr>
          <p:cNvPr id="8" name="图片 7">
            <a:extLst>
              <a:ext uri="{FF2B5EF4-FFF2-40B4-BE49-F238E27FC236}">
                <a16:creationId xmlns:a16="http://schemas.microsoft.com/office/drawing/2014/main" id="{58C5CDC5-B851-4297-B1CD-02C80E86C74B}"/>
              </a:ext>
            </a:extLst>
          </p:cNvPr>
          <p:cNvPicPr>
            <a:picLocks noChangeAspect="1"/>
          </p:cNvPicPr>
          <p:nvPr/>
        </p:nvPicPr>
        <p:blipFill>
          <a:blip r:embed="rId3"/>
          <a:stretch>
            <a:fillRect/>
          </a:stretch>
        </p:blipFill>
        <p:spPr>
          <a:xfrm>
            <a:off x="3588673" y="1480593"/>
            <a:ext cx="4670111" cy="5133218"/>
          </a:xfrm>
          <a:prstGeom prst="rect">
            <a:avLst/>
          </a:prstGeom>
        </p:spPr>
      </p:pic>
    </p:spTree>
    <p:extLst>
      <p:ext uri="{BB962C8B-B14F-4D97-AF65-F5344CB8AC3E}">
        <p14:creationId xmlns:p14="http://schemas.microsoft.com/office/powerpoint/2010/main" val="185246718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14</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将所有的游戏按照安装包大小分成</a:t>
            </a:r>
            <a:r>
              <a:rPr lang="en-US" altLang="zh-CN" dirty="0"/>
              <a:t>4</a:t>
            </a:r>
            <a:r>
              <a:rPr lang="zh-CN" altLang="en-US" dirty="0"/>
              <a:t>组，返回游戏名字，类别，安装包大小，和分组序号</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a:p>
            <a:pPr marL="0" indent="0">
              <a:buNone/>
            </a:pP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86343" y="2137567"/>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size,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NTILE(4) OVER (ORDER BY size DESC)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ntile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8" name="图片 7">
            <a:extLst>
              <a:ext uri="{FF2B5EF4-FFF2-40B4-BE49-F238E27FC236}">
                <a16:creationId xmlns:a16="http://schemas.microsoft.com/office/drawing/2014/main" id="{57F31CAA-6DE1-41E2-91A9-94339F22E394}"/>
              </a:ext>
            </a:extLst>
          </p:cNvPr>
          <p:cNvPicPr>
            <a:picLocks noChangeAspect="1"/>
          </p:cNvPicPr>
          <p:nvPr/>
        </p:nvPicPr>
        <p:blipFill>
          <a:blip r:embed="rId3"/>
          <a:stretch>
            <a:fillRect/>
          </a:stretch>
        </p:blipFill>
        <p:spPr>
          <a:xfrm>
            <a:off x="808155" y="4085107"/>
            <a:ext cx="10485658" cy="2391359"/>
          </a:xfrm>
          <a:prstGeom prst="rect">
            <a:avLst/>
          </a:prstGeom>
        </p:spPr>
      </p:pic>
    </p:spTree>
    <p:extLst>
      <p:ext uri="{BB962C8B-B14F-4D97-AF65-F5344CB8AC3E}">
        <p14:creationId xmlns:p14="http://schemas.microsoft.com/office/powerpoint/2010/main" val="20065108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15</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将所有的游戏按照升级日期降序排列分成</a:t>
            </a:r>
            <a:r>
              <a:rPr lang="en-US" altLang="zh-CN" dirty="0"/>
              <a:t>4</a:t>
            </a:r>
            <a:r>
              <a:rPr lang="zh-CN" altLang="en-US" dirty="0"/>
              <a:t>组，返回游戏名字，类别，更新日期，和分组序号</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86343" y="2137567"/>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updated,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NTILE(4) OVER(ORDER BY updated DESC)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ntile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game;</a:t>
            </a:r>
          </a:p>
        </p:txBody>
      </p:sp>
      <p:pic>
        <p:nvPicPr>
          <p:cNvPr id="6" name="图片 5">
            <a:extLst>
              <a:ext uri="{FF2B5EF4-FFF2-40B4-BE49-F238E27FC236}">
                <a16:creationId xmlns:a16="http://schemas.microsoft.com/office/drawing/2014/main" id="{F69241B4-9116-49E8-A8E1-D45C760A9A41}"/>
              </a:ext>
            </a:extLst>
          </p:cNvPr>
          <p:cNvPicPr>
            <a:picLocks noChangeAspect="1"/>
          </p:cNvPicPr>
          <p:nvPr/>
        </p:nvPicPr>
        <p:blipFill>
          <a:blip r:embed="rId3"/>
          <a:stretch>
            <a:fillRect/>
          </a:stretch>
        </p:blipFill>
        <p:spPr>
          <a:xfrm>
            <a:off x="817884" y="4047018"/>
            <a:ext cx="10476858" cy="2460786"/>
          </a:xfrm>
          <a:prstGeom prst="rect">
            <a:avLst/>
          </a:prstGeom>
        </p:spPr>
      </p:pic>
    </p:spTree>
    <p:extLst>
      <p:ext uri="{BB962C8B-B14F-4D97-AF65-F5344CB8AC3E}">
        <p14:creationId xmlns:p14="http://schemas.microsoft.com/office/powerpoint/2010/main" val="532232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1" y="5348518"/>
            <a:ext cx="10749598" cy="517190"/>
          </a:xfrm>
        </p:spPr>
        <p:txBody>
          <a:bodyPr/>
          <a:lstStyle/>
          <a:p>
            <a:pPr marL="0" indent="0" algn="ctr">
              <a:buNone/>
            </a:pPr>
            <a:r>
              <a:rPr lang="zh-CN" altLang="en-US" dirty="0">
                <a:solidFill>
                  <a:srgbClr val="C00000"/>
                </a:solidFill>
              </a:rPr>
              <a:t>聚合函数 </a:t>
            </a:r>
            <a:r>
              <a:rPr lang="en-US" altLang="zh-CN" dirty="0">
                <a:solidFill>
                  <a:srgbClr val="C00000"/>
                </a:solidFill>
              </a:rPr>
              <a:t>VS  </a:t>
            </a:r>
            <a:r>
              <a:rPr lang="zh-CN" altLang="en-US" dirty="0">
                <a:solidFill>
                  <a:srgbClr val="C00000"/>
                </a:solidFill>
              </a:rPr>
              <a:t>窗口函数</a:t>
            </a:r>
          </a:p>
        </p:txBody>
      </p:sp>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en-US" altLang="zh-CN" dirty="0"/>
              <a:t>2</a:t>
            </a:r>
            <a:r>
              <a:rPr lang="zh-CN" altLang="en-US" dirty="0"/>
              <a:t>、窗口函数示例</a:t>
            </a:r>
          </a:p>
        </p:txBody>
      </p:sp>
      <p:pic>
        <p:nvPicPr>
          <p:cNvPr id="7" name="图片 6">
            <a:extLst>
              <a:ext uri="{FF2B5EF4-FFF2-40B4-BE49-F238E27FC236}">
                <a16:creationId xmlns:a16="http://schemas.microsoft.com/office/drawing/2014/main" id="{3B4272D1-85C5-4784-93A9-605C483DB90B}"/>
              </a:ext>
            </a:extLst>
          </p:cNvPr>
          <p:cNvPicPr>
            <a:picLocks noChangeAspect="1"/>
          </p:cNvPicPr>
          <p:nvPr/>
        </p:nvPicPr>
        <p:blipFill>
          <a:blip r:embed="rId3"/>
          <a:stretch>
            <a:fillRect/>
          </a:stretch>
        </p:blipFill>
        <p:spPr>
          <a:xfrm>
            <a:off x="564966" y="1971084"/>
            <a:ext cx="10749597" cy="3503893"/>
          </a:xfrm>
          <a:prstGeom prst="rect">
            <a:avLst/>
          </a:prstGeom>
        </p:spPr>
      </p:pic>
    </p:spTree>
    <p:extLst>
      <p:ext uri="{BB962C8B-B14F-4D97-AF65-F5344CB8AC3E}">
        <p14:creationId xmlns:p14="http://schemas.microsoft.com/office/powerpoint/2010/main" val="352877946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16</a:t>
            </a:r>
            <a:r>
              <a:rPr lang="zh-CN" altLang="en-US" dirty="0"/>
              <a:t>、案例演示</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我们已经介绍了排序函数，由于数据量较小，我们将所有数据排序，并返回所有序号。</a:t>
            </a:r>
            <a:endParaRPr lang="en-US" altLang="zh-CN" dirty="0"/>
          </a:p>
          <a:p>
            <a:pPr marL="0" indent="0">
              <a:buNone/>
            </a:pPr>
            <a:r>
              <a:rPr lang="zh-CN" altLang="en-US" dirty="0"/>
              <a:t>接下来我们看一下如何返回指定排名的数据。</a:t>
            </a:r>
            <a:endParaRPr lang="en-US" altLang="zh-CN" dirty="0"/>
          </a:p>
          <a:p>
            <a:pPr marL="0" indent="0">
              <a:buNone/>
            </a:pPr>
            <a:endParaRPr lang="en-US" altLang="zh-CN" dirty="0"/>
          </a:p>
          <a:p>
            <a:pPr marL="0" indent="0">
              <a:buNone/>
            </a:pPr>
            <a:r>
              <a:rPr lang="zh-CN" altLang="en-US" dirty="0"/>
              <a:t>需求：查找打分排名第二的游戏</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86343" y="3324342"/>
            <a:ext cx="10398671" cy="2246769"/>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editor_rating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2;</a:t>
            </a:r>
          </a:p>
        </p:txBody>
      </p:sp>
    </p:spTree>
    <p:extLst>
      <p:ext uri="{BB962C8B-B14F-4D97-AF65-F5344CB8AC3E}">
        <p14:creationId xmlns:p14="http://schemas.microsoft.com/office/powerpoint/2010/main" val="441318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17</a:t>
            </a:r>
            <a:r>
              <a:rPr lang="zh-CN" altLang="en-US" dirty="0"/>
              <a:t>、练习题</a:t>
            </a:r>
            <a:r>
              <a:rPr lang="en-US" altLang="zh-CN" dirty="0"/>
              <a:t>1</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需求：查询安装包大小最小的游戏，返回游戏名称，类别，安装包大小，字段：</a:t>
            </a:r>
            <a:r>
              <a:rPr lang="en-US" altLang="zh-CN" dirty="0"/>
              <a:t>`</a:t>
            </a:r>
            <a:r>
              <a:rPr lang="en-US" altLang="zh-CN" dirty="0">
                <a:solidFill>
                  <a:srgbClr val="C00000"/>
                </a:solidFill>
              </a:rPr>
              <a:t>name</a:t>
            </a:r>
            <a:r>
              <a:rPr lang="en-US" altLang="zh-CN" dirty="0"/>
              <a:t>`, `</a:t>
            </a:r>
            <a:r>
              <a:rPr lang="en-US" altLang="zh-CN" dirty="0">
                <a:solidFill>
                  <a:srgbClr val="C00000"/>
                </a:solidFill>
              </a:rPr>
              <a:t>genre</a:t>
            </a:r>
            <a:r>
              <a:rPr lang="en-US" altLang="zh-CN" dirty="0"/>
              <a:t>` and `</a:t>
            </a:r>
            <a:r>
              <a:rPr lang="en-US" altLang="zh-CN" dirty="0">
                <a:solidFill>
                  <a:srgbClr val="C00000"/>
                </a:solidFill>
              </a:rPr>
              <a:t>size</a:t>
            </a:r>
            <a:r>
              <a:rPr lang="en-US" altLang="zh-CN" dirty="0"/>
              <a:t>` </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86343" y="2024279"/>
            <a:ext cx="10398671" cy="332398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size,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size)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genre,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size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1;</a:t>
            </a:r>
          </a:p>
        </p:txBody>
      </p:sp>
      <p:pic>
        <p:nvPicPr>
          <p:cNvPr id="6" name="图片 5">
            <a:extLst>
              <a:ext uri="{FF2B5EF4-FFF2-40B4-BE49-F238E27FC236}">
                <a16:creationId xmlns:a16="http://schemas.microsoft.com/office/drawing/2014/main" id="{6E0EC887-6203-4696-81A9-A1D85DF49C29}"/>
              </a:ext>
            </a:extLst>
          </p:cNvPr>
          <p:cNvPicPr>
            <a:picLocks noChangeAspect="1"/>
          </p:cNvPicPr>
          <p:nvPr/>
        </p:nvPicPr>
        <p:blipFill>
          <a:blip r:embed="rId3"/>
          <a:stretch>
            <a:fillRect/>
          </a:stretch>
        </p:blipFill>
        <p:spPr>
          <a:xfrm>
            <a:off x="886343" y="5722194"/>
            <a:ext cx="10398670" cy="891617"/>
          </a:xfrm>
          <a:prstGeom prst="rect">
            <a:avLst/>
          </a:prstGeom>
        </p:spPr>
      </p:pic>
    </p:spTree>
    <p:extLst>
      <p:ext uri="{BB962C8B-B14F-4D97-AF65-F5344CB8AC3E}">
        <p14:creationId xmlns:p14="http://schemas.microsoft.com/office/powerpoint/2010/main" val="9084903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18</a:t>
            </a:r>
            <a:r>
              <a:rPr lang="zh-CN" altLang="en-US" dirty="0"/>
              <a:t>、练习题</a:t>
            </a:r>
            <a:r>
              <a:rPr lang="en-US" altLang="zh-CN" dirty="0"/>
              <a:t>2</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需求：查询最近更新的游戏中，时间第二近的游戏，返回游戏名称，运行平台，更新时间</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11" name="TextBox 3">
            <a:extLst>
              <a:ext uri="{FF2B5EF4-FFF2-40B4-BE49-F238E27FC236}">
                <a16:creationId xmlns:a16="http://schemas.microsoft.com/office/drawing/2014/main" id="{3A3457B1-53A8-4D74-9A87-B4793150BAC9}"/>
              </a:ext>
            </a:extLst>
          </p:cNvPr>
          <p:cNvSpPr txBox="1"/>
          <p:nvPr/>
        </p:nvSpPr>
        <p:spPr>
          <a:xfrm>
            <a:off x="896664" y="2024278"/>
            <a:ext cx="10398671" cy="332398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platform,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updated,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updated DESC)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game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platform,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updated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2;</a:t>
            </a:r>
          </a:p>
        </p:txBody>
      </p:sp>
      <p:pic>
        <p:nvPicPr>
          <p:cNvPr id="7" name="图片 6">
            <a:extLst>
              <a:ext uri="{FF2B5EF4-FFF2-40B4-BE49-F238E27FC236}">
                <a16:creationId xmlns:a16="http://schemas.microsoft.com/office/drawing/2014/main" id="{AF0F001C-219A-49F6-B3FA-EEBD6D2E5B74}"/>
              </a:ext>
            </a:extLst>
          </p:cNvPr>
          <p:cNvPicPr>
            <a:picLocks noChangeAspect="1"/>
          </p:cNvPicPr>
          <p:nvPr/>
        </p:nvPicPr>
        <p:blipFill>
          <a:blip r:embed="rId3"/>
          <a:stretch>
            <a:fillRect/>
          </a:stretch>
        </p:blipFill>
        <p:spPr>
          <a:xfrm>
            <a:off x="896664" y="5775538"/>
            <a:ext cx="10398671" cy="838273"/>
          </a:xfrm>
          <a:prstGeom prst="rect">
            <a:avLst/>
          </a:prstGeom>
        </p:spPr>
      </p:pic>
    </p:spTree>
    <p:extLst>
      <p:ext uri="{BB962C8B-B14F-4D97-AF65-F5344CB8AC3E}">
        <p14:creationId xmlns:p14="http://schemas.microsoft.com/office/powerpoint/2010/main" val="460513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19</a:t>
            </a:r>
            <a:r>
              <a:rPr lang="zh-CN" altLang="en-US" dirty="0"/>
              <a:t>、小结</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a:buFont typeface="Wingdings" panose="05000000000000000000" pitchFamily="2" charset="2"/>
              <a:buChar char="Ø"/>
            </a:pPr>
            <a:r>
              <a:rPr lang="zh-CN" altLang="en-US" dirty="0"/>
              <a:t>最基本的排序函数</a:t>
            </a:r>
            <a:r>
              <a:rPr lang="en-US" altLang="zh-CN" dirty="0"/>
              <a:t>: `RANK() OVER(ORDER BY column1, column2...)`</a:t>
            </a:r>
          </a:p>
          <a:p>
            <a:pPr>
              <a:buFont typeface="Wingdings" panose="05000000000000000000" pitchFamily="2" charset="2"/>
              <a:buChar char="Ø"/>
            </a:pPr>
            <a:r>
              <a:rPr lang="zh-CN" altLang="en-US" dirty="0"/>
              <a:t>通过排序获取序号的函数介绍了如下三个：</a:t>
            </a:r>
            <a:endParaRPr lang="en-US" altLang="zh-CN" dirty="0"/>
          </a:p>
          <a:p>
            <a:pPr lvl="1">
              <a:buFont typeface="Wingdings" panose="05000000000000000000" pitchFamily="2" charset="2"/>
              <a:buChar char="p"/>
            </a:pPr>
            <a:r>
              <a:rPr lang="en-US" altLang="zh-CN" dirty="0">
                <a:solidFill>
                  <a:srgbClr val="C00000"/>
                </a:solidFill>
              </a:rPr>
              <a:t>RANK() </a:t>
            </a:r>
            <a:r>
              <a:rPr lang="en-US" altLang="zh-CN" dirty="0"/>
              <a:t>– </a:t>
            </a:r>
            <a:r>
              <a:rPr lang="zh-CN" altLang="en-US" dirty="0"/>
              <a:t>返回排序后的序号 </a:t>
            </a:r>
            <a:r>
              <a:rPr lang="en-US" altLang="zh-CN" dirty="0">
                <a:solidFill>
                  <a:srgbClr val="C00000"/>
                </a:solidFill>
              </a:rPr>
              <a:t>rank</a:t>
            </a:r>
            <a:r>
              <a:rPr lang="en-US" altLang="zh-CN" dirty="0"/>
              <a:t> </a:t>
            </a:r>
            <a:r>
              <a:rPr lang="zh-CN" altLang="en-US" dirty="0"/>
              <a:t>，有并列的情况出现时序号不连续</a:t>
            </a:r>
            <a:endParaRPr lang="en-US" altLang="zh-CN" dirty="0"/>
          </a:p>
          <a:p>
            <a:pPr lvl="1">
              <a:buFont typeface="Wingdings" panose="05000000000000000000" pitchFamily="2" charset="2"/>
              <a:buChar char="p"/>
            </a:pPr>
            <a:r>
              <a:rPr lang="en-US" altLang="zh-CN" dirty="0">
                <a:solidFill>
                  <a:srgbClr val="C00000"/>
                </a:solidFill>
              </a:rPr>
              <a:t>DENSE_RANK() </a:t>
            </a:r>
            <a:r>
              <a:rPr lang="en-US" altLang="zh-CN" dirty="0"/>
              <a:t>– </a:t>
            </a:r>
            <a:r>
              <a:rPr lang="zh-CN" altLang="en-US" dirty="0"/>
              <a:t>返回  </a:t>
            </a:r>
            <a:r>
              <a:rPr lang="zh-CN" altLang="en-US" dirty="0">
                <a:solidFill>
                  <a:srgbClr val="C00000"/>
                </a:solidFill>
              </a:rPr>
              <a:t>连续</a:t>
            </a:r>
            <a:r>
              <a:rPr lang="en-US" altLang="zh-CN" dirty="0">
                <a:solidFill>
                  <a:srgbClr val="C00000"/>
                </a:solidFill>
              </a:rPr>
              <a:t> </a:t>
            </a:r>
            <a:r>
              <a:rPr lang="zh-CN" altLang="en-US" dirty="0"/>
              <a:t>序号</a:t>
            </a:r>
            <a:endParaRPr lang="en-US" altLang="zh-CN" dirty="0"/>
          </a:p>
          <a:p>
            <a:pPr lvl="1">
              <a:buFont typeface="Wingdings" panose="05000000000000000000" pitchFamily="2" charset="2"/>
              <a:buChar char="p"/>
            </a:pPr>
            <a:r>
              <a:rPr lang="en-US" altLang="zh-CN" dirty="0">
                <a:solidFill>
                  <a:srgbClr val="C00000"/>
                </a:solidFill>
              </a:rPr>
              <a:t>ROW_NUMBER() </a:t>
            </a:r>
            <a:r>
              <a:rPr lang="en-US" altLang="zh-CN" dirty="0"/>
              <a:t>– </a:t>
            </a:r>
            <a:r>
              <a:rPr lang="zh-CN" altLang="en-US" dirty="0"/>
              <a:t>返回连续唯一的行号，与排序</a:t>
            </a:r>
            <a:r>
              <a:rPr lang="en-US" altLang="zh-CN" dirty="0"/>
              <a:t>`</a:t>
            </a:r>
            <a:r>
              <a:rPr lang="en-US" altLang="zh-CN" dirty="0">
                <a:solidFill>
                  <a:srgbClr val="C00000"/>
                </a:solidFill>
              </a:rPr>
              <a:t>ORDER BY</a:t>
            </a:r>
            <a:r>
              <a:rPr lang="en-US" altLang="zh-CN" dirty="0"/>
              <a:t>` </a:t>
            </a:r>
            <a:r>
              <a:rPr lang="zh-CN" altLang="en-US" dirty="0"/>
              <a:t>配合返回的是连续不重复的序号</a:t>
            </a:r>
            <a:endParaRPr lang="en-US" altLang="zh-CN" dirty="0"/>
          </a:p>
          <a:p>
            <a:pPr>
              <a:buFont typeface="Wingdings" panose="05000000000000000000" pitchFamily="2" charset="2"/>
              <a:buChar char="Ø"/>
            </a:pPr>
            <a:r>
              <a:rPr lang="en-US" altLang="zh-CN" dirty="0"/>
              <a:t>NTILE(x) – </a:t>
            </a:r>
            <a:r>
              <a:rPr lang="zh-CN" altLang="en-US" dirty="0"/>
              <a:t>将数据分组，并为每组添加一个相同的序号</a:t>
            </a:r>
            <a:endParaRPr lang="en-US" altLang="zh-CN" dirty="0"/>
          </a:p>
          <a:p>
            <a:pPr>
              <a:buFont typeface="Wingdings" panose="05000000000000000000" pitchFamily="2" charset="2"/>
              <a:buChar char="Ø"/>
            </a:pPr>
            <a:r>
              <a:rPr lang="en-US" altLang="zh-CN" dirty="0"/>
              <a:t> </a:t>
            </a:r>
            <a:r>
              <a:rPr lang="zh-CN" altLang="en-US" dirty="0"/>
              <a:t>获取排序后，指定位置的数据（第一位，第二位）可以通过如下</a:t>
            </a:r>
            <a:endParaRPr lang="en-US" altLang="zh-CN" dirty="0"/>
          </a:p>
          <a:p>
            <a:pPr marL="360363" lvl="1" indent="0">
              <a:buNone/>
            </a:pPr>
            <a:endParaRPr lang="en-US" altLang="zh-CN" dirty="0"/>
          </a:p>
        </p:txBody>
      </p:sp>
      <p:sp>
        <p:nvSpPr>
          <p:cNvPr id="13" name="TextBox 3">
            <a:extLst>
              <a:ext uri="{FF2B5EF4-FFF2-40B4-BE49-F238E27FC236}">
                <a16:creationId xmlns:a16="http://schemas.microsoft.com/office/drawing/2014/main" id="{144E1ECF-85A1-4D8A-9BD1-9108D9FE2C5A}"/>
              </a:ext>
            </a:extLst>
          </p:cNvPr>
          <p:cNvSpPr txBox="1"/>
          <p:nvPr/>
        </p:nvSpPr>
        <p:spPr>
          <a:xfrm>
            <a:off x="886343" y="4466752"/>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 (ORDER BY col2) AS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col1</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table_name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col1</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place1;</a:t>
            </a:r>
          </a:p>
        </p:txBody>
      </p:sp>
    </p:spTree>
    <p:extLst>
      <p:ext uri="{BB962C8B-B14F-4D97-AF65-F5344CB8AC3E}">
        <p14:creationId xmlns:p14="http://schemas.microsoft.com/office/powerpoint/2010/main" val="2810686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zh-CN" altLang="en-US" dirty="0"/>
              <a:t>数据表</a:t>
            </a:r>
            <a:r>
              <a:rPr lang="en-US" altLang="zh-CN" dirty="0"/>
              <a:t>Application</a:t>
            </a:r>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字段说明：</a:t>
            </a:r>
            <a:endParaRPr lang="en-US" altLang="zh-CN" dirty="0"/>
          </a:p>
          <a:p>
            <a:pPr>
              <a:buFont typeface="Wingdings" panose="05000000000000000000" pitchFamily="2" charset="2"/>
              <a:buChar char="Ø"/>
            </a:pPr>
            <a:r>
              <a:rPr lang="en-US" altLang="zh-CN" dirty="0"/>
              <a:t>`</a:t>
            </a:r>
            <a:r>
              <a:rPr lang="en-US" altLang="zh-CN" dirty="0">
                <a:solidFill>
                  <a:srgbClr val="C00000"/>
                </a:solidFill>
              </a:rPr>
              <a:t>name</a:t>
            </a:r>
            <a:r>
              <a:rPr lang="en-US" altLang="zh-CN" dirty="0"/>
              <a:t>` </a:t>
            </a:r>
            <a:r>
              <a:rPr lang="zh-CN" altLang="en-US" dirty="0"/>
              <a:t>应用名称 </a:t>
            </a:r>
            <a:r>
              <a:rPr lang="en-US" altLang="zh-CN" dirty="0"/>
              <a:t>`</a:t>
            </a:r>
            <a:r>
              <a:rPr lang="en-US" altLang="zh-CN" dirty="0">
                <a:solidFill>
                  <a:srgbClr val="C00000"/>
                </a:solidFill>
              </a:rPr>
              <a:t>platform</a:t>
            </a:r>
            <a:r>
              <a:rPr lang="en-US" altLang="zh-CN" dirty="0"/>
              <a:t>` </a:t>
            </a:r>
            <a:r>
              <a:rPr lang="zh-CN" altLang="en-US" dirty="0"/>
              <a:t>应用运行的平台 </a:t>
            </a:r>
            <a:r>
              <a:rPr lang="en-US" altLang="zh-CN" dirty="0"/>
              <a:t>`</a:t>
            </a:r>
            <a:r>
              <a:rPr lang="en-US" altLang="zh-CN" dirty="0">
                <a:solidFill>
                  <a:srgbClr val="C00000"/>
                </a:solidFill>
              </a:rPr>
              <a:t>type</a:t>
            </a:r>
            <a:r>
              <a:rPr lang="en-US" altLang="zh-CN" dirty="0"/>
              <a:t>` </a:t>
            </a:r>
            <a:r>
              <a:rPr lang="zh-CN" altLang="en-US" dirty="0"/>
              <a:t>应用类型</a:t>
            </a:r>
            <a:endParaRPr lang="en-US" altLang="zh-CN" dirty="0"/>
          </a:p>
          <a:p>
            <a:pPr>
              <a:buFont typeface="Wingdings" panose="05000000000000000000" pitchFamily="2" charset="2"/>
              <a:buChar char="Ø"/>
            </a:pPr>
            <a:r>
              <a:rPr lang="en-US" altLang="zh-CN" dirty="0"/>
              <a:t>`</a:t>
            </a:r>
            <a:r>
              <a:rPr lang="en-US" altLang="zh-CN" dirty="0" err="1">
                <a:solidFill>
                  <a:srgbClr val="C00000"/>
                </a:solidFill>
              </a:rPr>
              <a:t>average_rating</a:t>
            </a:r>
            <a:r>
              <a:rPr lang="en-US" altLang="zh-CN" dirty="0"/>
              <a:t>` </a:t>
            </a:r>
            <a:r>
              <a:rPr lang="zh-CN" altLang="en-US" dirty="0"/>
              <a:t>应用评分 </a:t>
            </a:r>
            <a:r>
              <a:rPr lang="en-US" altLang="zh-CN" dirty="0"/>
              <a:t>`</a:t>
            </a:r>
            <a:r>
              <a:rPr lang="en-US" altLang="zh-CN" dirty="0">
                <a:solidFill>
                  <a:srgbClr val="C00000"/>
                </a:solidFill>
              </a:rPr>
              <a:t>downloads</a:t>
            </a:r>
            <a:r>
              <a:rPr lang="en-US" altLang="zh-CN" dirty="0"/>
              <a:t>` </a:t>
            </a:r>
            <a:r>
              <a:rPr lang="zh-CN" altLang="en-US" dirty="0"/>
              <a:t>下载次数 </a:t>
            </a:r>
            <a:r>
              <a:rPr lang="en-US" altLang="zh-CN" dirty="0"/>
              <a:t>`</a:t>
            </a:r>
            <a:r>
              <a:rPr lang="en-US" altLang="zh-CN" dirty="0">
                <a:solidFill>
                  <a:srgbClr val="C00000"/>
                </a:solidFill>
              </a:rPr>
              <a:t>income</a:t>
            </a:r>
            <a:r>
              <a:rPr lang="en-US" altLang="zh-CN" dirty="0"/>
              <a:t>` </a:t>
            </a:r>
            <a:r>
              <a:rPr lang="zh-CN" altLang="en-US" dirty="0"/>
              <a:t>应用总收入</a:t>
            </a:r>
            <a:endParaRPr lang="en-US" altLang="zh-CN" dirty="0"/>
          </a:p>
        </p:txBody>
      </p:sp>
      <p:pic>
        <p:nvPicPr>
          <p:cNvPr id="6" name="图片 5">
            <a:extLst>
              <a:ext uri="{FF2B5EF4-FFF2-40B4-BE49-F238E27FC236}">
                <a16:creationId xmlns:a16="http://schemas.microsoft.com/office/drawing/2014/main" id="{C195C970-0053-4301-80E4-5FEF1749A9B5}"/>
              </a:ext>
            </a:extLst>
          </p:cNvPr>
          <p:cNvPicPr>
            <a:picLocks noChangeAspect="1"/>
          </p:cNvPicPr>
          <p:nvPr/>
        </p:nvPicPr>
        <p:blipFill>
          <a:blip r:embed="rId3"/>
          <a:stretch>
            <a:fillRect/>
          </a:stretch>
        </p:blipFill>
        <p:spPr>
          <a:xfrm>
            <a:off x="808156" y="3005848"/>
            <a:ext cx="10749598" cy="3463046"/>
          </a:xfrm>
          <a:prstGeom prst="rect">
            <a:avLst/>
          </a:prstGeom>
        </p:spPr>
      </p:pic>
    </p:spTree>
    <p:extLst>
      <p:ext uri="{BB962C8B-B14F-4D97-AF65-F5344CB8AC3E}">
        <p14:creationId xmlns:p14="http://schemas.microsoft.com/office/powerpoint/2010/main" val="836891541"/>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20</a:t>
            </a:r>
            <a:r>
              <a:rPr lang="zh-CN" altLang="en-US" dirty="0"/>
              <a:t>、练习题</a:t>
            </a:r>
            <a:r>
              <a:rPr lang="en-US" altLang="zh-CN" dirty="0"/>
              <a:t>1</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根据平均得分对游戏进行排序，从高到底，降序排列，并给出排名，查询结果返回，游戏名称</a:t>
            </a:r>
            <a:r>
              <a:rPr lang="en-US" altLang="zh-CN" dirty="0"/>
              <a:t>`name` </a:t>
            </a:r>
            <a:r>
              <a:rPr lang="zh-CN" altLang="en-US" dirty="0"/>
              <a:t>，平均得分</a:t>
            </a:r>
            <a:r>
              <a:rPr lang="en-US" altLang="zh-CN" dirty="0"/>
              <a:t>`</a:t>
            </a:r>
            <a:r>
              <a:rPr lang="en-US" altLang="zh-CN" dirty="0" err="1"/>
              <a:t>average_rating</a:t>
            </a:r>
            <a:r>
              <a:rPr lang="en-US" altLang="zh-CN" dirty="0"/>
              <a:t>`, </a:t>
            </a:r>
            <a:r>
              <a:rPr lang="zh-CN" altLang="en-US" dirty="0"/>
              <a:t>排名</a:t>
            </a:r>
            <a:r>
              <a:rPr lang="en-US" altLang="zh-CN" dirty="0"/>
              <a:t>`rank`</a:t>
            </a:r>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查询结果：</a:t>
            </a:r>
            <a:endParaRPr lang="en-US" altLang="zh-CN" dirty="0"/>
          </a:p>
        </p:txBody>
      </p:sp>
      <p:sp>
        <p:nvSpPr>
          <p:cNvPr id="7" name="TextBox 3">
            <a:extLst>
              <a:ext uri="{FF2B5EF4-FFF2-40B4-BE49-F238E27FC236}">
                <a16:creationId xmlns:a16="http://schemas.microsoft.com/office/drawing/2014/main" id="{7D999499-C4E6-45A8-B211-EF07F5A9E5ED}"/>
              </a:ext>
            </a:extLst>
          </p:cNvPr>
          <p:cNvSpPr txBox="1"/>
          <p:nvPr/>
        </p:nvSpPr>
        <p:spPr>
          <a:xfrm>
            <a:off x="896664" y="2656528"/>
            <a:ext cx="10398671"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average_rating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 (ORDER BY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average_rating</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DESC)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application;</a:t>
            </a:r>
          </a:p>
        </p:txBody>
      </p:sp>
      <p:pic>
        <p:nvPicPr>
          <p:cNvPr id="8" name="图片 7">
            <a:extLst>
              <a:ext uri="{FF2B5EF4-FFF2-40B4-BE49-F238E27FC236}">
                <a16:creationId xmlns:a16="http://schemas.microsoft.com/office/drawing/2014/main" id="{A3EB3EA7-1B55-4794-93BE-AF51F93AF1E6}"/>
              </a:ext>
            </a:extLst>
          </p:cNvPr>
          <p:cNvPicPr>
            <a:picLocks noChangeAspect="1"/>
          </p:cNvPicPr>
          <p:nvPr/>
        </p:nvPicPr>
        <p:blipFill>
          <a:blip r:embed="rId3"/>
          <a:stretch>
            <a:fillRect/>
          </a:stretch>
        </p:blipFill>
        <p:spPr>
          <a:xfrm>
            <a:off x="886343" y="4574306"/>
            <a:ext cx="10398671" cy="2039505"/>
          </a:xfrm>
          <a:prstGeom prst="rect">
            <a:avLst/>
          </a:prstGeom>
        </p:spPr>
      </p:pic>
    </p:spTree>
    <p:extLst>
      <p:ext uri="{BB962C8B-B14F-4D97-AF65-F5344CB8AC3E}">
        <p14:creationId xmlns:p14="http://schemas.microsoft.com/office/powerpoint/2010/main" val="333844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排序函数</a:t>
            </a:r>
          </a:p>
        </p:txBody>
      </p:sp>
      <p:sp>
        <p:nvSpPr>
          <p:cNvPr id="4" name="文本占位符 3"/>
          <p:cNvSpPr>
            <a:spLocks noGrp="1"/>
          </p:cNvSpPr>
          <p:nvPr>
            <p:ph type="body" sz="quarter" idx="10"/>
          </p:nvPr>
        </p:nvSpPr>
        <p:spPr/>
        <p:txBody>
          <a:bodyPr/>
          <a:lstStyle/>
          <a:p>
            <a:r>
              <a:rPr lang="en-US" altLang="zh-CN" dirty="0"/>
              <a:t>21</a:t>
            </a:r>
            <a:r>
              <a:rPr lang="zh-CN" altLang="en-US" dirty="0"/>
              <a:t>、练习题</a:t>
            </a:r>
            <a:r>
              <a:rPr lang="en-US" altLang="zh-CN" dirty="0"/>
              <a:t>2</a:t>
            </a:r>
            <a:endParaRPr lang="zh-CN" altLang="en-US" dirty="0"/>
          </a:p>
        </p:txBody>
      </p:sp>
      <p:sp>
        <p:nvSpPr>
          <p:cNvPr id="5" name="文本占位符 1">
            <a:extLst>
              <a:ext uri="{FF2B5EF4-FFF2-40B4-BE49-F238E27FC236}">
                <a16:creationId xmlns:a16="http://schemas.microsoft.com/office/drawing/2014/main" id="{BBD47A8B-4483-478C-B0FA-87DF3806B432}"/>
              </a:ext>
            </a:extLst>
          </p:cNvPr>
          <p:cNvSpPr>
            <a:spLocks noGrp="1"/>
          </p:cNvSpPr>
          <p:nvPr>
            <p:ph type="body" sz="quarter" idx="11"/>
          </p:nvPr>
        </p:nvSpPr>
        <p:spPr>
          <a:xfrm>
            <a:off x="808156" y="1556406"/>
            <a:ext cx="10681505" cy="5057405"/>
          </a:xfrm>
        </p:spPr>
        <p:txBody>
          <a:bodyPr/>
          <a:lstStyle/>
          <a:p>
            <a:pPr marL="0" indent="0">
              <a:buNone/>
            </a:pPr>
            <a:r>
              <a:rPr lang="zh-CN" altLang="en-US" dirty="0"/>
              <a:t>查找下载排名第三多的应用，返回应用名称和下载数量</a:t>
            </a: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endParaRPr lang="en-US" altLang="zh-CN" dirty="0"/>
          </a:p>
          <a:p>
            <a:pPr marL="0" indent="0">
              <a:buNone/>
            </a:pPr>
            <a:r>
              <a:rPr lang="zh-CN" altLang="en-US" dirty="0"/>
              <a:t>返回结果：</a:t>
            </a:r>
            <a:endParaRPr lang="en-US" altLang="zh-CN" dirty="0"/>
          </a:p>
        </p:txBody>
      </p:sp>
      <p:sp>
        <p:nvSpPr>
          <p:cNvPr id="7" name="TextBox 3">
            <a:extLst>
              <a:ext uri="{FF2B5EF4-FFF2-40B4-BE49-F238E27FC236}">
                <a16:creationId xmlns:a16="http://schemas.microsoft.com/office/drawing/2014/main" id="{7D999499-C4E6-45A8-B211-EF07F5A9E5ED}"/>
              </a:ext>
            </a:extLst>
          </p:cNvPr>
          <p:cNvSpPr txBox="1"/>
          <p:nvPr/>
        </p:nvSpPr>
        <p:spPr>
          <a:xfrm>
            <a:off x="808156" y="2033955"/>
            <a:ext cx="10398671" cy="2893100"/>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WITH ranking AS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downloads,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downloads DESC) `rank`</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application</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downloads</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ranking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rank = 3;</a:t>
            </a:r>
          </a:p>
        </p:txBody>
      </p:sp>
      <p:pic>
        <p:nvPicPr>
          <p:cNvPr id="6" name="图片 5">
            <a:extLst>
              <a:ext uri="{FF2B5EF4-FFF2-40B4-BE49-F238E27FC236}">
                <a16:creationId xmlns:a16="http://schemas.microsoft.com/office/drawing/2014/main" id="{20D6236C-BDA1-4B22-AFF0-25726DB210B3}"/>
              </a:ext>
            </a:extLst>
          </p:cNvPr>
          <p:cNvPicPr>
            <a:picLocks noChangeAspect="1"/>
          </p:cNvPicPr>
          <p:nvPr/>
        </p:nvPicPr>
        <p:blipFill>
          <a:blip r:embed="rId3"/>
          <a:stretch>
            <a:fillRect/>
          </a:stretch>
        </p:blipFill>
        <p:spPr>
          <a:xfrm>
            <a:off x="808155" y="5319052"/>
            <a:ext cx="10492027" cy="1188752"/>
          </a:xfrm>
          <a:prstGeom prst="rect">
            <a:avLst/>
          </a:prstGeom>
        </p:spPr>
      </p:pic>
    </p:spTree>
    <p:extLst>
      <p:ext uri="{BB962C8B-B14F-4D97-AF65-F5344CB8AC3E}">
        <p14:creationId xmlns:p14="http://schemas.microsoft.com/office/powerpoint/2010/main" val="100258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window frames </a:t>
            </a:r>
            <a:r>
              <a:rPr lang="zh-CN" altLang="en-US" dirty="0"/>
              <a:t>自定义窗口</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06</a:t>
            </a:r>
            <a:endParaRPr kumimoji="1" lang="zh-CN" altLang="en-US" dirty="0"/>
          </a:p>
        </p:txBody>
      </p:sp>
    </p:spTree>
    <p:extLst>
      <p:ext uri="{BB962C8B-B14F-4D97-AF65-F5344CB8AC3E}">
        <p14:creationId xmlns:p14="http://schemas.microsoft.com/office/powerpoint/2010/main" val="266761701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a:t>
            </a:r>
            <a:r>
              <a:rPr lang="zh-CN" altLang="en-US" dirty="0"/>
              <a:t>、</a:t>
            </a:r>
            <a:r>
              <a:rPr lang="en-US" altLang="zh-CN" dirty="0"/>
              <a:t>PRODUCT</a:t>
            </a:r>
            <a:r>
              <a:rPr lang="zh-CN" altLang="en-US" dirty="0"/>
              <a:t>产品表</a:t>
            </a:r>
          </a:p>
        </p:txBody>
      </p:sp>
      <p:pic>
        <p:nvPicPr>
          <p:cNvPr id="10" name="图片 9">
            <a:extLst>
              <a:ext uri="{FF2B5EF4-FFF2-40B4-BE49-F238E27FC236}">
                <a16:creationId xmlns:a16="http://schemas.microsoft.com/office/drawing/2014/main" id="{557921F3-36DE-4E6A-B8B0-C9D64CAA3F4D}"/>
              </a:ext>
            </a:extLst>
          </p:cNvPr>
          <p:cNvPicPr>
            <a:picLocks noChangeAspect="1"/>
          </p:cNvPicPr>
          <p:nvPr/>
        </p:nvPicPr>
        <p:blipFill>
          <a:blip r:embed="rId3"/>
          <a:stretch>
            <a:fillRect/>
          </a:stretch>
        </p:blipFill>
        <p:spPr>
          <a:xfrm>
            <a:off x="710880" y="1552880"/>
            <a:ext cx="10986506" cy="4633912"/>
          </a:xfrm>
          <a:prstGeom prst="rect">
            <a:avLst/>
          </a:prstGeom>
        </p:spPr>
      </p:pic>
    </p:spTree>
    <p:extLst>
      <p:ext uri="{BB962C8B-B14F-4D97-AF65-F5344CB8AC3E}">
        <p14:creationId xmlns:p14="http://schemas.microsoft.com/office/powerpoint/2010/main" val="1853735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2</a:t>
            </a:r>
            <a:r>
              <a:rPr lang="zh-CN" altLang="en-US" dirty="0"/>
              <a:t>、</a:t>
            </a:r>
            <a:r>
              <a:rPr lang="en-US" altLang="zh-CN" dirty="0"/>
              <a:t>STOCK_CHANGE</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t>库存变化表：记录了仓库中商品变化情况，出库，入库</a:t>
            </a:r>
            <a:endParaRPr lang="en-US" altLang="zh-CN" dirty="0"/>
          </a:p>
          <a:p>
            <a:pPr>
              <a:buFont typeface="Wingdings" panose="05000000000000000000" pitchFamily="2" charset="2"/>
              <a:buChar char="Ø"/>
            </a:pPr>
            <a:r>
              <a:rPr lang="en-US" altLang="zh-CN" dirty="0">
                <a:solidFill>
                  <a:srgbClr val="C00000"/>
                </a:solidFill>
              </a:rPr>
              <a:t>id</a:t>
            </a:r>
            <a:r>
              <a:rPr lang="en-US" altLang="zh-CN" dirty="0"/>
              <a:t> </a:t>
            </a:r>
            <a:r>
              <a:rPr lang="zh-CN" altLang="en-US" dirty="0"/>
              <a:t>每一次库存变化都对应一个</a:t>
            </a:r>
            <a:r>
              <a:rPr lang="en-US" altLang="zh-CN" dirty="0"/>
              <a:t>id</a:t>
            </a:r>
          </a:p>
          <a:p>
            <a:pPr>
              <a:buFont typeface="Wingdings" panose="05000000000000000000" pitchFamily="2" charset="2"/>
              <a:buChar char="Ø"/>
            </a:pPr>
            <a:r>
              <a:rPr lang="en-US" altLang="zh-CN" dirty="0" err="1">
                <a:solidFill>
                  <a:srgbClr val="C00000"/>
                </a:solidFill>
              </a:rPr>
              <a:t>product_id</a:t>
            </a:r>
            <a:r>
              <a:rPr lang="en-US" altLang="zh-CN" dirty="0">
                <a:solidFill>
                  <a:srgbClr val="C00000"/>
                </a:solidFill>
              </a:rPr>
              <a:t> </a:t>
            </a:r>
            <a:r>
              <a:rPr lang="zh-CN" altLang="en-US" dirty="0"/>
              <a:t>库存发生变化的产品</a:t>
            </a:r>
            <a:r>
              <a:rPr lang="en-US" altLang="zh-CN" dirty="0"/>
              <a:t>ID</a:t>
            </a:r>
          </a:p>
          <a:p>
            <a:pPr>
              <a:buFont typeface="Wingdings" panose="05000000000000000000" pitchFamily="2" charset="2"/>
              <a:buChar char="Ø"/>
            </a:pPr>
            <a:r>
              <a:rPr lang="en-US" altLang="zh-CN" dirty="0">
                <a:solidFill>
                  <a:srgbClr val="C00000"/>
                </a:solidFill>
              </a:rPr>
              <a:t>quantity</a:t>
            </a:r>
            <a:r>
              <a:rPr lang="en-US" altLang="zh-CN" dirty="0"/>
              <a:t> </a:t>
            </a:r>
            <a:r>
              <a:rPr lang="zh-CN" altLang="en-US" dirty="0"/>
              <a:t>库存变化数量</a:t>
            </a:r>
            <a:r>
              <a:rPr lang="en-US" altLang="zh-CN" dirty="0"/>
              <a:t>(</a:t>
            </a:r>
            <a:r>
              <a:rPr lang="zh-CN" altLang="en-US" dirty="0"/>
              <a:t>正数代表入库</a:t>
            </a:r>
            <a:r>
              <a:rPr lang="en-US" altLang="zh-CN" dirty="0"/>
              <a:t>, </a:t>
            </a:r>
            <a:r>
              <a:rPr lang="zh-CN" altLang="en-US" dirty="0"/>
              <a:t>负数代表出库</a:t>
            </a:r>
            <a:r>
              <a:rPr lang="en-US" altLang="zh-CN" dirty="0"/>
              <a:t>)</a:t>
            </a:r>
          </a:p>
          <a:p>
            <a:pPr>
              <a:buFont typeface="Wingdings" panose="05000000000000000000" pitchFamily="2" charset="2"/>
              <a:buChar char="Ø"/>
            </a:pPr>
            <a:r>
              <a:rPr lang="en-US" altLang="zh-CN" dirty="0">
                <a:solidFill>
                  <a:srgbClr val="C00000"/>
                </a:solidFill>
              </a:rPr>
              <a:t>changed</a:t>
            </a:r>
            <a:r>
              <a:rPr lang="en-US" altLang="zh-CN" dirty="0"/>
              <a:t> </a:t>
            </a:r>
            <a:r>
              <a:rPr lang="zh-CN" altLang="en-US" dirty="0"/>
              <a:t>发生库存变化的时间</a:t>
            </a:r>
            <a:endParaRPr lang="en-US" altLang="zh-CN" dirty="0"/>
          </a:p>
        </p:txBody>
      </p:sp>
      <p:pic>
        <p:nvPicPr>
          <p:cNvPr id="8" name="图片 7">
            <a:extLst>
              <a:ext uri="{FF2B5EF4-FFF2-40B4-BE49-F238E27FC236}">
                <a16:creationId xmlns:a16="http://schemas.microsoft.com/office/drawing/2014/main" id="{10C748A8-91F5-48D5-A62F-486C43D36146}"/>
              </a:ext>
            </a:extLst>
          </p:cNvPr>
          <p:cNvPicPr>
            <a:picLocks noChangeAspect="1"/>
          </p:cNvPicPr>
          <p:nvPr/>
        </p:nvPicPr>
        <p:blipFill>
          <a:blip r:embed="rId3"/>
          <a:stretch>
            <a:fillRect/>
          </a:stretch>
        </p:blipFill>
        <p:spPr>
          <a:xfrm>
            <a:off x="1862269" y="3662662"/>
            <a:ext cx="8069671" cy="2951149"/>
          </a:xfrm>
          <a:prstGeom prst="rect">
            <a:avLst/>
          </a:prstGeom>
        </p:spPr>
      </p:pic>
    </p:spTree>
    <p:extLst>
      <p:ext uri="{BB962C8B-B14F-4D97-AF65-F5344CB8AC3E}">
        <p14:creationId xmlns:p14="http://schemas.microsoft.com/office/powerpoint/2010/main" val="12393039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a:xfrm>
            <a:off x="710880" y="1545003"/>
            <a:ext cx="10749598" cy="517190"/>
          </a:xfrm>
        </p:spPr>
        <p:txBody>
          <a:bodyPr/>
          <a:lstStyle/>
          <a:p>
            <a:pPr marL="0" indent="0">
              <a:buNone/>
            </a:pPr>
            <a:r>
              <a:rPr lang="zh-CN" altLang="en-US" dirty="0">
                <a:solidFill>
                  <a:schemeClr val="tx1">
                    <a:lumMod val="95000"/>
                    <a:lumOff val="5000"/>
                  </a:schemeClr>
                </a:solidFill>
              </a:rPr>
              <a:t>请参考以下结果，编写</a:t>
            </a:r>
            <a:r>
              <a:rPr lang="en-US" altLang="zh-CN" dirty="0">
                <a:solidFill>
                  <a:schemeClr val="tx1">
                    <a:lumMod val="95000"/>
                    <a:lumOff val="5000"/>
                  </a:schemeClr>
                </a:solidFill>
              </a:rPr>
              <a:t>SQL</a:t>
            </a:r>
            <a:r>
              <a:rPr lang="zh-CN" altLang="en-US" dirty="0">
                <a:solidFill>
                  <a:schemeClr val="tx1">
                    <a:lumMod val="95000"/>
                    <a:lumOff val="5000"/>
                  </a:schemeClr>
                </a:solidFill>
              </a:rPr>
              <a:t>聚合函数。</a:t>
            </a: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endParaRPr lang="en-US" altLang="zh-CN" dirty="0">
              <a:solidFill>
                <a:schemeClr val="tx1">
                  <a:lumMod val="95000"/>
                  <a:lumOff val="5000"/>
                </a:schemeClr>
              </a:solidFill>
            </a:endParaRPr>
          </a:p>
          <a:p>
            <a:pPr marL="0" indent="0">
              <a:buNone/>
            </a:pPr>
            <a:r>
              <a:rPr lang="zh-CN" altLang="en-US" dirty="0">
                <a:solidFill>
                  <a:schemeClr val="tx1">
                    <a:lumMod val="95000"/>
                    <a:lumOff val="5000"/>
                  </a:schemeClr>
                </a:solidFill>
              </a:rPr>
              <a:t>如果我们想获取上述结果，我们可以按性别进行分组，获取平均</a:t>
            </a:r>
            <a:r>
              <a:rPr lang="en-US" altLang="zh-CN" dirty="0">
                <a:solidFill>
                  <a:schemeClr val="tx1">
                    <a:lumMod val="95000"/>
                    <a:lumOff val="5000"/>
                  </a:schemeClr>
                </a:solidFill>
              </a:rPr>
              <a:t>GPA</a:t>
            </a:r>
            <a:r>
              <a:rPr lang="zh-CN" altLang="en-US" dirty="0">
                <a:solidFill>
                  <a:schemeClr val="tx1">
                    <a:lumMod val="95000"/>
                    <a:lumOff val="5000"/>
                  </a:schemeClr>
                </a:solidFill>
              </a:rPr>
              <a:t>：</a:t>
            </a:r>
          </a:p>
          <a:p>
            <a:pPr marL="0" indent="0">
              <a:buNone/>
            </a:pPr>
            <a:endParaRPr lang="zh-CN" altLang="en-US" dirty="0">
              <a:solidFill>
                <a:schemeClr val="tx1">
                  <a:lumMod val="95000"/>
                  <a:lumOff val="5000"/>
                </a:schemeClr>
              </a:solidFill>
            </a:endParaRPr>
          </a:p>
        </p:txBody>
      </p:sp>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en-US" altLang="zh-CN" dirty="0"/>
              <a:t>3</a:t>
            </a:r>
            <a:r>
              <a:rPr lang="zh-CN" altLang="en-US" dirty="0"/>
              <a:t>、聚合函数</a:t>
            </a:r>
          </a:p>
        </p:txBody>
      </p:sp>
      <p:pic>
        <p:nvPicPr>
          <p:cNvPr id="8" name="图片 7">
            <a:extLst>
              <a:ext uri="{FF2B5EF4-FFF2-40B4-BE49-F238E27FC236}">
                <a16:creationId xmlns:a16="http://schemas.microsoft.com/office/drawing/2014/main" id="{8F25F828-1E89-41F1-A486-320A92B6A348}"/>
              </a:ext>
            </a:extLst>
          </p:cNvPr>
          <p:cNvPicPr>
            <a:picLocks noChangeAspect="1"/>
          </p:cNvPicPr>
          <p:nvPr/>
        </p:nvPicPr>
        <p:blipFill>
          <a:blip r:embed="rId3"/>
          <a:stretch>
            <a:fillRect/>
          </a:stretch>
        </p:blipFill>
        <p:spPr>
          <a:xfrm>
            <a:off x="416879" y="2149925"/>
            <a:ext cx="11149308" cy="1407517"/>
          </a:xfrm>
          <a:prstGeom prst="rect">
            <a:avLst/>
          </a:prstGeom>
        </p:spPr>
      </p:pic>
      <p:sp>
        <p:nvSpPr>
          <p:cNvPr id="9" name="TextBox 3">
            <a:extLst>
              <a:ext uri="{FF2B5EF4-FFF2-40B4-BE49-F238E27FC236}">
                <a16:creationId xmlns:a16="http://schemas.microsoft.com/office/drawing/2014/main" id="{BC4CB4A9-AFC3-4E7C-BBEF-FB447DFCC763}"/>
              </a:ext>
            </a:extLst>
          </p:cNvPr>
          <p:cNvSpPr txBox="1"/>
          <p:nvPr/>
        </p:nvSpPr>
        <p:spPr>
          <a:xfrm>
            <a:off x="820957" y="4178030"/>
            <a:ext cx="10302240" cy="338554"/>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Gender, AVG(GPA) as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avg_gpa</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students GROUP BY Gender;</a:t>
            </a:r>
          </a:p>
        </p:txBody>
      </p:sp>
    </p:spTree>
    <p:extLst>
      <p:ext uri="{BB962C8B-B14F-4D97-AF65-F5344CB8AC3E}">
        <p14:creationId xmlns:p14="http://schemas.microsoft.com/office/powerpoint/2010/main" val="4184490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3</a:t>
            </a:r>
            <a:r>
              <a:rPr lang="zh-CN" altLang="en-US" dirty="0"/>
              <a:t>、</a:t>
            </a:r>
            <a:r>
              <a:rPr lang="en-US" altLang="zh-CN" dirty="0"/>
              <a:t>SINGLE_ORDER</a:t>
            </a:r>
            <a:r>
              <a:rPr lang="zh-CN" altLang="en-US" dirty="0"/>
              <a:t>表</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t>记录订单基本信息：</a:t>
            </a:r>
            <a:endParaRPr lang="en-US" altLang="zh-CN" dirty="0"/>
          </a:p>
          <a:p>
            <a:pPr>
              <a:buFont typeface="Wingdings" panose="05000000000000000000" pitchFamily="2" charset="2"/>
              <a:buChar char="Ø"/>
            </a:pPr>
            <a:r>
              <a:rPr lang="en-US" altLang="zh-CN" dirty="0">
                <a:solidFill>
                  <a:srgbClr val="C00000"/>
                </a:solidFill>
              </a:rPr>
              <a:t>id</a:t>
            </a:r>
          </a:p>
          <a:p>
            <a:pPr>
              <a:buFont typeface="Wingdings" panose="05000000000000000000" pitchFamily="2" charset="2"/>
              <a:buChar char="Ø"/>
            </a:pPr>
            <a:r>
              <a:rPr lang="en-US" altLang="zh-CN" dirty="0">
                <a:solidFill>
                  <a:srgbClr val="C00000"/>
                </a:solidFill>
              </a:rPr>
              <a:t>placed </a:t>
            </a:r>
            <a:r>
              <a:rPr lang="zh-CN" altLang="en-US" dirty="0">
                <a:solidFill>
                  <a:srgbClr val="C00000"/>
                </a:solidFill>
              </a:rPr>
              <a:t>下单时间</a:t>
            </a:r>
            <a:endParaRPr lang="en-US" altLang="zh-CN" dirty="0">
              <a:solidFill>
                <a:srgbClr val="C00000"/>
              </a:solidFill>
            </a:endParaRPr>
          </a:p>
          <a:p>
            <a:pPr>
              <a:buFont typeface="Wingdings" panose="05000000000000000000" pitchFamily="2" charset="2"/>
              <a:buChar char="Ø"/>
            </a:pPr>
            <a:r>
              <a:rPr lang="en-US" altLang="zh-CN" dirty="0" err="1">
                <a:solidFill>
                  <a:srgbClr val="C00000"/>
                </a:solidFill>
              </a:rPr>
              <a:t>total_price</a:t>
            </a:r>
            <a:r>
              <a:rPr lang="en-US" altLang="zh-CN" dirty="0">
                <a:solidFill>
                  <a:srgbClr val="C00000"/>
                </a:solidFill>
              </a:rPr>
              <a:t> </a:t>
            </a:r>
            <a:r>
              <a:rPr lang="zh-CN" altLang="en-US" dirty="0">
                <a:solidFill>
                  <a:srgbClr val="C00000"/>
                </a:solidFill>
              </a:rPr>
              <a:t>订单总价</a:t>
            </a:r>
            <a:endParaRPr lang="en-US" altLang="zh-CN" dirty="0">
              <a:solidFill>
                <a:srgbClr val="C00000"/>
              </a:solidFill>
            </a:endParaRPr>
          </a:p>
        </p:txBody>
      </p:sp>
      <p:pic>
        <p:nvPicPr>
          <p:cNvPr id="5" name="图片 4">
            <a:extLst>
              <a:ext uri="{FF2B5EF4-FFF2-40B4-BE49-F238E27FC236}">
                <a16:creationId xmlns:a16="http://schemas.microsoft.com/office/drawing/2014/main" id="{27DD8EE2-4F77-41BD-ABCD-041B12037DE3}"/>
              </a:ext>
            </a:extLst>
          </p:cNvPr>
          <p:cNvPicPr>
            <a:picLocks noChangeAspect="1"/>
          </p:cNvPicPr>
          <p:nvPr/>
        </p:nvPicPr>
        <p:blipFill>
          <a:blip r:embed="rId3"/>
          <a:stretch>
            <a:fillRect/>
          </a:stretch>
        </p:blipFill>
        <p:spPr>
          <a:xfrm>
            <a:off x="1826063" y="3429000"/>
            <a:ext cx="8539874" cy="3088532"/>
          </a:xfrm>
          <a:prstGeom prst="rect">
            <a:avLst/>
          </a:prstGeom>
        </p:spPr>
      </p:pic>
    </p:spTree>
    <p:extLst>
      <p:ext uri="{BB962C8B-B14F-4D97-AF65-F5344CB8AC3E}">
        <p14:creationId xmlns:p14="http://schemas.microsoft.com/office/powerpoint/2010/main" val="173443720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ORDER_POSITION</a:t>
            </a:r>
            <a:r>
              <a:rPr lang="zh-CN" altLang="en-US" dirty="0"/>
              <a:t>表</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t>订单详情表：</a:t>
            </a:r>
            <a:endParaRPr lang="en-US" altLang="zh-CN" dirty="0"/>
          </a:p>
          <a:p>
            <a:pPr>
              <a:buFont typeface="Wingdings" panose="05000000000000000000" pitchFamily="2" charset="2"/>
              <a:buChar char="Ø"/>
            </a:pPr>
            <a:r>
              <a:rPr lang="en-US" altLang="zh-CN" dirty="0">
                <a:solidFill>
                  <a:srgbClr val="C00000"/>
                </a:solidFill>
              </a:rPr>
              <a:t>id</a:t>
            </a:r>
          </a:p>
          <a:p>
            <a:pPr>
              <a:buFont typeface="Wingdings" panose="05000000000000000000" pitchFamily="2" charset="2"/>
              <a:buChar char="Ø"/>
            </a:pPr>
            <a:r>
              <a:rPr lang="en-US" altLang="zh-CN" dirty="0" err="1">
                <a:solidFill>
                  <a:srgbClr val="C00000"/>
                </a:solidFill>
              </a:rPr>
              <a:t>product_id</a:t>
            </a:r>
            <a:r>
              <a:rPr lang="en-US" altLang="zh-CN" dirty="0">
                <a:solidFill>
                  <a:srgbClr val="C00000"/>
                </a:solidFill>
              </a:rPr>
              <a:t> </a:t>
            </a:r>
            <a:r>
              <a:rPr lang="zh-CN" altLang="en-US" dirty="0"/>
              <a:t>订单中包含的商品</a:t>
            </a:r>
            <a:r>
              <a:rPr lang="en-US" altLang="zh-CN" dirty="0"/>
              <a:t>id</a:t>
            </a:r>
          </a:p>
          <a:p>
            <a:pPr>
              <a:buFont typeface="Wingdings" panose="05000000000000000000" pitchFamily="2" charset="2"/>
              <a:buChar char="Ø"/>
            </a:pPr>
            <a:r>
              <a:rPr lang="en-US" altLang="zh-CN" dirty="0" err="1">
                <a:solidFill>
                  <a:srgbClr val="C00000"/>
                </a:solidFill>
              </a:rPr>
              <a:t>order_id</a:t>
            </a:r>
            <a:r>
              <a:rPr lang="en-US" altLang="zh-CN" dirty="0">
                <a:solidFill>
                  <a:srgbClr val="C00000"/>
                </a:solidFill>
              </a:rPr>
              <a:t> </a:t>
            </a:r>
            <a:r>
              <a:rPr lang="zh-CN" altLang="en-US" dirty="0"/>
              <a:t>该条记录对应的订单编号</a:t>
            </a:r>
            <a:endParaRPr lang="en-US" altLang="zh-CN" dirty="0"/>
          </a:p>
          <a:p>
            <a:pPr>
              <a:buFont typeface="Wingdings" panose="05000000000000000000" pitchFamily="2" charset="2"/>
              <a:buChar char="Ø"/>
            </a:pPr>
            <a:r>
              <a:rPr lang="en-US" altLang="zh-CN" dirty="0">
                <a:solidFill>
                  <a:srgbClr val="C00000"/>
                </a:solidFill>
              </a:rPr>
              <a:t>quantity </a:t>
            </a:r>
            <a:r>
              <a:rPr lang="zh-CN" altLang="en-US" dirty="0"/>
              <a:t>订单对应商品数量</a:t>
            </a:r>
            <a:endParaRPr lang="en-US" altLang="zh-CN" dirty="0">
              <a:solidFill>
                <a:srgbClr val="C00000"/>
              </a:solidFill>
            </a:endParaRPr>
          </a:p>
        </p:txBody>
      </p:sp>
      <p:pic>
        <p:nvPicPr>
          <p:cNvPr id="7" name="图片 6">
            <a:extLst>
              <a:ext uri="{FF2B5EF4-FFF2-40B4-BE49-F238E27FC236}">
                <a16:creationId xmlns:a16="http://schemas.microsoft.com/office/drawing/2014/main" id="{BD63E70F-6823-42C7-8853-169119310E76}"/>
              </a:ext>
            </a:extLst>
          </p:cNvPr>
          <p:cNvPicPr>
            <a:picLocks noChangeAspect="1"/>
          </p:cNvPicPr>
          <p:nvPr/>
        </p:nvPicPr>
        <p:blipFill>
          <a:blip r:embed="rId3"/>
          <a:stretch>
            <a:fillRect/>
          </a:stretch>
        </p:blipFill>
        <p:spPr>
          <a:xfrm>
            <a:off x="2004375" y="3696146"/>
            <a:ext cx="8112391" cy="2963834"/>
          </a:xfrm>
          <a:prstGeom prst="rect">
            <a:avLst/>
          </a:prstGeom>
        </p:spPr>
      </p:pic>
    </p:spTree>
    <p:extLst>
      <p:ext uri="{BB962C8B-B14F-4D97-AF65-F5344CB8AC3E}">
        <p14:creationId xmlns:p14="http://schemas.microsoft.com/office/powerpoint/2010/main" val="372323322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window frames</a:t>
            </a:r>
            <a:r>
              <a:rPr lang="zh-CN" altLang="en-US" dirty="0"/>
              <a:t>概述</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t>窗口框架（</a:t>
            </a:r>
            <a:r>
              <a:rPr lang="en-US" altLang="zh-CN" dirty="0"/>
              <a:t>Window frames</a:t>
            </a:r>
            <a:r>
              <a:rPr lang="zh-CN" altLang="en-US" dirty="0"/>
              <a:t>） 可以以当前行为基准，精确的自定义要选取的数据范围。</a:t>
            </a:r>
            <a:endParaRPr lang="en-US" altLang="zh-CN" dirty="0"/>
          </a:p>
          <a:p>
            <a:pPr marL="0" indent="0">
              <a:buNone/>
            </a:pPr>
            <a:r>
              <a:rPr lang="zh-CN" altLang="en-US" dirty="0"/>
              <a:t>例如：想选取当前行的前三行和后三行一共</a:t>
            </a:r>
            <a:r>
              <a:rPr lang="en-US" altLang="zh-CN" dirty="0"/>
              <a:t>7</a:t>
            </a:r>
            <a:r>
              <a:rPr lang="zh-CN" altLang="en-US" dirty="0"/>
              <a:t>行数据进行统计，相当于自定义一个固定大小的窗口，当当前行移动的时候，窗口也会随之移动</a:t>
            </a:r>
            <a:endParaRPr lang="en-US" altLang="zh-CN" dirty="0"/>
          </a:p>
          <a:p>
            <a:pPr marL="0" indent="0">
              <a:buNone/>
            </a:pPr>
            <a:r>
              <a:rPr lang="zh-CN" altLang="en-US" dirty="0"/>
              <a:t>看下面的例子，我们选中了当前行的前两行和后两行，一共</a:t>
            </a:r>
            <a:r>
              <a:rPr lang="en-US" altLang="zh-CN" dirty="0"/>
              <a:t>5</a:t>
            </a:r>
            <a:r>
              <a:rPr lang="zh-CN" altLang="en-US" dirty="0"/>
              <a:t>行数据</a:t>
            </a:r>
            <a:endParaRPr lang="en-US" altLang="zh-CN" dirty="0">
              <a:solidFill>
                <a:srgbClr val="C00000"/>
              </a:solidFill>
            </a:endParaRPr>
          </a:p>
        </p:txBody>
      </p:sp>
      <p:pic>
        <p:nvPicPr>
          <p:cNvPr id="5" name="图片 4">
            <a:extLst>
              <a:ext uri="{FF2B5EF4-FFF2-40B4-BE49-F238E27FC236}">
                <a16:creationId xmlns:a16="http://schemas.microsoft.com/office/drawing/2014/main" id="{84064D56-9B01-453D-A5BF-28E1ECAE22D3}"/>
              </a:ext>
            </a:extLst>
          </p:cNvPr>
          <p:cNvPicPr>
            <a:picLocks noChangeAspect="1"/>
          </p:cNvPicPr>
          <p:nvPr/>
        </p:nvPicPr>
        <p:blipFill>
          <a:blip r:embed="rId3"/>
          <a:stretch>
            <a:fillRect/>
          </a:stretch>
        </p:blipFill>
        <p:spPr>
          <a:xfrm>
            <a:off x="1387004" y="3289913"/>
            <a:ext cx="8554664" cy="3323898"/>
          </a:xfrm>
          <a:prstGeom prst="rect">
            <a:avLst/>
          </a:prstGeom>
        </p:spPr>
      </p:pic>
    </p:spTree>
    <p:extLst>
      <p:ext uri="{BB962C8B-B14F-4D97-AF65-F5344CB8AC3E}">
        <p14:creationId xmlns:p14="http://schemas.microsoft.com/office/powerpoint/2010/main" val="3785039808"/>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window frames</a:t>
            </a:r>
            <a:r>
              <a:rPr lang="zh-CN" altLang="en-US" dirty="0"/>
              <a:t>基本语法</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t>定义 </a:t>
            </a:r>
            <a:r>
              <a:rPr lang="en-US" altLang="zh-CN" dirty="0"/>
              <a:t>window frames </a:t>
            </a:r>
            <a:r>
              <a:rPr lang="zh-CN" altLang="en-US" dirty="0"/>
              <a:t>有两种方式： </a:t>
            </a:r>
            <a:r>
              <a:rPr lang="en-US" altLang="zh-CN" dirty="0"/>
              <a:t>`ROWS` </a:t>
            </a:r>
            <a:r>
              <a:rPr lang="zh-CN" altLang="en-US" dirty="0"/>
              <a:t>和 </a:t>
            </a:r>
            <a:r>
              <a:rPr lang="en-US" altLang="zh-CN" dirty="0"/>
              <a:t>`RANGE` </a:t>
            </a:r>
            <a:r>
              <a:rPr lang="zh-CN" altLang="en-US" dirty="0"/>
              <a:t>，具体语法如下：</a:t>
            </a:r>
            <a:endParaRPr lang="en-US" altLang="zh-CN" dirty="0"/>
          </a:p>
          <a:p>
            <a:pPr marL="0" indent="0">
              <a:buNone/>
            </a:pPr>
            <a:endParaRPr lang="en-US" altLang="zh-CN" dirty="0"/>
          </a:p>
          <a:p>
            <a:pPr marL="0" indent="0">
              <a:buNone/>
            </a:pPr>
            <a:endParaRPr lang="en-US" altLang="zh-CN" dirty="0">
              <a:solidFill>
                <a:srgbClr val="C00000"/>
              </a:solidFill>
            </a:endParaRPr>
          </a:p>
          <a:p>
            <a:pPr marL="0" indent="0">
              <a:buNone/>
            </a:pPr>
            <a:endParaRPr lang="en-US" altLang="zh-CN" dirty="0">
              <a:solidFill>
                <a:srgbClr val="C00000"/>
              </a:solidFill>
            </a:endParaRPr>
          </a:p>
          <a:p>
            <a:pPr marL="0" indent="0">
              <a:buNone/>
            </a:pPr>
            <a:r>
              <a:rPr lang="zh-CN" altLang="en-US" dirty="0">
                <a:solidFill>
                  <a:schemeClr val="tx1">
                    <a:lumMod val="75000"/>
                    <a:lumOff val="25000"/>
                  </a:schemeClr>
                </a:solidFill>
              </a:rPr>
              <a:t>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框架中，</a:t>
            </a:r>
            <a:r>
              <a:rPr lang="en-US" altLang="zh-CN" dirty="0">
                <a:solidFill>
                  <a:schemeClr val="tx1">
                    <a:lumMod val="75000"/>
                    <a:lumOff val="25000"/>
                  </a:schemeClr>
                </a:solidFill>
              </a:rPr>
              <a:t>... </a:t>
            </a:r>
            <a:r>
              <a:rPr lang="zh-CN" altLang="en-US" dirty="0">
                <a:solidFill>
                  <a:schemeClr val="tx1">
                    <a:lumMod val="75000"/>
                    <a:lumOff val="25000"/>
                  </a:schemeClr>
                </a:solidFill>
              </a:rPr>
              <a:t>代表了之前我们介绍的例如 </a:t>
            </a:r>
            <a:r>
              <a:rPr lang="en-US" altLang="zh-CN" dirty="0">
                <a:solidFill>
                  <a:schemeClr val="tx1">
                    <a:lumMod val="75000"/>
                    <a:lumOff val="25000"/>
                  </a:schemeClr>
                </a:solidFill>
              </a:rPr>
              <a:t>`PARTITION BY`  </a:t>
            </a:r>
            <a:r>
              <a:rPr lang="zh-CN" altLang="en-US" dirty="0">
                <a:solidFill>
                  <a:schemeClr val="tx1">
                    <a:lumMod val="75000"/>
                    <a:lumOff val="25000"/>
                  </a:schemeClr>
                </a:solidFill>
              </a:rPr>
              <a:t>子句，下面我们先关注 </a:t>
            </a:r>
            <a:r>
              <a:rPr lang="en-US" altLang="zh-CN" dirty="0">
                <a:solidFill>
                  <a:schemeClr val="tx1">
                    <a:lumMod val="75000"/>
                    <a:lumOff val="25000"/>
                  </a:schemeClr>
                </a:solidFill>
              </a:rPr>
              <a:t>`ROWS` </a:t>
            </a:r>
            <a:r>
              <a:rPr lang="zh-CN" altLang="en-US" dirty="0">
                <a:solidFill>
                  <a:schemeClr val="tx1">
                    <a:lumMod val="75000"/>
                    <a:lumOff val="25000"/>
                  </a:schemeClr>
                </a:solidFill>
              </a:rPr>
              <a:t>和 </a:t>
            </a:r>
            <a:r>
              <a:rPr lang="en-US" altLang="zh-CN" dirty="0">
                <a:solidFill>
                  <a:schemeClr val="tx1">
                    <a:lumMod val="75000"/>
                    <a:lumOff val="25000"/>
                  </a:schemeClr>
                </a:solidFill>
              </a:rPr>
              <a:t>`RANGE`</a:t>
            </a:r>
            <a:r>
              <a:rPr lang="zh-CN" altLang="en-US" dirty="0">
                <a:solidFill>
                  <a:schemeClr val="tx1">
                    <a:lumMod val="75000"/>
                    <a:lumOff val="25000"/>
                  </a:schemeClr>
                </a:solidFill>
              </a:rPr>
              <a:t>的用法，然后再加上</a:t>
            </a:r>
            <a:r>
              <a:rPr lang="en-US" altLang="zh-CN" dirty="0">
                <a:solidFill>
                  <a:schemeClr val="tx1">
                    <a:lumMod val="75000"/>
                    <a:lumOff val="25000"/>
                  </a:schemeClr>
                </a:solidFill>
              </a:rPr>
              <a:t>`PARTITION BY` </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在上面的查询中，我们对</a:t>
            </a:r>
            <a:r>
              <a:rPr lang="en-US" altLang="zh-CN" dirty="0">
                <a:solidFill>
                  <a:schemeClr val="tx1">
                    <a:lumMod val="75000"/>
                    <a:lumOff val="25000"/>
                  </a:schemeClr>
                </a:solidFill>
              </a:rPr>
              <a:t>`</a:t>
            </a:r>
            <a:r>
              <a:rPr lang="en-US" altLang="zh-CN" dirty="0" err="1">
                <a:solidFill>
                  <a:schemeClr val="tx1">
                    <a:lumMod val="75000"/>
                    <a:lumOff val="25000"/>
                  </a:schemeClr>
                </a:solidFill>
              </a:rPr>
              <a:t>total_price</a:t>
            </a:r>
            <a:r>
              <a:rPr lang="en-US" altLang="zh-CN" dirty="0">
                <a:solidFill>
                  <a:schemeClr val="tx1">
                    <a:lumMod val="75000"/>
                    <a:lumOff val="25000"/>
                  </a:schemeClr>
                </a:solidFill>
              </a:rPr>
              <a:t>`</a:t>
            </a:r>
            <a:r>
              <a:rPr lang="zh-CN" altLang="en-US" dirty="0">
                <a:solidFill>
                  <a:schemeClr val="tx1">
                    <a:lumMod val="75000"/>
                    <a:lumOff val="25000"/>
                  </a:schemeClr>
                </a:solidFill>
              </a:rPr>
              <a:t>列求和。 对于每一行，我们将当前行与它之前的所有行（ </a:t>
            </a:r>
            <a:r>
              <a:rPr lang="en-US" altLang="zh-CN" dirty="0">
                <a:solidFill>
                  <a:schemeClr val="tx1">
                    <a:lumMod val="75000"/>
                    <a:lumOff val="25000"/>
                  </a:schemeClr>
                </a:solidFill>
              </a:rPr>
              <a:t>"UNBOUNDED PRECEDING" </a:t>
            </a:r>
            <a:r>
              <a:rPr lang="zh-CN" altLang="en-US" dirty="0">
                <a:solidFill>
                  <a:schemeClr val="tx1">
                    <a:lumMod val="75000"/>
                    <a:lumOff val="25000"/>
                  </a:schemeClr>
                </a:solidFill>
              </a:rPr>
              <a:t>）相加，</a:t>
            </a:r>
            <a:r>
              <a:rPr lang="en-US" altLang="zh-CN" dirty="0">
                <a:solidFill>
                  <a:schemeClr val="tx1">
                    <a:lumMod val="75000"/>
                    <a:lumOff val="25000"/>
                  </a:schemeClr>
                </a:solidFill>
              </a:rPr>
              <a:t>`</a:t>
            </a:r>
            <a:r>
              <a:rPr lang="en-US" altLang="zh-CN" dirty="0" err="1">
                <a:solidFill>
                  <a:schemeClr val="tx1">
                    <a:lumMod val="75000"/>
                    <a:lumOff val="25000"/>
                  </a:schemeClr>
                </a:solidFill>
              </a:rPr>
              <a:t>total_price</a:t>
            </a:r>
            <a:r>
              <a:rPr lang="en-US" altLang="zh-CN" dirty="0">
                <a:solidFill>
                  <a:schemeClr val="tx1">
                    <a:lumMod val="75000"/>
                    <a:lumOff val="25000"/>
                  </a:schemeClr>
                </a:solidFill>
              </a:rPr>
              <a:t>`</a:t>
            </a:r>
            <a:r>
              <a:rPr lang="zh-CN" altLang="en-US" dirty="0">
                <a:solidFill>
                  <a:schemeClr val="tx1">
                    <a:lumMod val="75000"/>
                    <a:lumOff val="25000"/>
                  </a:schemeClr>
                </a:solidFill>
              </a:rPr>
              <a:t>列相当于到当前行的累加和，这个值随着当前行的变化而增加</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7" name="TextBox 3">
            <a:extLst>
              <a:ext uri="{FF2B5EF4-FFF2-40B4-BE49-F238E27FC236}">
                <a16:creationId xmlns:a16="http://schemas.microsoft.com/office/drawing/2014/main" id="{E3340A7C-7954-43B0-B11F-DF26E70526EC}"/>
              </a:ext>
            </a:extLst>
          </p:cNvPr>
          <p:cNvSpPr txBox="1"/>
          <p:nvPr/>
        </p:nvSpPr>
        <p:spPr>
          <a:xfrm>
            <a:off x="808155" y="2106956"/>
            <a:ext cx="10398671" cy="95410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&lt;window function&gt; OVER (...</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&lt;</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order_column</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&gt;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[ROWS|RANGE] &lt;window frame extent&gt;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
        <p:nvSpPr>
          <p:cNvPr id="8" name="TextBox 3">
            <a:extLst>
              <a:ext uri="{FF2B5EF4-FFF2-40B4-BE49-F238E27FC236}">
                <a16:creationId xmlns:a16="http://schemas.microsoft.com/office/drawing/2014/main" id="{9739321A-9DE6-406B-836E-394A0657B7CD}"/>
              </a:ext>
            </a:extLst>
          </p:cNvPr>
          <p:cNvSpPr txBox="1"/>
          <p:nvPr/>
        </p:nvSpPr>
        <p:spPr>
          <a:xfrm>
            <a:off x="808156" y="4037218"/>
            <a:ext cx="10398671"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UNBOUNDED PRECEDING)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2458836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zh-CN" altLang="en-US" dirty="0"/>
              <a:t>查询结果</a:t>
            </a:r>
          </a:p>
        </p:txBody>
      </p:sp>
      <p:pic>
        <p:nvPicPr>
          <p:cNvPr id="10" name="图片 9">
            <a:extLst>
              <a:ext uri="{FF2B5EF4-FFF2-40B4-BE49-F238E27FC236}">
                <a16:creationId xmlns:a16="http://schemas.microsoft.com/office/drawing/2014/main" id="{A3D95B93-27AD-43E2-8E27-AA953D0536C8}"/>
              </a:ext>
            </a:extLst>
          </p:cNvPr>
          <p:cNvPicPr>
            <a:picLocks noChangeAspect="1"/>
          </p:cNvPicPr>
          <p:nvPr/>
        </p:nvPicPr>
        <p:blipFill>
          <a:blip r:embed="rId3"/>
          <a:stretch>
            <a:fillRect/>
          </a:stretch>
        </p:blipFill>
        <p:spPr>
          <a:xfrm>
            <a:off x="2205640" y="1457271"/>
            <a:ext cx="7780719" cy="5032075"/>
          </a:xfrm>
          <a:prstGeom prst="rect">
            <a:avLst/>
          </a:prstGeom>
        </p:spPr>
      </p:pic>
    </p:spTree>
    <p:extLst>
      <p:ext uri="{BB962C8B-B14F-4D97-AF65-F5344CB8AC3E}">
        <p14:creationId xmlns:p14="http://schemas.microsoft.com/office/powerpoint/2010/main" val="188684785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6</a:t>
            </a:r>
            <a:r>
              <a:rPr lang="zh-CN" altLang="en-US" dirty="0"/>
              <a:t>、</a:t>
            </a:r>
            <a:r>
              <a:rPr lang="en-US" altLang="zh-CN" dirty="0"/>
              <a:t>window frames</a:t>
            </a:r>
            <a:r>
              <a:rPr lang="zh-CN" altLang="en-US" dirty="0"/>
              <a:t>定义</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上面小结中介绍过，我们有两种方式来定义窗口大小（</a:t>
            </a:r>
            <a:r>
              <a:rPr lang="en-US" altLang="zh-CN" dirty="0">
                <a:solidFill>
                  <a:schemeClr val="tx1">
                    <a:lumMod val="75000"/>
                    <a:lumOff val="25000"/>
                  </a:schemeClr>
                </a:solidFill>
              </a:rPr>
              <a:t>window frames</a:t>
            </a:r>
            <a:r>
              <a:rPr lang="zh-CN" altLang="en-US" dirty="0">
                <a:solidFill>
                  <a:schemeClr val="tx1">
                    <a:lumMod val="75000"/>
                    <a:lumOff val="25000"/>
                  </a:schemeClr>
                </a:solidFill>
              </a:rPr>
              <a:t>），  </a:t>
            </a:r>
            <a:r>
              <a:rPr lang="en-US" altLang="zh-CN" dirty="0">
                <a:solidFill>
                  <a:schemeClr val="tx1">
                    <a:lumMod val="75000"/>
                    <a:lumOff val="25000"/>
                  </a:schemeClr>
                </a:solidFill>
              </a:rPr>
              <a:t>`</a:t>
            </a:r>
            <a:r>
              <a:rPr lang="en-US" altLang="zh-CN" dirty="0">
                <a:solidFill>
                  <a:srgbClr val="C00000"/>
                </a:solidFill>
              </a:rPr>
              <a:t>ROWS</a:t>
            </a:r>
            <a:r>
              <a:rPr lang="en-US" altLang="zh-CN" dirty="0">
                <a:solidFill>
                  <a:schemeClr val="tx1">
                    <a:lumMod val="75000"/>
                    <a:lumOff val="25000"/>
                  </a:schemeClr>
                </a:solidFill>
              </a:rPr>
              <a:t>`</a:t>
            </a:r>
            <a:r>
              <a:rPr lang="zh-CN" altLang="en-US" dirty="0">
                <a:solidFill>
                  <a:schemeClr val="tx1">
                    <a:lumMod val="75000"/>
                    <a:lumOff val="25000"/>
                  </a:schemeClr>
                </a:solidFill>
              </a:rPr>
              <a:t>和</a:t>
            </a:r>
            <a:r>
              <a:rPr lang="en-US" altLang="zh-CN" dirty="0">
                <a:solidFill>
                  <a:schemeClr val="tx1">
                    <a:lumMod val="75000"/>
                    <a:lumOff val="25000"/>
                  </a:schemeClr>
                </a:solidFill>
              </a:rPr>
              <a:t>`</a:t>
            </a:r>
            <a:r>
              <a:rPr lang="en-US" altLang="zh-CN" dirty="0">
                <a:solidFill>
                  <a:srgbClr val="C00000"/>
                </a:solidFill>
              </a:rPr>
              <a:t>RANGE</a:t>
            </a:r>
            <a:r>
              <a:rPr lang="en-US" altLang="zh-CN" dirty="0">
                <a:solidFill>
                  <a:schemeClr val="tx1">
                    <a:lumMod val="75000"/>
                    <a:lumOff val="25000"/>
                  </a:schemeClr>
                </a:solidFill>
              </a:rPr>
              <a:t>`</a:t>
            </a:r>
          </a:p>
          <a:p>
            <a:pPr marL="0" indent="0">
              <a:buNone/>
            </a:pPr>
            <a:r>
              <a:rPr lang="zh-CN" altLang="en-US" dirty="0">
                <a:solidFill>
                  <a:schemeClr val="tx1">
                    <a:lumMod val="75000"/>
                    <a:lumOff val="25000"/>
                  </a:schemeClr>
                </a:solidFill>
              </a:rPr>
              <a:t>我们先介绍比较容易理解的</a:t>
            </a:r>
            <a:r>
              <a:rPr lang="en-US" altLang="zh-CN" dirty="0">
                <a:solidFill>
                  <a:schemeClr val="tx1">
                    <a:lumMod val="75000"/>
                    <a:lumOff val="25000"/>
                  </a:schemeClr>
                </a:solidFill>
              </a:rPr>
              <a:t>`ROWS`</a:t>
            </a:r>
            <a:r>
              <a:rPr lang="zh-CN" altLang="en-US" dirty="0">
                <a:solidFill>
                  <a:schemeClr val="tx1">
                    <a:lumMod val="75000"/>
                    <a:lumOff val="25000"/>
                  </a:schemeClr>
                </a:solidFill>
              </a:rPr>
              <a:t>方式，通用的语法如下：</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在上面的框架中，</a:t>
            </a:r>
            <a:r>
              <a:rPr lang="en-US" altLang="zh-CN" dirty="0">
                <a:solidFill>
                  <a:srgbClr val="C00000"/>
                </a:solidFill>
              </a:rPr>
              <a:t>BETWEEN</a:t>
            </a:r>
            <a:r>
              <a:rPr lang="en-US" altLang="zh-CN" dirty="0">
                <a:solidFill>
                  <a:schemeClr val="tx1">
                    <a:lumMod val="75000"/>
                    <a:lumOff val="25000"/>
                  </a:schemeClr>
                </a:solidFill>
              </a:rPr>
              <a:t>  ...  </a:t>
            </a:r>
            <a:r>
              <a:rPr lang="en-US" altLang="zh-CN" dirty="0">
                <a:solidFill>
                  <a:srgbClr val="C00000"/>
                </a:solidFill>
              </a:rPr>
              <a:t>AND</a:t>
            </a:r>
            <a:r>
              <a:rPr lang="en-US" altLang="zh-CN" dirty="0">
                <a:solidFill>
                  <a:schemeClr val="tx1">
                    <a:lumMod val="75000"/>
                    <a:lumOff val="25000"/>
                  </a:schemeClr>
                </a:solidFill>
              </a:rPr>
              <a:t> ... </a:t>
            </a:r>
            <a:r>
              <a:rPr lang="zh-CN" altLang="en-US" dirty="0">
                <a:solidFill>
                  <a:schemeClr val="tx1">
                    <a:lumMod val="75000"/>
                    <a:lumOff val="25000"/>
                  </a:schemeClr>
                </a:solidFill>
              </a:rPr>
              <a:t>意思是在</a:t>
            </a:r>
            <a:r>
              <a:rPr lang="en-US" altLang="zh-CN" dirty="0">
                <a:solidFill>
                  <a:schemeClr val="tx1">
                    <a:lumMod val="75000"/>
                    <a:lumOff val="25000"/>
                  </a:schemeClr>
                </a:solidFill>
              </a:rPr>
              <a:t>... </a:t>
            </a:r>
            <a:r>
              <a:rPr lang="zh-CN" altLang="en-US" dirty="0">
                <a:solidFill>
                  <a:schemeClr val="tx1">
                    <a:lumMod val="75000"/>
                    <a:lumOff val="25000"/>
                  </a:schemeClr>
                </a:solidFill>
              </a:rPr>
              <a:t>之间，上限</a:t>
            </a:r>
            <a:r>
              <a:rPr lang="en-US" altLang="zh-CN" dirty="0">
                <a:solidFill>
                  <a:schemeClr val="tx1">
                    <a:lumMod val="75000"/>
                    <a:lumOff val="25000"/>
                  </a:schemeClr>
                </a:solidFill>
              </a:rPr>
              <a:t>(</a:t>
            </a:r>
            <a:r>
              <a:rPr lang="en-US" altLang="zh-CN" dirty="0" err="1">
                <a:solidFill>
                  <a:schemeClr val="tx1">
                    <a:lumMod val="75000"/>
                    <a:lumOff val="25000"/>
                  </a:schemeClr>
                </a:solidFill>
              </a:rPr>
              <a:t>upper_bund</a:t>
            </a:r>
            <a:r>
              <a:rPr lang="en-US" altLang="zh-CN" dirty="0">
                <a:solidFill>
                  <a:schemeClr val="tx1">
                    <a:lumMod val="75000"/>
                    <a:lumOff val="25000"/>
                  </a:schemeClr>
                </a:solidFill>
              </a:rPr>
              <a:t>)</a:t>
            </a:r>
            <a:r>
              <a:rPr lang="zh-CN" altLang="en-US" dirty="0">
                <a:solidFill>
                  <a:schemeClr val="tx1">
                    <a:lumMod val="75000"/>
                    <a:lumOff val="25000"/>
                  </a:schemeClr>
                </a:solidFill>
              </a:rPr>
              <a:t>和下限</a:t>
            </a:r>
            <a:r>
              <a:rPr lang="en-US" altLang="zh-CN" dirty="0">
                <a:solidFill>
                  <a:schemeClr val="tx1">
                    <a:lumMod val="75000"/>
                    <a:lumOff val="25000"/>
                  </a:schemeClr>
                </a:solidFill>
              </a:rPr>
              <a:t>(</a:t>
            </a:r>
            <a:r>
              <a:rPr lang="en-US" altLang="zh-CN" dirty="0" err="1">
                <a:solidFill>
                  <a:schemeClr val="tx1">
                    <a:lumMod val="75000"/>
                    <a:lumOff val="25000"/>
                  </a:schemeClr>
                </a:solidFill>
              </a:rPr>
              <a:t>lower_bound</a:t>
            </a:r>
            <a:r>
              <a:rPr lang="en-US" altLang="zh-CN" dirty="0">
                <a:solidFill>
                  <a:schemeClr val="tx1">
                    <a:lumMod val="75000"/>
                    <a:lumOff val="25000"/>
                  </a:schemeClr>
                </a:solidFill>
              </a:rPr>
              <a:t>)</a:t>
            </a:r>
            <a:r>
              <a:rPr lang="zh-CN" altLang="en-US" dirty="0">
                <a:solidFill>
                  <a:schemeClr val="tx1">
                    <a:lumMod val="75000"/>
                    <a:lumOff val="25000"/>
                  </a:schemeClr>
                </a:solidFill>
              </a:rPr>
              <a:t>的取值为如下</a:t>
            </a:r>
            <a:r>
              <a:rPr lang="en-US" altLang="zh-CN" dirty="0">
                <a:solidFill>
                  <a:schemeClr val="tx1">
                    <a:lumMod val="75000"/>
                    <a:lumOff val="25000"/>
                  </a:schemeClr>
                </a:solidFill>
              </a:rPr>
              <a:t>5</a:t>
            </a:r>
            <a:r>
              <a:rPr lang="zh-CN" altLang="en-US" dirty="0">
                <a:solidFill>
                  <a:schemeClr val="tx1">
                    <a:lumMod val="75000"/>
                    <a:lumOff val="25000"/>
                  </a:schemeClr>
                </a:solidFill>
              </a:rPr>
              <a:t>种情况：</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UNBOUNDED PRECEDING</a:t>
            </a:r>
            <a:r>
              <a:rPr lang="en-US" altLang="zh-CN" dirty="0">
                <a:solidFill>
                  <a:schemeClr val="tx1">
                    <a:lumMod val="75000"/>
                    <a:lumOff val="25000"/>
                  </a:schemeClr>
                </a:solidFill>
              </a:rPr>
              <a:t> – </a:t>
            </a:r>
            <a:r>
              <a:rPr lang="zh-CN" altLang="en-US" dirty="0">
                <a:solidFill>
                  <a:schemeClr val="tx1">
                    <a:lumMod val="75000"/>
                    <a:lumOff val="25000"/>
                  </a:schemeClr>
                </a:solidFill>
              </a:rPr>
              <a:t>对上限无限制</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PRECEDING</a:t>
            </a:r>
            <a:r>
              <a:rPr lang="en-US" altLang="zh-CN" dirty="0">
                <a:solidFill>
                  <a:schemeClr val="tx1">
                    <a:lumMod val="75000"/>
                    <a:lumOff val="25000"/>
                  </a:schemeClr>
                </a:solidFill>
              </a:rPr>
              <a:t> – </a:t>
            </a:r>
            <a:r>
              <a:rPr lang="zh-CN" altLang="en-US" dirty="0">
                <a:solidFill>
                  <a:schemeClr val="tx1">
                    <a:lumMod val="75000"/>
                    <a:lumOff val="25000"/>
                  </a:schemeClr>
                </a:solidFill>
              </a:rPr>
              <a:t>当前行之前的第 </a:t>
            </a:r>
            <a:r>
              <a:rPr lang="en-US" altLang="zh-CN" dirty="0">
                <a:solidFill>
                  <a:schemeClr val="tx1">
                    <a:lumMod val="75000"/>
                    <a:lumOff val="25000"/>
                  </a:schemeClr>
                </a:solidFill>
              </a:rPr>
              <a:t>n </a:t>
            </a:r>
            <a:r>
              <a:rPr lang="zh-CN" altLang="en-US" dirty="0">
                <a:solidFill>
                  <a:schemeClr val="tx1">
                    <a:lumMod val="75000"/>
                    <a:lumOff val="25000"/>
                  </a:schemeClr>
                </a:solidFill>
              </a:rPr>
              <a:t>行 （ </a:t>
            </a:r>
            <a:r>
              <a:rPr lang="en-US" altLang="zh-CN" dirty="0">
                <a:solidFill>
                  <a:schemeClr val="tx1">
                    <a:lumMod val="75000"/>
                    <a:lumOff val="25000"/>
                  </a:schemeClr>
                </a:solidFill>
              </a:rPr>
              <a:t>n  </a:t>
            </a:r>
            <a:r>
              <a:rPr lang="zh-CN" altLang="en-US" dirty="0">
                <a:solidFill>
                  <a:schemeClr val="tx1">
                    <a:lumMod val="75000"/>
                    <a:lumOff val="25000"/>
                  </a:schemeClr>
                </a:solidFill>
              </a:rPr>
              <a:t>，填入具体数字如：</a:t>
            </a:r>
            <a:r>
              <a:rPr lang="en-US" altLang="zh-CN" dirty="0">
                <a:solidFill>
                  <a:srgbClr val="C00000"/>
                </a:solidFill>
              </a:rPr>
              <a:t>5 PRECEDING </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CURRENT ROW</a:t>
            </a:r>
            <a:r>
              <a:rPr lang="en-US" altLang="zh-CN" dirty="0">
                <a:solidFill>
                  <a:schemeClr val="tx1">
                    <a:lumMod val="75000"/>
                    <a:lumOff val="25000"/>
                  </a:schemeClr>
                </a:solidFill>
              </a:rPr>
              <a:t> – </a:t>
            </a:r>
            <a:r>
              <a:rPr lang="zh-CN" altLang="en-US" dirty="0">
                <a:solidFill>
                  <a:schemeClr val="tx1">
                    <a:lumMod val="75000"/>
                    <a:lumOff val="25000"/>
                  </a:schemeClr>
                </a:solidFill>
              </a:rPr>
              <a:t>仅当前行</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FOLLOWING</a:t>
            </a:r>
            <a:r>
              <a:rPr lang="en-US" altLang="zh-CN" dirty="0">
                <a:solidFill>
                  <a:schemeClr val="tx1">
                    <a:lumMod val="75000"/>
                    <a:lumOff val="25000"/>
                  </a:schemeClr>
                </a:solidFill>
              </a:rPr>
              <a:t> –</a:t>
            </a:r>
            <a:r>
              <a:rPr lang="zh-CN" altLang="en-US" dirty="0">
                <a:solidFill>
                  <a:schemeClr val="tx1">
                    <a:lumMod val="75000"/>
                    <a:lumOff val="25000"/>
                  </a:schemeClr>
                </a:solidFill>
              </a:rPr>
              <a:t>当前行之后的第 </a:t>
            </a:r>
            <a:r>
              <a:rPr lang="en-US" altLang="zh-CN" dirty="0">
                <a:solidFill>
                  <a:schemeClr val="tx1">
                    <a:lumMod val="75000"/>
                    <a:lumOff val="25000"/>
                  </a:schemeClr>
                </a:solidFill>
              </a:rPr>
              <a:t>n </a:t>
            </a:r>
            <a:r>
              <a:rPr lang="zh-CN" altLang="en-US" dirty="0">
                <a:solidFill>
                  <a:schemeClr val="tx1">
                    <a:lumMod val="75000"/>
                    <a:lumOff val="25000"/>
                  </a:schemeClr>
                </a:solidFill>
              </a:rPr>
              <a:t>行 （ </a:t>
            </a:r>
            <a:r>
              <a:rPr lang="en-US" altLang="zh-CN" dirty="0">
                <a:solidFill>
                  <a:schemeClr val="tx1">
                    <a:lumMod val="75000"/>
                    <a:lumOff val="25000"/>
                  </a:schemeClr>
                </a:solidFill>
              </a:rPr>
              <a:t>n </a:t>
            </a:r>
            <a:r>
              <a:rPr lang="zh-CN" altLang="en-US" dirty="0">
                <a:solidFill>
                  <a:schemeClr val="tx1">
                    <a:lumMod val="75000"/>
                    <a:lumOff val="25000"/>
                  </a:schemeClr>
                </a:solidFill>
              </a:rPr>
              <a:t>，填入具体数字如：</a:t>
            </a:r>
            <a:r>
              <a:rPr lang="en-US" altLang="zh-CN" dirty="0">
                <a:solidFill>
                  <a:srgbClr val="C00000"/>
                </a:solidFill>
              </a:rPr>
              <a:t>5 FOLLOWING </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UNBOUNDED FOLLOWING</a:t>
            </a:r>
            <a:r>
              <a:rPr lang="en-US" altLang="zh-CN" dirty="0">
                <a:solidFill>
                  <a:schemeClr val="tx1">
                    <a:lumMod val="75000"/>
                    <a:lumOff val="25000"/>
                  </a:schemeClr>
                </a:solidFill>
              </a:rPr>
              <a:t> – </a:t>
            </a:r>
            <a:r>
              <a:rPr lang="zh-CN" altLang="en-US" dirty="0">
                <a:solidFill>
                  <a:schemeClr val="tx1">
                    <a:lumMod val="75000"/>
                    <a:lumOff val="25000"/>
                  </a:schemeClr>
                </a:solidFill>
              </a:rPr>
              <a:t>对下限无限制</a:t>
            </a: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6" y="2500247"/>
            <a:ext cx="10398671" cy="307777"/>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ROWS BETWEEN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lower_bound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AND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upper_bound</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spTree>
    <p:extLst>
      <p:ext uri="{BB962C8B-B14F-4D97-AF65-F5344CB8AC3E}">
        <p14:creationId xmlns:p14="http://schemas.microsoft.com/office/powerpoint/2010/main" val="1457601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7</a:t>
            </a:r>
            <a:r>
              <a:rPr lang="zh-CN" altLang="en-US" dirty="0"/>
              <a:t>、案例演示</a:t>
            </a:r>
            <a:r>
              <a:rPr lang="en-US" altLang="zh-CN" dirty="0"/>
              <a:t>1</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需求：统计到当前行为止的累计下单金额</a:t>
            </a:r>
            <a:r>
              <a:rPr lang="en-US" altLang="zh-CN" dirty="0">
                <a:solidFill>
                  <a:schemeClr val="tx1">
                    <a:lumMod val="75000"/>
                    <a:lumOff val="25000"/>
                  </a:schemeClr>
                </a:solidFill>
              </a:rPr>
              <a:t>(</a:t>
            </a:r>
            <a:r>
              <a:rPr lang="en-US" altLang="zh-CN" dirty="0" err="1">
                <a:solidFill>
                  <a:schemeClr val="tx1">
                    <a:lumMod val="75000"/>
                    <a:lumOff val="25000"/>
                  </a:schemeClr>
                </a:solidFill>
              </a:rPr>
              <a:t>running_total</a:t>
            </a:r>
            <a:r>
              <a:rPr lang="en-US" altLang="zh-CN" dirty="0">
                <a:solidFill>
                  <a:schemeClr val="tx1">
                    <a:lumMod val="75000"/>
                    <a:lumOff val="25000"/>
                  </a:schemeClr>
                </a:solidFill>
              </a:rPr>
              <a:t>)</a:t>
            </a:r>
            <a:r>
              <a:rPr lang="zh-CN" altLang="en-US" dirty="0">
                <a:solidFill>
                  <a:schemeClr val="tx1">
                    <a:lumMod val="75000"/>
                    <a:lumOff val="25000"/>
                  </a:schemeClr>
                </a:solidFill>
              </a:rPr>
              <a:t>，以及前后</a:t>
            </a:r>
            <a:r>
              <a:rPr lang="en-US" altLang="zh-CN" dirty="0">
                <a:solidFill>
                  <a:schemeClr val="tx1">
                    <a:lumMod val="75000"/>
                    <a:lumOff val="25000"/>
                  </a:schemeClr>
                </a:solidFill>
              </a:rPr>
              <a:t>3</a:t>
            </a:r>
            <a:r>
              <a:rPr lang="zh-CN" altLang="en-US" dirty="0">
                <a:solidFill>
                  <a:schemeClr val="tx1">
                    <a:lumMod val="75000"/>
                    <a:lumOff val="25000"/>
                  </a:schemeClr>
                </a:solidFill>
              </a:rPr>
              <a:t>天下单金额总和</a:t>
            </a:r>
            <a:r>
              <a:rPr lang="en-US" altLang="zh-CN" dirty="0">
                <a:solidFill>
                  <a:schemeClr val="tx1">
                    <a:lumMod val="75000"/>
                    <a:lumOff val="25000"/>
                  </a:schemeClr>
                </a:solidFill>
              </a:rPr>
              <a:t>(sum_3_before_after)</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6" y="2078052"/>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ROWS UNBOUNDED PRECEDING) AS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running_total</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ROWS between 3 PRECEDING and 3 FOLLOWING) AS sum_3_before_after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5" name="图片 4">
            <a:extLst>
              <a:ext uri="{FF2B5EF4-FFF2-40B4-BE49-F238E27FC236}">
                <a16:creationId xmlns:a16="http://schemas.microsoft.com/office/drawing/2014/main" id="{DC2991A9-22BD-4909-80D1-14ACFE7FEAAC}"/>
              </a:ext>
            </a:extLst>
          </p:cNvPr>
          <p:cNvPicPr>
            <a:picLocks noChangeAspect="1"/>
          </p:cNvPicPr>
          <p:nvPr/>
        </p:nvPicPr>
        <p:blipFill>
          <a:blip r:embed="rId3"/>
          <a:stretch>
            <a:fillRect/>
          </a:stretch>
        </p:blipFill>
        <p:spPr>
          <a:xfrm>
            <a:off x="2247566" y="3907013"/>
            <a:ext cx="7696867" cy="2789162"/>
          </a:xfrm>
          <a:prstGeom prst="rect">
            <a:avLst/>
          </a:prstGeom>
        </p:spPr>
      </p:pic>
    </p:spTree>
    <p:extLst>
      <p:ext uri="{BB962C8B-B14F-4D97-AF65-F5344CB8AC3E}">
        <p14:creationId xmlns:p14="http://schemas.microsoft.com/office/powerpoint/2010/main" val="3303755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8</a:t>
            </a:r>
            <a:r>
              <a:rPr lang="zh-CN" altLang="en-US" dirty="0"/>
              <a:t>、案例演示</a:t>
            </a:r>
            <a:r>
              <a:rPr lang="en-US" altLang="zh-CN" dirty="0"/>
              <a:t>2</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需求：按下单日期排序，统计订单日期，下单日期，到当前行为止的累计下单数量</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6" y="2044005"/>
            <a:ext cx="10398671" cy="1600438"/>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CURRENT ROW) AS `count`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9" name="图片 8">
            <a:extLst>
              <a:ext uri="{FF2B5EF4-FFF2-40B4-BE49-F238E27FC236}">
                <a16:creationId xmlns:a16="http://schemas.microsoft.com/office/drawing/2014/main" id="{D4FAB4C5-8BF3-43E6-80EB-D1B19D4BD82C}"/>
              </a:ext>
            </a:extLst>
          </p:cNvPr>
          <p:cNvPicPr>
            <a:picLocks noChangeAspect="1"/>
          </p:cNvPicPr>
          <p:nvPr/>
        </p:nvPicPr>
        <p:blipFill>
          <a:blip r:embed="rId3"/>
          <a:stretch>
            <a:fillRect/>
          </a:stretch>
        </p:blipFill>
        <p:spPr>
          <a:xfrm>
            <a:off x="2072468" y="3923784"/>
            <a:ext cx="7696867" cy="2789162"/>
          </a:xfrm>
          <a:prstGeom prst="rect">
            <a:avLst/>
          </a:prstGeom>
        </p:spPr>
      </p:pic>
    </p:spTree>
    <p:extLst>
      <p:ext uri="{BB962C8B-B14F-4D97-AF65-F5344CB8AC3E}">
        <p14:creationId xmlns:p14="http://schemas.microsoft.com/office/powerpoint/2010/main" val="2563264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9</a:t>
            </a:r>
            <a:r>
              <a:rPr lang="zh-CN" altLang="en-US" dirty="0"/>
              <a:t>、案例演示</a:t>
            </a:r>
            <a:r>
              <a:rPr lang="en-US" altLang="zh-CN" dirty="0"/>
              <a:t>3</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需求：仓库发货时需要手工拣货。 对于</a:t>
            </a:r>
            <a:r>
              <a:rPr lang="en-US" altLang="zh-CN" dirty="0" err="1">
                <a:solidFill>
                  <a:schemeClr val="tx1">
                    <a:lumMod val="75000"/>
                    <a:lumOff val="25000"/>
                  </a:schemeClr>
                </a:solidFill>
              </a:rPr>
              <a:t>order_id</a:t>
            </a:r>
            <a:r>
              <a:rPr lang="en-US" altLang="zh-CN" dirty="0">
                <a:solidFill>
                  <a:schemeClr val="tx1">
                    <a:lumMod val="75000"/>
                    <a:lumOff val="25000"/>
                  </a:schemeClr>
                </a:solidFill>
              </a:rPr>
              <a:t> = 5</a:t>
            </a:r>
            <a:r>
              <a:rPr lang="zh-CN" altLang="en-US" dirty="0">
                <a:solidFill>
                  <a:schemeClr val="tx1">
                    <a:lumMod val="75000"/>
                    <a:lumOff val="25000"/>
                  </a:schemeClr>
                </a:solidFill>
              </a:rPr>
              <a:t>的订单，计算未分拣的商品数量总和。 对于该订单中的每种商品，按升序查询起出货明细中的</a:t>
            </a:r>
            <a:r>
              <a:rPr lang="en-US" altLang="zh-CN" dirty="0">
                <a:solidFill>
                  <a:schemeClr val="tx1">
                    <a:lumMod val="75000"/>
                    <a:lumOff val="25000"/>
                  </a:schemeClr>
                </a:solidFill>
              </a:rPr>
              <a:t>ID</a:t>
            </a:r>
            <a:r>
              <a:rPr lang="zh-CN" altLang="en-US" dirty="0">
                <a:solidFill>
                  <a:schemeClr val="tx1">
                    <a:lumMod val="75000"/>
                    <a:lumOff val="25000"/>
                  </a:schemeClr>
                </a:solidFill>
              </a:rPr>
              <a:t>，产品</a:t>
            </a:r>
            <a:r>
              <a:rPr lang="en-US" altLang="zh-CN" dirty="0">
                <a:solidFill>
                  <a:schemeClr val="tx1">
                    <a:lumMod val="75000"/>
                    <a:lumOff val="25000"/>
                  </a:schemeClr>
                </a:solidFill>
              </a:rPr>
              <a:t>ID</a:t>
            </a:r>
            <a:r>
              <a:rPr lang="zh-CN" altLang="en-US" dirty="0">
                <a:solidFill>
                  <a:schemeClr val="tx1">
                    <a:lumMod val="75000"/>
                    <a:lumOff val="25000"/>
                  </a:schemeClr>
                </a:solidFill>
              </a:rPr>
              <a:t>，产品数量和剩余未拣货商品的数量（包括当前行）</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6" y="2422767"/>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product_id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quantity,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SUM(quantity)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CURRENT ROW AND UNBOUNDED FOLLOWING)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order_position</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order_id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5;</a:t>
            </a:r>
          </a:p>
        </p:txBody>
      </p:sp>
      <p:pic>
        <p:nvPicPr>
          <p:cNvPr id="10" name="图片 9">
            <a:extLst>
              <a:ext uri="{FF2B5EF4-FFF2-40B4-BE49-F238E27FC236}">
                <a16:creationId xmlns:a16="http://schemas.microsoft.com/office/drawing/2014/main" id="{0E1634D3-34F0-4F8C-AB9C-09C4F49315C4}"/>
              </a:ext>
            </a:extLst>
          </p:cNvPr>
          <p:cNvPicPr>
            <a:picLocks noChangeAspect="1"/>
          </p:cNvPicPr>
          <p:nvPr/>
        </p:nvPicPr>
        <p:blipFill>
          <a:blip r:embed="rId3"/>
          <a:stretch>
            <a:fillRect/>
          </a:stretch>
        </p:blipFill>
        <p:spPr>
          <a:xfrm>
            <a:off x="808155" y="4792585"/>
            <a:ext cx="10398671" cy="1630821"/>
          </a:xfrm>
          <a:prstGeom prst="rect">
            <a:avLst/>
          </a:prstGeom>
        </p:spPr>
      </p:pic>
    </p:spTree>
    <p:extLst>
      <p:ext uri="{BB962C8B-B14F-4D97-AF65-F5344CB8AC3E}">
        <p14:creationId xmlns:p14="http://schemas.microsoft.com/office/powerpoint/2010/main" val="2917719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10</a:t>
            </a:r>
            <a:r>
              <a:rPr lang="zh-CN" altLang="en-US" dirty="0"/>
              <a:t>、案例演示</a:t>
            </a:r>
            <a:r>
              <a:rPr lang="en-US" altLang="zh-CN" dirty="0"/>
              <a:t>4</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需求：统计每件商品的上架日期，以及截至值该日期，上架商品种类数量</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5" y="2158833"/>
            <a:ext cx="10398671" cy="1815882"/>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introduced,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introduced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BETWEEN UNBOUNDED PRECEDING AND CURRENT ROW)</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product;</a:t>
            </a:r>
          </a:p>
        </p:txBody>
      </p:sp>
      <p:pic>
        <p:nvPicPr>
          <p:cNvPr id="5" name="图片 4">
            <a:extLst>
              <a:ext uri="{FF2B5EF4-FFF2-40B4-BE49-F238E27FC236}">
                <a16:creationId xmlns:a16="http://schemas.microsoft.com/office/drawing/2014/main" id="{804DF8E3-B7CF-44E5-A430-2EAFA5FE1559}"/>
              </a:ext>
            </a:extLst>
          </p:cNvPr>
          <p:cNvPicPr>
            <a:picLocks noChangeAspect="1"/>
          </p:cNvPicPr>
          <p:nvPr/>
        </p:nvPicPr>
        <p:blipFill>
          <a:blip r:embed="rId3"/>
          <a:stretch>
            <a:fillRect/>
          </a:stretch>
        </p:blipFill>
        <p:spPr>
          <a:xfrm>
            <a:off x="808154" y="4489993"/>
            <a:ext cx="10398671" cy="2195161"/>
          </a:xfrm>
          <a:prstGeom prst="rect">
            <a:avLst/>
          </a:prstGeom>
        </p:spPr>
      </p:pic>
    </p:spTree>
    <p:extLst>
      <p:ext uri="{BB962C8B-B14F-4D97-AF65-F5344CB8AC3E}">
        <p14:creationId xmlns:p14="http://schemas.microsoft.com/office/powerpoint/2010/main" val="2687892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MySQL8.0</a:t>
            </a:r>
            <a:r>
              <a:rPr lang="zh-CN" altLang="en-US" dirty="0"/>
              <a:t>窗口函数概述</a:t>
            </a:r>
          </a:p>
        </p:txBody>
      </p:sp>
      <p:sp>
        <p:nvSpPr>
          <p:cNvPr id="4" name="文本占位符 3"/>
          <p:cNvSpPr>
            <a:spLocks noGrp="1"/>
          </p:cNvSpPr>
          <p:nvPr>
            <p:ph type="body" sz="quarter" idx="10"/>
          </p:nvPr>
        </p:nvSpPr>
        <p:spPr/>
        <p:txBody>
          <a:bodyPr/>
          <a:lstStyle/>
          <a:p>
            <a:r>
              <a:rPr lang="en-US" altLang="zh-CN" dirty="0"/>
              <a:t>4</a:t>
            </a:r>
            <a:r>
              <a:rPr lang="zh-CN" altLang="en-US" dirty="0"/>
              <a:t>、窗口函数</a:t>
            </a:r>
          </a:p>
        </p:txBody>
      </p:sp>
      <p:sp>
        <p:nvSpPr>
          <p:cNvPr id="5" name="文本占位符 1">
            <a:extLst>
              <a:ext uri="{FF2B5EF4-FFF2-40B4-BE49-F238E27FC236}">
                <a16:creationId xmlns:a16="http://schemas.microsoft.com/office/drawing/2014/main" id="{46F60726-13A9-4C32-8AB6-285E5B6A5734}"/>
              </a:ext>
            </a:extLst>
          </p:cNvPr>
          <p:cNvSpPr txBox="1">
            <a:spLocks/>
          </p:cNvSpPr>
          <p:nvPr/>
        </p:nvSpPr>
        <p:spPr>
          <a:xfrm>
            <a:off x="721201" y="1542105"/>
            <a:ext cx="10749598" cy="517190"/>
          </a:xfrm>
          <a:prstGeom prst="rect">
            <a:avLst/>
          </a:prstGeom>
        </p:spPr>
        <p:txBody>
          <a:bodyPr/>
          <a:lstStyle>
            <a:lvl1pPr marL="360000" indent="-360000" algn="l" rtl="0" eaLnBrk="0" fontAlgn="base" hangingPunct="0">
              <a:lnSpc>
                <a:spcPct val="150000"/>
              </a:lnSpc>
              <a:spcBef>
                <a:spcPct val="20000"/>
              </a:spcBef>
              <a:spcAft>
                <a:spcPct val="0"/>
              </a:spcAft>
              <a:buClr>
                <a:srgbClr val="404040"/>
              </a:buClr>
              <a:buSzPct val="85000"/>
              <a:buFont typeface="Wingdings" pitchFamily="2" charset="2"/>
              <a:buChar char="l"/>
              <a:tabLst/>
              <a:defRPr lang="en-US" altLang="zh-CN"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138" indent="-358775" algn="l" rtl="0" eaLnBrk="0" fontAlgn="base" hangingPunct="0">
              <a:lnSpc>
                <a:spcPct val="150000"/>
              </a:lnSpc>
              <a:spcBef>
                <a:spcPct val="20000"/>
              </a:spcBef>
              <a:spcAft>
                <a:spcPct val="0"/>
              </a:spcAft>
              <a:buFont typeface="Wingdings" pitchFamily="2" charset="2"/>
              <a:buChar char="l"/>
              <a:tabLst/>
              <a:defRPr lang="en-US" altLang="zh-CN" sz="1400" b="0" i="0" kern="1200" dirty="0">
                <a:solidFill>
                  <a:schemeClr val="tx1"/>
                </a:solidFill>
                <a:latin typeface="Alibaba PuHuiTi R" pitchFamily="18" charset="-122"/>
                <a:ea typeface="Alibaba PuHuiTi R" pitchFamily="18" charset="-122"/>
                <a:cs typeface="Alibaba PuHuiTi R" pitchFamily="18" charset="-122"/>
              </a:defRPr>
            </a:lvl2pPr>
            <a:lvl3pPr marL="1079500" indent="-358775" algn="l" rtl="0" eaLnBrk="0" fontAlgn="base" hangingPunct="0">
              <a:lnSpc>
                <a:spcPct val="150000"/>
              </a:lnSpc>
              <a:spcBef>
                <a:spcPct val="20000"/>
              </a:spcBef>
              <a:spcAft>
                <a:spcPct val="0"/>
              </a:spcAft>
              <a:buFont typeface="Arial" panose="020B0604020202020204" pitchFamily="34" charset="0"/>
              <a:buChar char="•"/>
              <a:tabLst/>
              <a:defRPr lang="zh-CN" altLang="en-US" sz="1400" b="0" i="0" kern="1200" dirty="0">
                <a:solidFill>
                  <a:schemeClr val="tx1"/>
                </a:solidFill>
                <a:latin typeface="黑体" panose="02010609060101010101" pitchFamily="49" charset="-122"/>
                <a:ea typeface="黑体" panose="02010609060101010101" pitchFamily="49" charset="-122"/>
                <a:cs typeface="+mn-cs"/>
              </a:defRPr>
            </a:lvl3pPr>
            <a:lvl4pPr marL="2133547"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4pPr>
            <a:lvl5pPr marL="2743131" indent="-304792" algn="l" rtl="0" eaLnBrk="0" fontAlgn="base" hangingPunct="0">
              <a:spcBef>
                <a:spcPct val="20000"/>
              </a:spcBef>
              <a:spcAft>
                <a:spcPct val="0"/>
              </a:spcAft>
              <a:buFont typeface="Arial" panose="020B0604020202020204"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anose="020B0604020202020204" pitchFamily="34" charset="0"/>
              <a:buChar char="•"/>
              <a:defRPr sz="2667" kern="1200">
                <a:solidFill>
                  <a:schemeClr val="tx1"/>
                </a:solidFill>
                <a:latin typeface="+mn-lt"/>
                <a:ea typeface="+mn-ea"/>
                <a:cs typeface="+mn-cs"/>
              </a:defRPr>
            </a:lvl9pPr>
          </a:lstStyle>
          <a:p>
            <a:pPr marL="0" indent="0">
              <a:buFont typeface="Wingdings" pitchFamily="2" charset="2"/>
              <a:buNone/>
            </a:pPr>
            <a:r>
              <a:rPr lang="zh-CN" altLang="en-US" dirty="0">
                <a:solidFill>
                  <a:schemeClr val="tx1">
                    <a:lumMod val="95000"/>
                    <a:lumOff val="5000"/>
                  </a:schemeClr>
                </a:solidFill>
              </a:rPr>
              <a:t>请参考以下结果，编写</a:t>
            </a:r>
            <a:r>
              <a:rPr lang="en-US" altLang="zh-CN" dirty="0">
                <a:solidFill>
                  <a:schemeClr val="tx1">
                    <a:lumMod val="95000"/>
                    <a:lumOff val="5000"/>
                  </a:schemeClr>
                </a:solidFill>
              </a:rPr>
              <a:t>SQL</a:t>
            </a:r>
            <a:r>
              <a:rPr lang="zh-CN" altLang="en-US" dirty="0">
                <a:solidFill>
                  <a:schemeClr val="tx1">
                    <a:lumMod val="95000"/>
                    <a:lumOff val="5000"/>
                  </a:schemeClr>
                </a:solidFill>
              </a:rPr>
              <a:t>窗口函数。</a:t>
            </a:r>
          </a:p>
          <a:p>
            <a:pPr marL="0" indent="0">
              <a:buFont typeface="Wingdings" pitchFamily="2" charset="2"/>
              <a:buNone/>
            </a:pPr>
            <a:endParaRPr lang="zh-CN" altLang="en-US" dirty="0">
              <a:solidFill>
                <a:schemeClr val="tx1">
                  <a:lumMod val="95000"/>
                  <a:lumOff val="5000"/>
                </a:schemeClr>
              </a:solidFill>
            </a:endParaRPr>
          </a:p>
          <a:p>
            <a:pPr marL="0" indent="0">
              <a:buFont typeface="Wingdings" pitchFamily="2" charset="2"/>
              <a:buNone/>
            </a:pPr>
            <a:endParaRPr lang="zh-CN" altLang="en-US" dirty="0">
              <a:solidFill>
                <a:schemeClr val="tx1">
                  <a:lumMod val="95000"/>
                  <a:lumOff val="5000"/>
                </a:schemeClr>
              </a:solidFill>
            </a:endParaRPr>
          </a:p>
          <a:p>
            <a:pPr marL="0" indent="0">
              <a:buFont typeface="Wingdings" pitchFamily="2" charset="2"/>
              <a:buNone/>
            </a:pPr>
            <a:endParaRPr lang="zh-CN" altLang="en-US" dirty="0">
              <a:solidFill>
                <a:schemeClr val="tx1">
                  <a:lumMod val="95000"/>
                  <a:lumOff val="5000"/>
                </a:schemeClr>
              </a:solidFill>
            </a:endParaRPr>
          </a:p>
          <a:p>
            <a:pPr marL="0" indent="0">
              <a:buFont typeface="Wingdings" pitchFamily="2" charset="2"/>
              <a:buNone/>
            </a:pPr>
            <a:endParaRPr lang="zh-CN" altLang="en-US" dirty="0">
              <a:solidFill>
                <a:schemeClr val="tx1">
                  <a:lumMod val="95000"/>
                  <a:lumOff val="5000"/>
                </a:schemeClr>
              </a:solidFill>
            </a:endParaRPr>
          </a:p>
          <a:p>
            <a:pPr marL="0" indent="0">
              <a:buFont typeface="Wingdings" pitchFamily="2" charset="2"/>
              <a:buNone/>
            </a:pPr>
            <a:endParaRPr lang="en-US" altLang="zh-CN" dirty="0">
              <a:solidFill>
                <a:schemeClr val="tx1">
                  <a:lumMod val="95000"/>
                  <a:lumOff val="5000"/>
                </a:schemeClr>
              </a:solidFill>
            </a:endParaRPr>
          </a:p>
          <a:p>
            <a:pPr marL="0" indent="0">
              <a:buFont typeface="Wingdings" pitchFamily="2" charset="2"/>
              <a:buNone/>
            </a:pPr>
            <a:endParaRPr lang="en-US" altLang="zh-CN" dirty="0">
              <a:solidFill>
                <a:schemeClr val="tx1">
                  <a:lumMod val="95000"/>
                  <a:lumOff val="5000"/>
                </a:schemeClr>
              </a:solidFill>
            </a:endParaRPr>
          </a:p>
          <a:p>
            <a:pPr marL="0" indent="0">
              <a:buFont typeface="Wingdings" pitchFamily="2" charset="2"/>
              <a:buNone/>
            </a:pPr>
            <a:endParaRPr lang="en-US" altLang="zh-CN" dirty="0">
              <a:solidFill>
                <a:schemeClr val="tx1">
                  <a:lumMod val="95000"/>
                  <a:lumOff val="5000"/>
                </a:schemeClr>
              </a:solidFill>
            </a:endParaRPr>
          </a:p>
          <a:p>
            <a:pPr marL="0" indent="0">
              <a:buFont typeface="Wingdings" pitchFamily="2" charset="2"/>
              <a:buNone/>
            </a:pPr>
            <a:r>
              <a:rPr lang="zh-CN" altLang="en-US" dirty="0">
                <a:solidFill>
                  <a:schemeClr val="tx1">
                    <a:lumMod val="95000"/>
                    <a:lumOff val="5000"/>
                  </a:schemeClr>
                </a:solidFill>
              </a:rPr>
              <a:t>我们当然可以用我们刚刚提到的聚合函数，然后再将结果</a:t>
            </a:r>
            <a:r>
              <a:rPr lang="en-US" altLang="zh-CN" dirty="0">
                <a:solidFill>
                  <a:schemeClr val="tx1">
                    <a:lumMod val="95000"/>
                    <a:lumOff val="5000"/>
                  </a:schemeClr>
                </a:solidFill>
              </a:rPr>
              <a:t>join</a:t>
            </a:r>
            <a:r>
              <a:rPr lang="zh-CN" altLang="en-US" dirty="0">
                <a:solidFill>
                  <a:schemeClr val="tx1">
                    <a:lumMod val="95000"/>
                    <a:lumOff val="5000"/>
                  </a:schemeClr>
                </a:solidFill>
              </a:rPr>
              <a:t>到初始表，但这需要两个步骤。</a:t>
            </a:r>
            <a:endParaRPr lang="en-US" altLang="zh-CN" dirty="0">
              <a:solidFill>
                <a:schemeClr val="tx1">
                  <a:lumMod val="95000"/>
                  <a:lumOff val="5000"/>
                </a:schemeClr>
              </a:solidFill>
            </a:endParaRPr>
          </a:p>
          <a:p>
            <a:pPr marL="0" indent="0">
              <a:buFont typeface="Wingdings" pitchFamily="2" charset="2"/>
              <a:buNone/>
            </a:pPr>
            <a:r>
              <a:rPr lang="zh-CN" altLang="en-US" dirty="0">
                <a:solidFill>
                  <a:schemeClr val="tx1">
                    <a:lumMod val="95000"/>
                    <a:lumOff val="5000"/>
                  </a:schemeClr>
                </a:solidFill>
              </a:rPr>
              <a:t>但如果我们使用窗口函数，我们则可以一步到位，并得到相同的结果：</a:t>
            </a:r>
          </a:p>
          <a:p>
            <a:pPr marL="0" indent="0">
              <a:buFont typeface="Wingdings" pitchFamily="2" charset="2"/>
              <a:buNone/>
            </a:pPr>
            <a:endParaRPr lang="zh-CN" altLang="en-US" dirty="0">
              <a:solidFill>
                <a:schemeClr val="tx1">
                  <a:lumMod val="95000"/>
                  <a:lumOff val="5000"/>
                </a:schemeClr>
              </a:solidFill>
            </a:endParaRPr>
          </a:p>
        </p:txBody>
      </p:sp>
      <p:pic>
        <p:nvPicPr>
          <p:cNvPr id="7" name="图片 6">
            <a:extLst>
              <a:ext uri="{FF2B5EF4-FFF2-40B4-BE49-F238E27FC236}">
                <a16:creationId xmlns:a16="http://schemas.microsoft.com/office/drawing/2014/main" id="{26B34730-2DF9-45B6-9481-5C7C4B7D2D14}"/>
              </a:ext>
            </a:extLst>
          </p:cNvPr>
          <p:cNvPicPr>
            <a:picLocks noChangeAspect="1"/>
          </p:cNvPicPr>
          <p:nvPr/>
        </p:nvPicPr>
        <p:blipFill>
          <a:blip r:embed="rId3"/>
          <a:stretch>
            <a:fillRect/>
          </a:stretch>
        </p:blipFill>
        <p:spPr>
          <a:xfrm>
            <a:off x="1831069" y="2271052"/>
            <a:ext cx="8202808" cy="2517528"/>
          </a:xfrm>
          <a:prstGeom prst="rect">
            <a:avLst/>
          </a:prstGeom>
        </p:spPr>
      </p:pic>
      <p:sp>
        <p:nvSpPr>
          <p:cNvPr id="10" name="TextBox 3">
            <a:extLst>
              <a:ext uri="{FF2B5EF4-FFF2-40B4-BE49-F238E27FC236}">
                <a16:creationId xmlns:a16="http://schemas.microsoft.com/office/drawing/2014/main" id="{C2712B7A-1F37-4EC2-A0FD-4F668D9AFFC3}"/>
              </a:ext>
            </a:extLst>
          </p:cNvPr>
          <p:cNvSpPr txBox="1"/>
          <p:nvPr/>
        </p:nvSpPr>
        <p:spPr>
          <a:xfrm>
            <a:off x="781353" y="5917919"/>
            <a:ext cx="10302240" cy="338554"/>
          </a:xfrm>
          <a:prstGeom prst="rect">
            <a:avLst/>
          </a:prstGeom>
          <a:solidFill>
            <a:srgbClr val="FFFFE4"/>
          </a:solidFill>
          <a:ln w="3175">
            <a:solidFill>
              <a:srgbClr val="919191"/>
            </a:solidFill>
          </a:ln>
        </p:spPr>
        <p:txBody>
          <a:bodyPr wrap="square">
            <a:spAutoFit/>
          </a:bodyPr>
          <a:lstStyle/>
          <a:p>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 *, AVG(GPA) OVER (PARTITION BY Gender) as </a:t>
            </a:r>
            <a:r>
              <a:rPr lang="en-US" altLang="zh-CN" sz="16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avg_gpa</a:t>
            </a:r>
            <a:r>
              <a:rPr lang="en-US" altLang="zh-CN" sz="16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FROM students;</a:t>
            </a:r>
          </a:p>
        </p:txBody>
      </p:sp>
    </p:spTree>
    <p:extLst>
      <p:ext uri="{BB962C8B-B14F-4D97-AF65-F5344CB8AC3E}">
        <p14:creationId xmlns:p14="http://schemas.microsoft.com/office/powerpoint/2010/main" val="21265311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11</a:t>
            </a:r>
            <a:r>
              <a:rPr lang="zh-CN" altLang="en-US" dirty="0"/>
              <a:t>、案例演示</a:t>
            </a:r>
            <a:r>
              <a:rPr lang="en-US" altLang="zh-CN" dirty="0"/>
              <a:t>5</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需求：针对每一笔订单，统计下单日期，订单总价，每</a:t>
            </a:r>
            <a:r>
              <a:rPr lang="en-US" altLang="zh-CN" dirty="0">
                <a:solidFill>
                  <a:schemeClr val="tx1">
                    <a:lumMod val="75000"/>
                    <a:lumOff val="25000"/>
                  </a:schemeClr>
                </a:solidFill>
              </a:rPr>
              <a:t>5</a:t>
            </a:r>
            <a:r>
              <a:rPr lang="zh-CN" altLang="en-US" dirty="0">
                <a:solidFill>
                  <a:schemeClr val="tx1">
                    <a:lumMod val="75000"/>
                    <a:lumOff val="25000"/>
                  </a:schemeClr>
                </a:solidFill>
              </a:rPr>
              <a:t>笔订单计算一次平均价格（当前行，前后各两行，按下单日期排序），并计算当前订单价格和每</a:t>
            </a:r>
            <a:r>
              <a:rPr lang="en-US" altLang="zh-CN" dirty="0">
                <a:solidFill>
                  <a:schemeClr val="tx1">
                    <a:lumMod val="75000"/>
                    <a:lumOff val="25000"/>
                  </a:schemeClr>
                </a:solidFill>
              </a:rPr>
              <a:t>5</a:t>
            </a:r>
            <a:r>
              <a:rPr lang="zh-CN" altLang="en-US" dirty="0">
                <a:solidFill>
                  <a:schemeClr val="tx1">
                    <a:lumMod val="75000"/>
                    <a:lumOff val="25000"/>
                  </a:schemeClr>
                </a:solidFill>
              </a:rPr>
              <a:t>笔订单平均价格的比率</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p:txBody>
      </p:sp>
      <p:sp>
        <p:nvSpPr>
          <p:cNvPr id="8" name="TextBox 3">
            <a:extLst>
              <a:ext uri="{FF2B5EF4-FFF2-40B4-BE49-F238E27FC236}">
                <a16:creationId xmlns:a16="http://schemas.microsoft.com/office/drawing/2014/main" id="{9739321A-9DE6-406B-836E-394A0657B7CD}"/>
              </a:ext>
            </a:extLst>
          </p:cNvPr>
          <p:cNvSpPr txBox="1"/>
          <p:nvPr/>
        </p:nvSpPr>
        <p:spPr>
          <a:xfrm>
            <a:off x="808154" y="2521059"/>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ROWS BETWEEN 2 PRECEDING AND 2 FOLLOWING),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ROWS BETWEEN 2 PRECEDING AND 2 FOLLOWING)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图片 6">
            <a:extLst>
              <a:ext uri="{FF2B5EF4-FFF2-40B4-BE49-F238E27FC236}">
                <a16:creationId xmlns:a16="http://schemas.microsoft.com/office/drawing/2014/main" id="{A612E899-0F81-448D-85E0-2323575DA2BB}"/>
              </a:ext>
            </a:extLst>
          </p:cNvPr>
          <p:cNvPicPr>
            <a:picLocks noChangeAspect="1"/>
          </p:cNvPicPr>
          <p:nvPr/>
        </p:nvPicPr>
        <p:blipFill>
          <a:blip r:embed="rId3"/>
          <a:stretch>
            <a:fillRect/>
          </a:stretch>
        </p:blipFill>
        <p:spPr>
          <a:xfrm>
            <a:off x="808153" y="4482372"/>
            <a:ext cx="10398671" cy="1986521"/>
          </a:xfrm>
          <a:prstGeom prst="rect">
            <a:avLst/>
          </a:prstGeom>
        </p:spPr>
      </p:pic>
    </p:spTree>
    <p:extLst>
      <p:ext uri="{BB962C8B-B14F-4D97-AF65-F5344CB8AC3E}">
        <p14:creationId xmlns:p14="http://schemas.microsoft.com/office/powerpoint/2010/main" val="28300001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12</a:t>
            </a:r>
            <a:r>
              <a:rPr lang="zh-CN" altLang="en-US" dirty="0"/>
              <a:t>、</a:t>
            </a:r>
            <a:r>
              <a:rPr lang="en-US" altLang="zh-CN" dirty="0"/>
              <a:t>window frames</a:t>
            </a:r>
            <a:r>
              <a:rPr lang="zh-CN" altLang="en-US" dirty="0"/>
              <a:t>定义的简略写法</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如果在我们定义</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边界时，使用了</a:t>
            </a:r>
            <a:r>
              <a:rPr lang="en-US" altLang="zh-CN" dirty="0">
                <a:solidFill>
                  <a:schemeClr val="tx1">
                    <a:lumMod val="75000"/>
                    <a:lumOff val="25000"/>
                  </a:schemeClr>
                </a:solidFill>
              </a:rPr>
              <a:t>`CURRENT ROW`  </a:t>
            </a:r>
            <a:r>
              <a:rPr lang="zh-CN" altLang="en-US" dirty="0">
                <a:solidFill>
                  <a:schemeClr val="tx1">
                    <a:lumMod val="75000"/>
                    <a:lumOff val="25000"/>
                  </a:schemeClr>
                </a:solidFill>
              </a:rPr>
              <a:t>作为上边界或者下边界，可以使用如下简略写法</a:t>
            </a:r>
            <a:endParaRPr lang="en-US" altLang="zh-CN" dirty="0">
              <a:solidFill>
                <a:schemeClr val="tx1">
                  <a:lumMod val="75000"/>
                  <a:lumOff val="25000"/>
                </a:schemeClr>
              </a:solidFill>
            </a:endParaRPr>
          </a:p>
          <a:p>
            <a:pPr>
              <a:buFont typeface="Wingdings" panose="05000000000000000000" pitchFamily="2" charset="2"/>
              <a:buChar char="Ø"/>
            </a:pPr>
            <a:r>
              <a:rPr lang="en-US" altLang="zh-CN" dirty="0">
                <a:solidFill>
                  <a:srgbClr val="C00000"/>
                </a:solidFill>
              </a:rPr>
              <a:t>ROWS UNBOUNDED PRECEDING </a:t>
            </a:r>
            <a:r>
              <a:rPr lang="zh-CN" altLang="en-US" dirty="0">
                <a:solidFill>
                  <a:schemeClr val="tx1">
                    <a:lumMod val="75000"/>
                    <a:lumOff val="25000"/>
                  </a:schemeClr>
                </a:solidFill>
              </a:rPr>
              <a:t>等价于 </a:t>
            </a:r>
            <a:r>
              <a:rPr lang="en-US" altLang="zh-CN" dirty="0">
                <a:solidFill>
                  <a:schemeClr val="tx1">
                    <a:lumMod val="75000"/>
                    <a:lumOff val="25000"/>
                  </a:schemeClr>
                </a:solidFill>
              </a:rPr>
              <a:t>`</a:t>
            </a:r>
            <a:r>
              <a:rPr lang="en-US" altLang="zh-CN" dirty="0">
                <a:solidFill>
                  <a:srgbClr val="C00000"/>
                </a:solidFill>
              </a:rPr>
              <a:t>BETWEEN UNBOUNDED PRECEDING AND CURRENT ROW</a:t>
            </a:r>
            <a:r>
              <a:rPr lang="en-US" altLang="zh-CN" dirty="0">
                <a:solidFill>
                  <a:schemeClr val="tx1">
                    <a:lumMod val="75000"/>
                    <a:lumOff val="25000"/>
                  </a:schemeClr>
                </a:solidFill>
              </a:rPr>
              <a:t>`</a:t>
            </a:r>
          </a:p>
          <a:p>
            <a:pPr>
              <a:buFont typeface="Wingdings" panose="05000000000000000000" pitchFamily="2" charset="2"/>
              <a:buChar char="Ø"/>
            </a:pPr>
            <a:r>
              <a:rPr lang="en-US" altLang="zh-CN" dirty="0">
                <a:solidFill>
                  <a:srgbClr val="C00000"/>
                </a:solidFill>
              </a:rPr>
              <a:t>ROWS n PRECEDING </a:t>
            </a:r>
            <a:r>
              <a:rPr lang="zh-CN" altLang="en-US" dirty="0">
                <a:solidFill>
                  <a:schemeClr val="tx1">
                    <a:lumMod val="75000"/>
                    <a:lumOff val="25000"/>
                  </a:schemeClr>
                </a:solidFill>
              </a:rPr>
              <a:t>等价于 </a:t>
            </a:r>
            <a:r>
              <a:rPr lang="en-US" altLang="zh-CN" dirty="0">
                <a:solidFill>
                  <a:schemeClr val="tx1">
                    <a:lumMod val="75000"/>
                    <a:lumOff val="25000"/>
                  </a:schemeClr>
                </a:solidFill>
              </a:rPr>
              <a:t>`</a:t>
            </a:r>
            <a:r>
              <a:rPr lang="en-US" altLang="zh-CN" dirty="0">
                <a:solidFill>
                  <a:srgbClr val="C00000"/>
                </a:solidFill>
              </a:rPr>
              <a:t>BETWEEN n PRECEDING AND CURRENT ROW</a:t>
            </a:r>
            <a:r>
              <a:rPr lang="en-US" altLang="zh-CN" dirty="0">
                <a:solidFill>
                  <a:schemeClr val="tx1">
                    <a:lumMod val="75000"/>
                    <a:lumOff val="25000"/>
                  </a:schemeClr>
                </a:solidFill>
              </a:rPr>
              <a:t>`</a:t>
            </a:r>
          </a:p>
          <a:p>
            <a:pPr>
              <a:buFont typeface="Wingdings" panose="05000000000000000000" pitchFamily="2" charset="2"/>
              <a:buChar char="Ø"/>
            </a:pPr>
            <a:r>
              <a:rPr lang="en-US" altLang="zh-CN" dirty="0">
                <a:solidFill>
                  <a:srgbClr val="C00000"/>
                </a:solidFill>
              </a:rPr>
              <a:t>ROWS CURRENT ROW </a:t>
            </a:r>
            <a:r>
              <a:rPr lang="zh-CN" altLang="en-US" dirty="0">
                <a:solidFill>
                  <a:schemeClr val="tx1">
                    <a:lumMod val="75000"/>
                    <a:lumOff val="25000"/>
                  </a:schemeClr>
                </a:solidFill>
              </a:rPr>
              <a:t>等价于 </a:t>
            </a:r>
            <a:r>
              <a:rPr lang="en-US" altLang="zh-CN" dirty="0">
                <a:solidFill>
                  <a:schemeClr val="tx1">
                    <a:lumMod val="75000"/>
                    <a:lumOff val="25000"/>
                  </a:schemeClr>
                </a:solidFill>
              </a:rPr>
              <a:t>`</a:t>
            </a:r>
            <a:r>
              <a:rPr lang="en-US" altLang="zh-CN" dirty="0">
                <a:solidFill>
                  <a:srgbClr val="C00000"/>
                </a:solidFill>
              </a:rPr>
              <a:t>BETWEEN CURRENT ROW AND CURRENT ROW</a:t>
            </a:r>
            <a:r>
              <a:rPr lang="en-US" altLang="zh-CN" dirty="0">
                <a:solidFill>
                  <a:schemeClr val="tx1">
                    <a:lumMod val="75000"/>
                    <a:lumOff val="25000"/>
                  </a:schemeClr>
                </a:solidFill>
              </a:rPr>
              <a:t>`</a:t>
            </a:r>
          </a:p>
          <a:p>
            <a:pPr marL="0" indent="0">
              <a:buNone/>
            </a:pPr>
            <a:r>
              <a:rPr lang="zh-CN" altLang="en-US" dirty="0">
                <a:solidFill>
                  <a:schemeClr val="tx1">
                    <a:lumMod val="75000"/>
                    <a:lumOff val="25000"/>
                  </a:schemeClr>
                </a:solidFill>
              </a:rPr>
              <a:t>注意，这种简略的写法不适合  </a:t>
            </a:r>
            <a:r>
              <a:rPr lang="en-US" altLang="zh-CN" dirty="0">
                <a:solidFill>
                  <a:schemeClr val="tx1">
                    <a:lumMod val="75000"/>
                    <a:lumOff val="25000"/>
                  </a:schemeClr>
                </a:solidFill>
              </a:rPr>
              <a:t>`</a:t>
            </a:r>
            <a:r>
              <a:rPr lang="en-US" altLang="zh-CN" dirty="0">
                <a:solidFill>
                  <a:srgbClr val="C00000"/>
                </a:solidFill>
              </a:rPr>
              <a:t>FOLLOWING</a:t>
            </a:r>
            <a:r>
              <a:rPr lang="en-US" altLang="zh-CN" dirty="0">
                <a:solidFill>
                  <a:schemeClr val="tx1">
                    <a:lumMod val="75000"/>
                    <a:lumOff val="25000"/>
                  </a:schemeClr>
                </a:solidFill>
              </a:rPr>
              <a:t>`</a:t>
            </a:r>
            <a:r>
              <a:rPr lang="zh-CN" altLang="en-US" dirty="0">
                <a:solidFill>
                  <a:schemeClr val="tx1">
                    <a:lumMod val="75000"/>
                    <a:lumOff val="25000"/>
                  </a:schemeClr>
                </a:solidFill>
              </a:rPr>
              <a:t>的情况</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08156" y="3741427"/>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introduced,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OVER(ORDER BY introduced ROWS BETWEEN UNBOUNDED PRECEDING AND CURRENT ROW)</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product;</a:t>
            </a:r>
          </a:p>
        </p:txBody>
      </p:sp>
      <p:sp>
        <p:nvSpPr>
          <p:cNvPr id="10" name="TextBox 3">
            <a:extLst>
              <a:ext uri="{FF2B5EF4-FFF2-40B4-BE49-F238E27FC236}">
                <a16:creationId xmlns:a16="http://schemas.microsoft.com/office/drawing/2014/main" id="{CF4EC9F7-5843-476E-831F-318EF7DABE6B}"/>
              </a:ext>
            </a:extLst>
          </p:cNvPr>
          <p:cNvSpPr txBox="1"/>
          <p:nvPr/>
        </p:nvSpPr>
        <p:spPr>
          <a:xfrm>
            <a:off x="808156" y="5214696"/>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name,</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introduced,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COUNT(id) OVER(ORDER BY introduced ROWS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product;</a:t>
            </a:r>
          </a:p>
        </p:txBody>
      </p:sp>
      <p:sp>
        <p:nvSpPr>
          <p:cNvPr id="5" name="七边形 4">
            <a:extLst>
              <a:ext uri="{FF2B5EF4-FFF2-40B4-BE49-F238E27FC236}">
                <a16:creationId xmlns:a16="http://schemas.microsoft.com/office/drawing/2014/main" id="{029B64C7-F360-4D16-8462-9A0022DE1B61}"/>
              </a:ext>
            </a:extLst>
          </p:cNvPr>
          <p:cNvSpPr/>
          <p:nvPr/>
        </p:nvSpPr>
        <p:spPr>
          <a:xfrm>
            <a:off x="9854119" y="4104347"/>
            <a:ext cx="700392" cy="700392"/>
          </a:xfrm>
          <a:prstGeom prst="hep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1</a:t>
            </a:r>
            <a:endParaRPr lang="zh-CN" altLang="en-US" dirty="0"/>
          </a:p>
        </p:txBody>
      </p:sp>
      <p:sp>
        <p:nvSpPr>
          <p:cNvPr id="11" name="七边形 10">
            <a:extLst>
              <a:ext uri="{FF2B5EF4-FFF2-40B4-BE49-F238E27FC236}">
                <a16:creationId xmlns:a16="http://schemas.microsoft.com/office/drawing/2014/main" id="{8A4BF751-5452-4B6B-9647-ABEC3C9684BA}"/>
              </a:ext>
            </a:extLst>
          </p:cNvPr>
          <p:cNvSpPr/>
          <p:nvPr/>
        </p:nvSpPr>
        <p:spPr>
          <a:xfrm>
            <a:off x="9854119" y="5567723"/>
            <a:ext cx="700392" cy="700392"/>
          </a:xfrm>
          <a:prstGeom prst="heptagon">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2</a:t>
            </a:r>
            <a:endParaRPr lang="zh-CN" altLang="en-US" dirty="0"/>
          </a:p>
        </p:txBody>
      </p:sp>
    </p:spTree>
    <p:extLst>
      <p:ext uri="{BB962C8B-B14F-4D97-AF65-F5344CB8AC3E}">
        <p14:creationId xmlns:p14="http://schemas.microsoft.com/office/powerpoint/2010/main" val="831724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ppt_x"/>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13</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a:t>
            </a:r>
            <a:r>
              <a:rPr lang="en-US" altLang="zh-CN" dirty="0" err="1">
                <a:solidFill>
                  <a:schemeClr val="tx1">
                    <a:lumMod val="75000"/>
                    <a:lumOff val="25000"/>
                  </a:schemeClr>
                </a:solidFill>
              </a:rPr>
              <a:t>product_id</a:t>
            </a:r>
            <a:r>
              <a:rPr lang="en-US" altLang="zh-CN" dirty="0">
                <a:solidFill>
                  <a:schemeClr val="tx1">
                    <a:lumMod val="75000"/>
                    <a:lumOff val="25000"/>
                  </a:schemeClr>
                </a:solidFill>
              </a:rPr>
              <a:t> </a:t>
            </a:r>
            <a:r>
              <a:rPr lang="zh-CN" altLang="en-US" dirty="0">
                <a:solidFill>
                  <a:schemeClr val="tx1">
                    <a:lumMod val="75000"/>
                    <a:lumOff val="25000"/>
                  </a:schemeClr>
                </a:solidFill>
              </a:rPr>
              <a:t>为</a:t>
            </a:r>
            <a:r>
              <a:rPr lang="en-US" altLang="zh-CN" dirty="0">
                <a:solidFill>
                  <a:schemeClr val="tx1">
                    <a:lumMod val="75000"/>
                    <a:lumOff val="25000"/>
                  </a:schemeClr>
                </a:solidFill>
              </a:rPr>
              <a:t>3</a:t>
            </a:r>
            <a:r>
              <a:rPr lang="zh-CN" altLang="en-US" dirty="0">
                <a:solidFill>
                  <a:schemeClr val="tx1">
                    <a:lumMod val="75000"/>
                    <a:lumOff val="25000"/>
                  </a:schemeClr>
                </a:solidFill>
              </a:rPr>
              <a:t>的商品库存变化情况，按照进出库日期排序，并统计库存变化当日的累计库存</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结果包括字段：</a:t>
            </a:r>
            <a:r>
              <a:rPr lang="en-US" altLang="zh-CN" dirty="0">
                <a:solidFill>
                  <a:schemeClr val="tx1">
                    <a:lumMod val="75000"/>
                    <a:lumOff val="25000"/>
                  </a:schemeClr>
                </a:solidFill>
              </a:rPr>
              <a:t>`</a:t>
            </a:r>
            <a:r>
              <a:rPr lang="en-US" altLang="zh-CN" dirty="0">
                <a:solidFill>
                  <a:srgbClr val="C00000"/>
                </a:solidFill>
              </a:rPr>
              <a:t>id</a:t>
            </a:r>
            <a:r>
              <a:rPr lang="en-US" altLang="zh-CN" dirty="0">
                <a:solidFill>
                  <a:schemeClr val="tx1">
                    <a:lumMod val="75000"/>
                    <a:lumOff val="25000"/>
                  </a:schemeClr>
                </a:solidFill>
              </a:rPr>
              <a:t>`, `</a:t>
            </a:r>
            <a:r>
              <a:rPr lang="en-US" altLang="zh-CN" dirty="0">
                <a:solidFill>
                  <a:srgbClr val="C00000"/>
                </a:solidFill>
              </a:rPr>
              <a:t>changed</a:t>
            </a:r>
            <a:r>
              <a:rPr lang="en-US" altLang="zh-CN" dirty="0">
                <a:solidFill>
                  <a:schemeClr val="tx1">
                    <a:lumMod val="75000"/>
                    <a:lumOff val="25000"/>
                  </a:schemeClr>
                </a:solidFill>
              </a:rPr>
              <a:t>` </a:t>
            </a:r>
            <a:r>
              <a:rPr lang="zh-CN" altLang="en-US" dirty="0">
                <a:solidFill>
                  <a:schemeClr val="tx1">
                    <a:lumMod val="75000"/>
                    <a:lumOff val="25000"/>
                  </a:schemeClr>
                </a:solidFill>
              </a:rPr>
              <a:t>（库存变化日期）， </a:t>
            </a:r>
            <a:r>
              <a:rPr lang="en-US" altLang="zh-CN" dirty="0">
                <a:solidFill>
                  <a:schemeClr val="tx1">
                    <a:lumMod val="75000"/>
                    <a:lumOff val="25000"/>
                  </a:schemeClr>
                </a:solidFill>
              </a:rPr>
              <a:t>`</a:t>
            </a:r>
            <a:r>
              <a:rPr lang="en-US" altLang="zh-CN" dirty="0">
                <a:solidFill>
                  <a:srgbClr val="C00000"/>
                </a:solidFill>
              </a:rPr>
              <a:t>quantity</a:t>
            </a:r>
            <a:r>
              <a:rPr lang="en-US" altLang="zh-CN" dirty="0">
                <a:solidFill>
                  <a:schemeClr val="tx1">
                    <a:lumMod val="75000"/>
                    <a:lumOff val="25000"/>
                  </a:schemeClr>
                </a:solidFill>
              </a:rPr>
              <a:t>`</a:t>
            </a:r>
            <a:r>
              <a:rPr lang="zh-CN" altLang="en-US" dirty="0">
                <a:solidFill>
                  <a:schemeClr val="tx1">
                    <a:lumMod val="75000"/>
                    <a:lumOff val="25000"/>
                  </a:schemeClr>
                </a:solidFill>
              </a:rPr>
              <a:t>（总量），</a:t>
            </a:r>
            <a:r>
              <a:rPr lang="en-US" altLang="zh-CN" dirty="0">
                <a:solidFill>
                  <a:schemeClr val="tx1">
                    <a:lumMod val="75000"/>
                    <a:lumOff val="25000"/>
                  </a:schemeClr>
                </a:solidFill>
              </a:rPr>
              <a:t>`</a:t>
            </a:r>
            <a:r>
              <a:rPr lang="en-US" altLang="zh-CN" dirty="0">
                <a:solidFill>
                  <a:srgbClr val="C00000"/>
                </a:solidFill>
              </a:rPr>
              <a:t>sum</a:t>
            </a:r>
            <a:r>
              <a:rPr lang="en-US" altLang="zh-CN" dirty="0">
                <a:solidFill>
                  <a:schemeClr val="tx1">
                    <a:lumMod val="75000"/>
                    <a:lumOff val="25000"/>
                  </a:schemeClr>
                </a:solidFill>
              </a:rPr>
              <a:t>` (</a:t>
            </a:r>
            <a:r>
              <a:rPr lang="zh-CN" altLang="en-US" dirty="0">
                <a:solidFill>
                  <a:schemeClr val="tx1">
                    <a:lumMod val="75000"/>
                    <a:lumOff val="25000"/>
                  </a:schemeClr>
                </a:solidFill>
              </a:rPr>
              <a:t>累计库存</a:t>
            </a:r>
            <a:r>
              <a:rPr lang="en-US" altLang="zh-CN" dirty="0">
                <a:solidFill>
                  <a:schemeClr val="tx1">
                    <a:lumMod val="75000"/>
                    <a:lumOff val="25000"/>
                  </a:schemeClr>
                </a:solidFill>
              </a:rPr>
              <a:t>)</a:t>
            </a: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08156" y="2413337"/>
            <a:ext cx="10398671"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changed,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quantity,</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SUM(quantity)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changed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UNBOUNDED PRECEDING) as `sum`</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stock_change</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WHERE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product_id</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 3;</a:t>
            </a:r>
          </a:p>
        </p:txBody>
      </p:sp>
      <p:pic>
        <p:nvPicPr>
          <p:cNvPr id="7" name="图片 6">
            <a:extLst>
              <a:ext uri="{FF2B5EF4-FFF2-40B4-BE49-F238E27FC236}">
                <a16:creationId xmlns:a16="http://schemas.microsoft.com/office/drawing/2014/main" id="{E581D09A-8BA8-4930-AE3E-314C82CEB70C}"/>
              </a:ext>
            </a:extLst>
          </p:cNvPr>
          <p:cNvPicPr>
            <a:picLocks noChangeAspect="1"/>
          </p:cNvPicPr>
          <p:nvPr/>
        </p:nvPicPr>
        <p:blipFill>
          <a:blip r:embed="rId3"/>
          <a:stretch>
            <a:fillRect/>
          </a:stretch>
        </p:blipFill>
        <p:spPr>
          <a:xfrm>
            <a:off x="808156" y="4849114"/>
            <a:ext cx="10484378" cy="1764697"/>
          </a:xfrm>
          <a:prstGeom prst="rect">
            <a:avLst/>
          </a:prstGeom>
        </p:spPr>
      </p:pic>
    </p:spTree>
    <p:extLst>
      <p:ext uri="{BB962C8B-B14F-4D97-AF65-F5344CB8AC3E}">
        <p14:creationId xmlns:p14="http://schemas.microsoft.com/office/powerpoint/2010/main" val="1636461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14</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需求：统计每个订单的下单日期，总价，每</a:t>
            </a:r>
            <a:r>
              <a:rPr lang="en-US" altLang="zh-CN" dirty="0">
                <a:solidFill>
                  <a:schemeClr val="tx1">
                    <a:lumMod val="75000"/>
                    <a:lumOff val="25000"/>
                  </a:schemeClr>
                </a:solidFill>
              </a:rPr>
              <a:t>4</a:t>
            </a:r>
            <a:r>
              <a:rPr lang="zh-CN" altLang="en-US" dirty="0">
                <a:solidFill>
                  <a:schemeClr val="tx1">
                    <a:lumMod val="75000"/>
                    <a:lumOff val="25000"/>
                  </a:schemeClr>
                </a:solidFill>
              </a:rPr>
              <a:t>个订单的平均价格（</a:t>
            </a:r>
            <a:r>
              <a:rPr lang="zh-CN" altLang="en-US" dirty="0">
                <a:solidFill>
                  <a:srgbClr val="C00000"/>
                </a:solidFill>
              </a:rPr>
              <a:t>当前行以及前</a:t>
            </a:r>
            <a:r>
              <a:rPr lang="en-US" altLang="zh-CN" dirty="0">
                <a:solidFill>
                  <a:srgbClr val="C00000"/>
                </a:solidFill>
              </a:rPr>
              <a:t>3</a:t>
            </a:r>
            <a:r>
              <a:rPr lang="zh-CN" altLang="en-US" dirty="0">
                <a:solidFill>
                  <a:srgbClr val="C00000"/>
                </a:solidFill>
              </a:rPr>
              <a:t>行，按下单日期排序</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查询结果：</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51009" y="2053783"/>
            <a:ext cx="10398671" cy="1169551"/>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ROWS BETWEEN 3 PRECEDING AND CURRENT ROW)</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10" name="图片 9">
            <a:extLst>
              <a:ext uri="{FF2B5EF4-FFF2-40B4-BE49-F238E27FC236}">
                <a16:creationId xmlns:a16="http://schemas.microsoft.com/office/drawing/2014/main" id="{AD26ED12-E25A-4972-808B-9E3B1CAF9C0B}"/>
              </a:ext>
            </a:extLst>
          </p:cNvPr>
          <p:cNvPicPr>
            <a:picLocks noChangeAspect="1"/>
          </p:cNvPicPr>
          <p:nvPr/>
        </p:nvPicPr>
        <p:blipFill>
          <a:blip r:embed="rId3"/>
          <a:stretch>
            <a:fillRect/>
          </a:stretch>
        </p:blipFill>
        <p:spPr>
          <a:xfrm>
            <a:off x="851008" y="3634667"/>
            <a:ext cx="10398671" cy="2702829"/>
          </a:xfrm>
          <a:prstGeom prst="rect">
            <a:avLst/>
          </a:prstGeom>
        </p:spPr>
      </p:pic>
    </p:spTree>
    <p:extLst>
      <p:ext uri="{BB962C8B-B14F-4D97-AF65-F5344CB8AC3E}">
        <p14:creationId xmlns:p14="http://schemas.microsoft.com/office/powerpoint/2010/main" val="558137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DC7A42-DEB9-4846-9885-EF1F65B29AB4}"/>
              </a:ext>
            </a:extLst>
          </p:cNvPr>
          <p:cNvSpPr>
            <a:spLocks noGrp="1"/>
          </p:cNvSpPr>
          <p:nvPr>
            <p:ph type="title"/>
          </p:nvPr>
        </p:nvSpPr>
        <p:spPr/>
        <p:txBody>
          <a:bodyPr/>
          <a:lstStyle/>
          <a:p>
            <a:r>
              <a:rPr lang="en-US" altLang="zh-CN" dirty="0"/>
              <a:t>ROWS</a:t>
            </a:r>
            <a:r>
              <a:rPr lang="zh-CN" altLang="en-US" dirty="0"/>
              <a:t>和</a:t>
            </a:r>
            <a:r>
              <a:rPr lang="en-US" altLang="zh-CN" dirty="0"/>
              <a:t>RANGE</a:t>
            </a:r>
            <a:r>
              <a:rPr lang="zh-CN" altLang="en-US" dirty="0"/>
              <a:t>区别演示</a:t>
            </a:r>
            <a:endParaRPr lang="en-US" altLang="zh-CN" dirty="0"/>
          </a:p>
        </p:txBody>
      </p:sp>
      <p:sp>
        <p:nvSpPr>
          <p:cNvPr id="3" name="文本占位符 2">
            <a:extLst>
              <a:ext uri="{FF2B5EF4-FFF2-40B4-BE49-F238E27FC236}">
                <a16:creationId xmlns:a16="http://schemas.microsoft.com/office/drawing/2014/main" id="{DC0D98B5-82FB-804B-8565-7E31DD4B40B6}"/>
              </a:ext>
            </a:extLst>
          </p:cNvPr>
          <p:cNvSpPr>
            <a:spLocks noGrp="1"/>
          </p:cNvSpPr>
          <p:nvPr>
            <p:ph type="body" sz="quarter" idx="10"/>
          </p:nvPr>
        </p:nvSpPr>
        <p:spPr/>
        <p:txBody>
          <a:bodyPr/>
          <a:lstStyle/>
          <a:p>
            <a:r>
              <a:rPr kumimoji="1" lang="en-US" altLang="zh-CN" dirty="0"/>
              <a:t>07</a:t>
            </a:r>
            <a:endParaRPr kumimoji="1" lang="zh-CN" altLang="en-US" dirty="0"/>
          </a:p>
        </p:txBody>
      </p:sp>
    </p:spTree>
    <p:extLst>
      <p:ext uri="{BB962C8B-B14F-4D97-AF65-F5344CB8AC3E}">
        <p14:creationId xmlns:p14="http://schemas.microsoft.com/office/powerpoint/2010/main" val="3039129110"/>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1</a:t>
            </a:r>
            <a:r>
              <a:rPr lang="zh-CN" altLang="en-US" dirty="0"/>
              <a:t>、使用</a:t>
            </a:r>
            <a:r>
              <a:rPr lang="en-US" altLang="zh-CN" dirty="0"/>
              <a:t>rows </a:t>
            </a:r>
            <a:r>
              <a:rPr lang="zh-CN" altLang="en-US" dirty="0"/>
              <a:t>定义</a:t>
            </a:r>
            <a:r>
              <a:rPr lang="en-US" altLang="zh-CN" dirty="0"/>
              <a:t>window frames</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en-US" altLang="zh-CN" dirty="0">
                <a:solidFill>
                  <a:srgbClr val="C00000"/>
                </a:solidFill>
              </a:rPr>
              <a:t>`ROWS` </a:t>
            </a:r>
            <a:r>
              <a:rPr lang="zh-CN" altLang="en-US" dirty="0">
                <a:solidFill>
                  <a:srgbClr val="C00000"/>
                </a:solidFill>
              </a:rPr>
              <a:t>和 </a:t>
            </a:r>
            <a:r>
              <a:rPr lang="en-US" altLang="zh-CN" dirty="0">
                <a:solidFill>
                  <a:srgbClr val="C00000"/>
                </a:solidFill>
              </a:rPr>
              <a:t>`RANGE` </a:t>
            </a:r>
            <a:r>
              <a:rPr lang="zh-CN" altLang="en-US" dirty="0">
                <a:solidFill>
                  <a:srgbClr val="C00000"/>
                </a:solidFill>
              </a:rPr>
              <a:t>的区别是， </a:t>
            </a:r>
            <a:r>
              <a:rPr lang="en-US" altLang="zh-CN" dirty="0">
                <a:solidFill>
                  <a:srgbClr val="C00000"/>
                </a:solidFill>
              </a:rPr>
              <a:t>`RANGE` </a:t>
            </a:r>
            <a:r>
              <a:rPr lang="zh-CN" altLang="en-US" dirty="0">
                <a:solidFill>
                  <a:srgbClr val="C00000"/>
                </a:solidFill>
              </a:rPr>
              <a:t>（范围）考虑的是具体取值</a:t>
            </a:r>
            <a:endParaRPr lang="en-US" altLang="zh-CN" dirty="0">
              <a:solidFill>
                <a:srgbClr val="C00000"/>
              </a:solidFill>
            </a:endParaRPr>
          </a:p>
          <a:p>
            <a:pPr marL="0" indent="0">
              <a:buNone/>
            </a:pPr>
            <a:r>
              <a:rPr lang="zh-CN" altLang="en-US" dirty="0">
                <a:solidFill>
                  <a:schemeClr val="tx1">
                    <a:lumMod val="75000"/>
                    <a:lumOff val="25000"/>
                  </a:schemeClr>
                </a:solidFill>
              </a:rPr>
              <a:t>比如下面的例子，从订单表中，提取出下单日期，订单总价以及累计订单金额：</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08156" y="2520710"/>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 (ORDER BY placed ROWS UNBOUNDED PRECEDING) AS 'running_'</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7" name="图片 6">
            <a:extLst>
              <a:ext uri="{FF2B5EF4-FFF2-40B4-BE49-F238E27FC236}">
                <a16:creationId xmlns:a16="http://schemas.microsoft.com/office/drawing/2014/main" id="{81F3681D-5704-4D0C-BA87-C1F3FDA8B016}"/>
              </a:ext>
            </a:extLst>
          </p:cNvPr>
          <p:cNvPicPr>
            <a:picLocks noChangeAspect="1"/>
          </p:cNvPicPr>
          <p:nvPr/>
        </p:nvPicPr>
        <p:blipFill>
          <a:blip r:embed="rId3"/>
          <a:stretch>
            <a:fillRect/>
          </a:stretch>
        </p:blipFill>
        <p:spPr>
          <a:xfrm>
            <a:off x="3470004" y="4082366"/>
            <a:ext cx="4084674" cy="2354784"/>
          </a:xfrm>
          <a:prstGeom prst="rect">
            <a:avLst/>
          </a:prstGeom>
        </p:spPr>
      </p:pic>
    </p:spTree>
    <p:extLst>
      <p:ext uri="{BB962C8B-B14F-4D97-AF65-F5344CB8AC3E}">
        <p14:creationId xmlns:p14="http://schemas.microsoft.com/office/powerpoint/2010/main" val="3909673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2</a:t>
            </a:r>
            <a:r>
              <a:rPr lang="zh-CN" altLang="en-US" dirty="0"/>
              <a:t>、使用</a:t>
            </a:r>
            <a:r>
              <a:rPr lang="en-US" altLang="zh-CN" dirty="0"/>
              <a:t>range </a:t>
            </a:r>
            <a:r>
              <a:rPr lang="zh-CN" altLang="en-US" dirty="0"/>
              <a:t>定义</a:t>
            </a:r>
            <a:r>
              <a:rPr lang="en-US" altLang="zh-CN" dirty="0"/>
              <a:t>window frames</a:t>
            </a:r>
            <a:endParaRPr lang="zh-CN" altLang="en-US" dirty="0"/>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如果我们的需求发生了变化，比如知道每一天的订单总金额的累计情况，而不是每一笔都去累加</a:t>
            </a:r>
            <a:endParaRPr lang="en-US" altLang="zh-CN" dirty="0">
              <a:solidFill>
                <a:schemeClr val="tx1">
                  <a:lumMod val="75000"/>
                  <a:lumOff val="25000"/>
                </a:schemeClr>
              </a:solidFill>
            </a:endParaRPr>
          </a:p>
          <a:p>
            <a:pPr marL="0" indent="0">
              <a:buNone/>
            </a:pPr>
            <a:r>
              <a:rPr lang="zh-CN" altLang="en-US" dirty="0">
                <a:solidFill>
                  <a:schemeClr val="tx1">
                    <a:lumMod val="75000"/>
                    <a:lumOff val="25000"/>
                  </a:schemeClr>
                </a:solidFill>
              </a:rPr>
              <a:t>只需要将</a:t>
            </a:r>
            <a:r>
              <a:rPr lang="en-US" altLang="zh-CN" dirty="0">
                <a:solidFill>
                  <a:schemeClr val="tx1">
                    <a:lumMod val="75000"/>
                    <a:lumOff val="25000"/>
                  </a:schemeClr>
                </a:solidFill>
              </a:rPr>
              <a:t>SQL</a:t>
            </a:r>
            <a:r>
              <a:rPr lang="zh-CN" altLang="en-US" dirty="0">
                <a:solidFill>
                  <a:schemeClr val="tx1">
                    <a:lumMod val="75000"/>
                    <a:lumOff val="25000"/>
                  </a:schemeClr>
                </a:solidFill>
              </a:rPr>
              <a:t>中的</a:t>
            </a:r>
            <a:r>
              <a:rPr lang="en-US" altLang="zh-CN" dirty="0">
                <a:solidFill>
                  <a:schemeClr val="tx1">
                    <a:lumMod val="75000"/>
                    <a:lumOff val="25000"/>
                  </a:schemeClr>
                </a:solidFill>
              </a:rPr>
              <a:t>`ROWS` </a:t>
            </a:r>
            <a:r>
              <a:rPr lang="zh-CN" altLang="en-US" dirty="0">
                <a:solidFill>
                  <a:schemeClr val="tx1">
                    <a:lumMod val="75000"/>
                    <a:lumOff val="25000"/>
                  </a:schemeClr>
                </a:solidFill>
              </a:rPr>
              <a:t>变成 </a:t>
            </a:r>
            <a:r>
              <a:rPr lang="en-US" altLang="zh-CN" dirty="0">
                <a:solidFill>
                  <a:schemeClr val="tx1">
                    <a:lumMod val="75000"/>
                    <a:lumOff val="25000"/>
                  </a:schemeClr>
                </a:solidFill>
              </a:rPr>
              <a:t>`RANGE`</a:t>
            </a:r>
            <a:r>
              <a:rPr lang="zh-CN" altLang="en-US" dirty="0">
                <a:solidFill>
                  <a:schemeClr val="tx1">
                    <a:lumMod val="75000"/>
                    <a:lumOff val="25000"/>
                  </a:schemeClr>
                </a:solidFill>
              </a:rPr>
              <a:t>就可以满足我们的需求</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08156" y="2520710"/>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RANGE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11" name="图片 10">
            <a:extLst>
              <a:ext uri="{FF2B5EF4-FFF2-40B4-BE49-F238E27FC236}">
                <a16:creationId xmlns:a16="http://schemas.microsoft.com/office/drawing/2014/main" id="{AC72B60F-3A31-46C7-8800-2E5C82DE5AAD}"/>
              </a:ext>
            </a:extLst>
          </p:cNvPr>
          <p:cNvPicPr>
            <a:picLocks noChangeAspect="1"/>
          </p:cNvPicPr>
          <p:nvPr/>
        </p:nvPicPr>
        <p:blipFill>
          <a:blip r:embed="rId3"/>
          <a:stretch>
            <a:fillRect/>
          </a:stretch>
        </p:blipFill>
        <p:spPr>
          <a:xfrm>
            <a:off x="3337626" y="4015166"/>
            <a:ext cx="4077053" cy="2598645"/>
          </a:xfrm>
          <a:prstGeom prst="rect">
            <a:avLst/>
          </a:prstGeom>
        </p:spPr>
      </p:pic>
    </p:spTree>
    <p:extLst>
      <p:ext uri="{BB962C8B-B14F-4D97-AF65-F5344CB8AC3E}">
        <p14:creationId xmlns:p14="http://schemas.microsoft.com/office/powerpoint/2010/main" val="48004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3</a:t>
            </a:r>
            <a:r>
              <a:rPr lang="zh-CN" altLang="en-US" dirty="0"/>
              <a:t>、案例演示</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需求：修改上面的</a:t>
            </a:r>
            <a:r>
              <a:rPr lang="en-US" altLang="zh-CN" dirty="0">
                <a:solidFill>
                  <a:schemeClr val="tx1">
                    <a:lumMod val="75000"/>
                    <a:lumOff val="25000"/>
                  </a:schemeClr>
                </a:solidFill>
              </a:rPr>
              <a:t>SQL</a:t>
            </a:r>
            <a:r>
              <a:rPr lang="zh-CN" altLang="en-US" dirty="0">
                <a:solidFill>
                  <a:schemeClr val="tx1">
                    <a:lumMod val="75000"/>
                    <a:lumOff val="25000"/>
                  </a:schemeClr>
                </a:solidFill>
              </a:rPr>
              <a:t>，统计每天的平均总销售额</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08156" y="2150336"/>
            <a:ext cx="10398671" cy="138499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AVG(</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OVER(ORDER BY placed RANGE CURRENT ROW) AS `avg`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pic>
        <p:nvPicPr>
          <p:cNvPr id="5" name="图片 4">
            <a:extLst>
              <a:ext uri="{FF2B5EF4-FFF2-40B4-BE49-F238E27FC236}">
                <a16:creationId xmlns:a16="http://schemas.microsoft.com/office/drawing/2014/main" id="{E53C6A85-94A1-46D4-B8F6-34ED0BF28E12}"/>
              </a:ext>
            </a:extLst>
          </p:cNvPr>
          <p:cNvPicPr>
            <a:picLocks noChangeAspect="1"/>
          </p:cNvPicPr>
          <p:nvPr/>
        </p:nvPicPr>
        <p:blipFill>
          <a:blip r:embed="rId3"/>
          <a:stretch>
            <a:fillRect/>
          </a:stretch>
        </p:blipFill>
        <p:spPr>
          <a:xfrm>
            <a:off x="2251377" y="3683800"/>
            <a:ext cx="7689246" cy="2781541"/>
          </a:xfrm>
          <a:prstGeom prst="rect">
            <a:avLst/>
          </a:prstGeom>
        </p:spPr>
      </p:pic>
    </p:spTree>
    <p:extLst>
      <p:ext uri="{BB962C8B-B14F-4D97-AF65-F5344CB8AC3E}">
        <p14:creationId xmlns:p14="http://schemas.microsoft.com/office/powerpoint/2010/main" val="31355943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4</a:t>
            </a:r>
            <a:r>
              <a:rPr lang="zh-CN" altLang="en-US" dirty="0"/>
              <a:t>、</a:t>
            </a:r>
            <a:r>
              <a:rPr lang="en-US" altLang="zh-CN" dirty="0"/>
              <a:t>ROWS</a:t>
            </a:r>
            <a:r>
              <a:rPr lang="zh-CN" altLang="en-US" dirty="0"/>
              <a:t>和</a:t>
            </a:r>
            <a:r>
              <a:rPr lang="en-US" altLang="zh-CN" dirty="0"/>
              <a:t>RANGE</a:t>
            </a:r>
            <a:r>
              <a:rPr lang="zh-CN" altLang="en-US" dirty="0"/>
              <a:t>对比</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en-US" altLang="zh-CN" dirty="0">
                <a:solidFill>
                  <a:schemeClr val="tx1">
                    <a:lumMod val="75000"/>
                    <a:lumOff val="25000"/>
                  </a:schemeClr>
                </a:solidFill>
              </a:rPr>
              <a:t>`</a:t>
            </a:r>
            <a:r>
              <a:rPr lang="en-US" altLang="zh-CN" dirty="0">
                <a:solidFill>
                  <a:srgbClr val="C00000"/>
                </a:solidFill>
              </a:rPr>
              <a:t>ROWS</a:t>
            </a:r>
            <a:r>
              <a:rPr lang="en-US" altLang="zh-CN" dirty="0">
                <a:solidFill>
                  <a:schemeClr val="tx1">
                    <a:lumMod val="75000"/>
                    <a:lumOff val="25000"/>
                  </a:schemeClr>
                </a:solidFill>
              </a:rPr>
              <a:t>` </a:t>
            </a:r>
            <a:r>
              <a:rPr lang="zh-CN" altLang="en-US" dirty="0">
                <a:solidFill>
                  <a:schemeClr val="tx1">
                    <a:lumMod val="75000"/>
                    <a:lumOff val="25000"/>
                  </a:schemeClr>
                </a:solidFill>
              </a:rPr>
              <a:t>和 </a:t>
            </a:r>
            <a:r>
              <a:rPr lang="en-US" altLang="zh-CN" dirty="0">
                <a:solidFill>
                  <a:schemeClr val="tx1">
                    <a:lumMod val="75000"/>
                    <a:lumOff val="25000"/>
                  </a:schemeClr>
                </a:solidFill>
              </a:rPr>
              <a:t>`</a:t>
            </a:r>
            <a:r>
              <a:rPr lang="en-US" altLang="zh-CN" dirty="0">
                <a:solidFill>
                  <a:srgbClr val="C00000"/>
                </a:solidFill>
              </a:rPr>
              <a:t>RANGE</a:t>
            </a:r>
            <a:r>
              <a:rPr lang="en-US" altLang="zh-CN" dirty="0">
                <a:solidFill>
                  <a:schemeClr val="tx1">
                    <a:lumMod val="75000"/>
                    <a:lumOff val="25000"/>
                  </a:schemeClr>
                </a:solidFill>
              </a:rPr>
              <a:t>` </a:t>
            </a:r>
            <a:r>
              <a:rPr lang="zh-CN" altLang="en-US" dirty="0">
                <a:solidFill>
                  <a:schemeClr val="tx1">
                    <a:lumMod val="75000"/>
                    <a:lumOff val="25000"/>
                  </a:schemeClr>
                </a:solidFill>
              </a:rPr>
              <a:t>的区别与 </a:t>
            </a:r>
            <a:r>
              <a:rPr lang="en-US" altLang="zh-CN" dirty="0">
                <a:solidFill>
                  <a:schemeClr val="tx1">
                    <a:lumMod val="75000"/>
                    <a:lumOff val="25000"/>
                  </a:schemeClr>
                </a:solidFill>
              </a:rPr>
              <a:t>`</a:t>
            </a:r>
            <a:r>
              <a:rPr lang="en-US" altLang="zh-CN" dirty="0">
                <a:solidFill>
                  <a:srgbClr val="C00000"/>
                </a:solidFill>
              </a:rPr>
              <a:t>ROW_NUMBER</a:t>
            </a:r>
            <a:r>
              <a:rPr lang="en-US" altLang="zh-CN" dirty="0">
                <a:solidFill>
                  <a:schemeClr val="tx1">
                    <a:lumMod val="75000"/>
                    <a:lumOff val="25000"/>
                  </a:schemeClr>
                </a:solidFill>
              </a:rPr>
              <a:t>` </a:t>
            </a:r>
            <a:r>
              <a:rPr lang="zh-CN" altLang="en-US" dirty="0">
                <a:solidFill>
                  <a:schemeClr val="tx1">
                    <a:lumMod val="75000"/>
                    <a:lumOff val="25000"/>
                  </a:schemeClr>
                </a:solidFill>
              </a:rPr>
              <a:t>和 </a:t>
            </a:r>
            <a:r>
              <a:rPr lang="en-US" altLang="zh-CN" dirty="0">
                <a:solidFill>
                  <a:schemeClr val="tx1">
                    <a:lumMod val="75000"/>
                    <a:lumOff val="25000"/>
                  </a:schemeClr>
                </a:solidFill>
              </a:rPr>
              <a:t>`</a:t>
            </a:r>
            <a:r>
              <a:rPr lang="en-US" altLang="zh-CN" dirty="0">
                <a:solidFill>
                  <a:srgbClr val="C00000"/>
                </a:solidFill>
              </a:rPr>
              <a:t>RANK()</a:t>
            </a:r>
            <a:r>
              <a:rPr lang="en-US" altLang="zh-CN" dirty="0">
                <a:solidFill>
                  <a:schemeClr val="tx1">
                    <a:lumMod val="75000"/>
                    <a:lumOff val="25000"/>
                  </a:schemeClr>
                </a:solidFill>
              </a:rPr>
              <a:t>`</a:t>
            </a:r>
            <a:r>
              <a:rPr lang="zh-CN" altLang="en-US" dirty="0">
                <a:solidFill>
                  <a:schemeClr val="tx1">
                    <a:lumMod val="75000"/>
                    <a:lumOff val="25000"/>
                  </a:schemeClr>
                </a:solidFill>
              </a:rPr>
              <a:t>的区别类似</a:t>
            </a:r>
            <a:endParaRPr lang="en-US" altLang="zh-CN" dirty="0">
              <a:solidFill>
                <a:schemeClr val="tx1">
                  <a:lumMod val="75000"/>
                  <a:lumOff val="25000"/>
                </a:schemeClr>
              </a:solidFill>
            </a:endParaRPr>
          </a:p>
          <a:p>
            <a:pPr marL="0" indent="0">
              <a:buNone/>
            </a:pPr>
            <a:r>
              <a:rPr lang="zh-CN" altLang="en-US" dirty="0">
                <a:solidFill>
                  <a:srgbClr val="C00000"/>
                </a:solidFill>
              </a:rPr>
              <a:t>在下面的</a:t>
            </a:r>
            <a:r>
              <a:rPr lang="en-US" altLang="zh-CN" dirty="0">
                <a:solidFill>
                  <a:srgbClr val="C00000"/>
                </a:solidFill>
              </a:rPr>
              <a:t>SQL</a:t>
            </a:r>
            <a:r>
              <a:rPr lang="zh-CN" altLang="en-US" dirty="0">
                <a:solidFill>
                  <a:srgbClr val="C00000"/>
                </a:solidFill>
              </a:rPr>
              <a:t>查询中，使用 </a:t>
            </a:r>
            <a:r>
              <a:rPr lang="en-US" altLang="zh-CN" dirty="0">
                <a:solidFill>
                  <a:srgbClr val="C00000"/>
                </a:solidFill>
              </a:rPr>
              <a:t>`ROWS` </a:t>
            </a:r>
            <a:r>
              <a:rPr lang="zh-CN" altLang="en-US" dirty="0">
                <a:solidFill>
                  <a:srgbClr val="C00000"/>
                </a:solidFill>
              </a:rPr>
              <a:t>会对所有行号小于等于当前行的</a:t>
            </a:r>
            <a:r>
              <a:rPr lang="en-US" altLang="zh-CN" dirty="0">
                <a:solidFill>
                  <a:srgbClr val="C00000"/>
                </a:solidFill>
              </a:rPr>
              <a:t>`</a:t>
            </a:r>
            <a:r>
              <a:rPr lang="en-US" altLang="zh-CN" dirty="0" err="1">
                <a:solidFill>
                  <a:srgbClr val="C00000"/>
                </a:solidFill>
              </a:rPr>
              <a:t>total_price</a:t>
            </a:r>
            <a:r>
              <a:rPr lang="en-US" altLang="zh-CN" dirty="0">
                <a:solidFill>
                  <a:srgbClr val="C00000"/>
                </a:solidFill>
              </a:rPr>
              <a:t>` </a:t>
            </a:r>
            <a:r>
              <a:rPr lang="zh-CN" altLang="en-US" dirty="0">
                <a:solidFill>
                  <a:srgbClr val="C00000"/>
                </a:solidFill>
              </a:rPr>
              <a:t>求和</a:t>
            </a:r>
            <a:endParaRPr lang="en-US" altLang="zh-CN" dirty="0">
              <a:solidFill>
                <a:srgbClr val="C00000"/>
              </a:solidFill>
            </a:endParaRPr>
          </a:p>
          <a:p>
            <a:pPr marL="0" indent="0">
              <a:buNone/>
            </a:pPr>
            <a:r>
              <a:rPr lang="zh-CN" altLang="en-US" dirty="0">
                <a:solidFill>
                  <a:schemeClr val="tx1">
                    <a:lumMod val="75000"/>
                    <a:lumOff val="25000"/>
                  </a:schemeClr>
                </a:solidFill>
              </a:rPr>
              <a:t>这里 </a:t>
            </a:r>
            <a:r>
              <a:rPr lang="en-US" altLang="zh-CN" dirty="0">
                <a:solidFill>
                  <a:schemeClr val="tx1">
                    <a:lumMod val="75000"/>
                    <a:lumOff val="25000"/>
                  </a:schemeClr>
                </a:solidFill>
              </a:rPr>
              <a:t>window frames </a:t>
            </a:r>
            <a:r>
              <a:rPr lang="zh-CN" altLang="en-US" dirty="0">
                <a:solidFill>
                  <a:schemeClr val="tx1">
                    <a:lumMod val="75000"/>
                    <a:lumOff val="25000"/>
                  </a:schemeClr>
                </a:solidFill>
              </a:rPr>
              <a:t>是 </a:t>
            </a:r>
            <a:r>
              <a:rPr lang="en-US" altLang="zh-CN" dirty="0">
                <a:solidFill>
                  <a:schemeClr val="tx1">
                    <a:lumMod val="75000"/>
                    <a:lumOff val="25000"/>
                  </a:schemeClr>
                </a:solidFill>
              </a:rPr>
              <a:t>`</a:t>
            </a:r>
            <a:r>
              <a:rPr lang="en-US" altLang="zh-CN" dirty="0">
                <a:solidFill>
                  <a:srgbClr val="C00000"/>
                </a:solidFill>
              </a:rPr>
              <a:t>ROWS UNBOUNDED PRECEDING</a:t>
            </a:r>
            <a:r>
              <a:rPr lang="en-US" altLang="zh-CN" dirty="0">
                <a:solidFill>
                  <a:schemeClr val="tx1">
                    <a:lumMod val="75000"/>
                    <a:lumOff val="25000"/>
                  </a:schemeClr>
                </a:solidFill>
              </a:rPr>
              <a:t>`</a:t>
            </a:r>
            <a:r>
              <a:rPr lang="zh-CN" altLang="en-US" dirty="0">
                <a:solidFill>
                  <a:schemeClr val="tx1">
                    <a:lumMod val="75000"/>
                    <a:lumOff val="25000"/>
                  </a:schemeClr>
                </a:solidFill>
              </a:rPr>
              <a:t>相当于 </a:t>
            </a:r>
            <a:r>
              <a:rPr lang="en-US" altLang="zh-CN" dirty="0">
                <a:solidFill>
                  <a:schemeClr val="tx1">
                    <a:lumMod val="75000"/>
                    <a:lumOff val="25000"/>
                  </a:schemeClr>
                </a:solidFill>
              </a:rPr>
              <a:t>`</a:t>
            </a:r>
            <a:r>
              <a:rPr lang="en-US" altLang="zh-CN" dirty="0">
                <a:solidFill>
                  <a:srgbClr val="C00000"/>
                </a:solidFill>
              </a:rPr>
              <a:t>ROWS BETWEEN UNBOUNDED PRECEDING AND CURRENT ROW</a:t>
            </a:r>
            <a:r>
              <a:rPr lang="en-US" altLang="zh-CN" dirty="0">
                <a:solidFill>
                  <a:schemeClr val="tx1">
                    <a:lumMod val="75000"/>
                    <a:lumOff val="25000"/>
                  </a:schemeClr>
                </a:solidFill>
              </a:rPr>
              <a:t>` </a:t>
            </a:r>
            <a:r>
              <a:rPr lang="zh-CN" altLang="en-US" dirty="0">
                <a:solidFill>
                  <a:schemeClr val="tx1">
                    <a:lumMod val="75000"/>
                    <a:lumOff val="25000"/>
                  </a:schemeClr>
                </a:solidFill>
              </a:rPr>
              <a:t>当前行之前所有行</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86343" y="3270269"/>
            <a:ext cx="3870483"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ROW_NUMBER() OVER(ORDER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ROWS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endPar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endParaRPr>
          </a:p>
        </p:txBody>
      </p:sp>
      <p:pic>
        <p:nvPicPr>
          <p:cNvPr id="11" name="图片 10">
            <a:extLst>
              <a:ext uri="{FF2B5EF4-FFF2-40B4-BE49-F238E27FC236}">
                <a16:creationId xmlns:a16="http://schemas.microsoft.com/office/drawing/2014/main" id="{DECEC109-0FD5-47E3-A01A-E651F6D5E295}"/>
              </a:ext>
            </a:extLst>
          </p:cNvPr>
          <p:cNvPicPr>
            <a:picLocks noChangeAspect="1"/>
          </p:cNvPicPr>
          <p:nvPr/>
        </p:nvPicPr>
        <p:blipFill>
          <a:blip r:embed="rId3"/>
          <a:stretch>
            <a:fillRect/>
          </a:stretch>
        </p:blipFill>
        <p:spPr>
          <a:xfrm>
            <a:off x="6608308" y="2786577"/>
            <a:ext cx="5416375" cy="3926369"/>
          </a:xfrm>
          <a:prstGeom prst="rect">
            <a:avLst/>
          </a:prstGeom>
        </p:spPr>
      </p:pic>
      <p:sp>
        <p:nvSpPr>
          <p:cNvPr id="12" name="箭头: 右 11">
            <a:extLst>
              <a:ext uri="{FF2B5EF4-FFF2-40B4-BE49-F238E27FC236}">
                <a16:creationId xmlns:a16="http://schemas.microsoft.com/office/drawing/2014/main" id="{3156EE22-C023-4309-A583-FD9B0E54F675}"/>
              </a:ext>
            </a:extLst>
          </p:cNvPr>
          <p:cNvSpPr/>
          <p:nvPr/>
        </p:nvSpPr>
        <p:spPr>
          <a:xfrm>
            <a:off x="5196184" y="3998067"/>
            <a:ext cx="972766" cy="836579"/>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Tree>
    <p:extLst>
      <p:ext uri="{BB962C8B-B14F-4D97-AF65-F5344CB8AC3E}">
        <p14:creationId xmlns:p14="http://schemas.microsoft.com/office/powerpoint/2010/main" val="3389035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en-US" altLang="zh-CN" dirty="0"/>
              <a:t>window frames </a:t>
            </a:r>
            <a:r>
              <a:rPr lang="zh-CN" altLang="en-US" dirty="0"/>
              <a:t>自定义窗口</a:t>
            </a:r>
          </a:p>
        </p:txBody>
      </p:sp>
      <p:sp>
        <p:nvSpPr>
          <p:cNvPr id="4" name="文本占位符 3"/>
          <p:cNvSpPr>
            <a:spLocks noGrp="1"/>
          </p:cNvSpPr>
          <p:nvPr>
            <p:ph type="body" sz="quarter" idx="10"/>
          </p:nvPr>
        </p:nvSpPr>
        <p:spPr/>
        <p:txBody>
          <a:bodyPr/>
          <a:lstStyle/>
          <a:p>
            <a:r>
              <a:rPr lang="en-US" altLang="zh-CN" dirty="0"/>
              <a:t>5</a:t>
            </a:r>
            <a:r>
              <a:rPr lang="zh-CN" altLang="en-US" dirty="0"/>
              <a:t>、</a:t>
            </a:r>
            <a:r>
              <a:rPr lang="en-US" altLang="zh-CN" dirty="0"/>
              <a:t>ROWS</a:t>
            </a:r>
            <a:r>
              <a:rPr lang="zh-CN" altLang="en-US" dirty="0"/>
              <a:t>和</a:t>
            </a:r>
            <a:r>
              <a:rPr lang="en-US" altLang="zh-CN" dirty="0"/>
              <a:t>RANGE</a:t>
            </a:r>
            <a:r>
              <a:rPr lang="zh-CN" altLang="en-US" dirty="0"/>
              <a:t>对比</a:t>
            </a:r>
          </a:p>
        </p:txBody>
      </p:sp>
      <p:sp>
        <p:nvSpPr>
          <p:cNvPr id="6" name="文本占位符 1">
            <a:extLst>
              <a:ext uri="{FF2B5EF4-FFF2-40B4-BE49-F238E27FC236}">
                <a16:creationId xmlns:a16="http://schemas.microsoft.com/office/drawing/2014/main" id="{5110A830-1F94-4A29-B4A4-82913C34950D}"/>
              </a:ext>
            </a:extLst>
          </p:cNvPr>
          <p:cNvSpPr>
            <a:spLocks noGrp="1"/>
          </p:cNvSpPr>
          <p:nvPr>
            <p:ph type="body" sz="quarter" idx="11"/>
          </p:nvPr>
        </p:nvSpPr>
        <p:spPr>
          <a:xfrm>
            <a:off x="808156" y="1556406"/>
            <a:ext cx="10681505" cy="5057405"/>
          </a:xfrm>
        </p:spPr>
        <p:txBody>
          <a:bodyPr/>
          <a:lstStyle/>
          <a:p>
            <a:pPr marL="0" indent="0">
              <a:buNone/>
            </a:pPr>
            <a:r>
              <a:rPr lang="zh-CN" altLang="en-US" dirty="0">
                <a:solidFill>
                  <a:schemeClr val="tx1">
                    <a:lumMod val="75000"/>
                    <a:lumOff val="25000"/>
                  </a:schemeClr>
                </a:solidFill>
              </a:rPr>
              <a:t>下面的</a:t>
            </a:r>
            <a:r>
              <a:rPr lang="en-US" altLang="zh-CN" dirty="0">
                <a:solidFill>
                  <a:schemeClr val="tx1">
                    <a:lumMod val="75000"/>
                    <a:lumOff val="25000"/>
                  </a:schemeClr>
                </a:solidFill>
              </a:rPr>
              <a:t>SQL</a:t>
            </a:r>
            <a:r>
              <a:rPr lang="zh-CN" altLang="en-US" dirty="0">
                <a:solidFill>
                  <a:schemeClr val="tx1">
                    <a:lumMod val="75000"/>
                    <a:lumOff val="25000"/>
                  </a:schemeClr>
                </a:solidFill>
              </a:rPr>
              <a:t>中使用了 </a:t>
            </a:r>
            <a:r>
              <a:rPr lang="en-US" altLang="zh-CN" dirty="0">
                <a:solidFill>
                  <a:schemeClr val="tx1">
                    <a:lumMod val="75000"/>
                    <a:lumOff val="25000"/>
                  </a:schemeClr>
                </a:solidFill>
              </a:rPr>
              <a:t>`</a:t>
            </a:r>
            <a:r>
              <a:rPr lang="en-US" altLang="zh-CN" dirty="0">
                <a:solidFill>
                  <a:srgbClr val="C00000"/>
                </a:solidFill>
              </a:rPr>
              <a:t>RANGE</a:t>
            </a:r>
            <a:r>
              <a:rPr lang="en-US" altLang="zh-CN" dirty="0">
                <a:solidFill>
                  <a:schemeClr val="tx1">
                    <a:lumMod val="75000"/>
                    <a:lumOff val="25000"/>
                  </a:schemeClr>
                </a:solidFill>
              </a:rPr>
              <a:t>` </a:t>
            </a:r>
            <a:r>
              <a:rPr lang="zh-CN" altLang="en-US" dirty="0">
                <a:solidFill>
                  <a:schemeClr val="tx1">
                    <a:lumMod val="75000"/>
                    <a:lumOff val="25000"/>
                  </a:schemeClr>
                </a:solidFill>
              </a:rPr>
              <a:t>， 对所有</a:t>
            </a:r>
            <a:r>
              <a:rPr lang="en-US" altLang="zh-CN" dirty="0">
                <a:solidFill>
                  <a:srgbClr val="C00000"/>
                </a:solidFill>
              </a:rPr>
              <a:t>RANK</a:t>
            </a:r>
            <a:r>
              <a:rPr lang="zh-CN" altLang="en-US" dirty="0">
                <a:solidFill>
                  <a:srgbClr val="C00000"/>
                </a:solidFill>
              </a:rPr>
              <a:t>（）小于或等于当前行的排名的所有行</a:t>
            </a:r>
            <a:r>
              <a:rPr lang="zh-CN" altLang="en-US" dirty="0">
                <a:solidFill>
                  <a:schemeClr val="tx1">
                    <a:lumMod val="75000"/>
                    <a:lumOff val="25000"/>
                  </a:schemeClr>
                </a:solidFill>
              </a:rPr>
              <a:t>求和“ </a:t>
            </a:r>
            <a:r>
              <a:rPr lang="en-US" altLang="zh-CN" dirty="0" err="1">
                <a:solidFill>
                  <a:schemeClr val="tx1">
                    <a:lumMod val="75000"/>
                    <a:lumOff val="25000"/>
                  </a:schemeClr>
                </a:solidFill>
              </a:rPr>
              <a:t>total_price</a:t>
            </a:r>
            <a:r>
              <a:rPr lang="en-US" altLang="zh-CN" dirty="0">
                <a:solidFill>
                  <a:schemeClr val="tx1">
                    <a:lumMod val="75000"/>
                    <a:lumOff val="25000"/>
                  </a:schemeClr>
                </a:solidFill>
              </a:rPr>
              <a:t>”</a:t>
            </a:r>
            <a:r>
              <a:rPr lang="zh-CN" altLang="en-US" dirty="0">
                <a:solidFill>
                  <a:schemeClr val="tx1">
                    <a:lumMod val="75000"/>
                    <a:lumOff val="25000"/>
                  </a:schemeClr>
                </a:solidFill>
              </a:rPr>
              <a:t>。</a:t>
            </a:r>
            <a:endParaRPr lang="en-US" altLang="zh-CN" dirty="0">
              <a:solidFill>
                <a:schemeClr val="tx1">
                  <a:lumMod val="75000"/>
                  <a:lumOff val="25000"/>
                </a:schemeClr>
              </a:solidFill>
            </a:endParaRPr>
          </a:p>
        </p:txBody>
      </p:sp>
      <p:sp>
        <p:nvSpPr>
          <p:cNvPr id="9" name="TextBox 3">
            <a:extLst>
              <a:ext uri="{FF2B5EF4-FFF2-40B4-BE49-F238E27FC236}">
                <a16:creationId xmlns:a16="http://schemas.microsoft.com/office/drawing/2014/main" id="{BC67DB30-20F4-487D-BDC3-E84828DEAA69}"/>
              </a:ext>
            </a:extLst>
          </p:cNvPr>
          <p:cNvSpPr txBox="1"/>
          <p:nvPr/>
        </p:nvSpPr>
        <p:spPr>
          <a:xfrm>
            <a:off x="886343" y="3270269"/>
            <a:ext cx="3870483" cy="2031325"/>
          </a:xfrm>
          <a:prstGeom prst="rect">
            <a:avLst/>
          </a:prstGeom>
          <a:solidFill>
            <a:srgbClr val="FFFFE4"/>
          </a:solidFill>
          <a:ln w="3175">
            <a:solidFill>
              <a:srgbClr val="919191"/>
            </a:solidFill>
          </a:ln>
        </p:spPr>
        <p:txBody>
          <a:bodyPr wrap="square">
            <a:spAutoFit/>
          </a:bodyPr>
          <a:lstStyle/>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SELECT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id,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RANK() OVER(ORDER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SUM(</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total_price</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OVER(</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ORDER BY placed</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    RANGE UNBOUNDED PRECEDING)</a:t>
            </a:r>
          </a:p>
          <a:p>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FROM </a:t>
            </a:r>
            <a:r>
              <a:rPr lang="en-US" altLang="zh-CN" sz="1400" dirty="0" err="1">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single_order</a:t>
            </a:r>
            <a:r>
              <a:rPr lang="en-US" altLang="zh-CN" sz="1400" dirty="0">
                <a:solidFill>
                  <a:schemeClr val="tx1">
                    <a:lumMod val="85000"/>
                    <a:lumOff val="15000"/>
                  </a:schemeClr>
                </a:solidFill>
                <a:latin typeface="Consolas" panose="020B0609020204030204" pitchFamily="49" charset="0"/>
                <a:ea typeface="阿里巴巴普惠体" panose="00020600040101010101" pitchFamily="18" charset="-122"/>
                <a:cs typeface="阿里巴巴普惠体" panose="00020600040101010101" pitchFamily="18" charset="-122"/>
              </a:rPr>
              <a:t>;</a:t>
            </a:r>
          </a:p>
        </p:txBody>
      </p:sp>
      <p:sp>
        <p:nvSpPr>
          <p:cNvPr id="12" name="箭头: 右 11">
            <a:extLst>
              <a:ext uri="{FF2B5EF4-FFF2-40B4-BE49-F238E27FC236}">
                <a16:creationId xmlns:a16="http://schemas.microsoft.com/office/drawing/2014/main" id="{3156EE22-C023-4309-A583-FD9B0E54F675}"/>
              </a:ext>
            </a:extLst>
          </p:cNvPr>
          <p:cNvSpPr/>
          <p:nvPr/>
        </p:nvSpPr>
        <p:spPr>
          <a:xfrm>
            <a:off x="5295638" y="3881336"/>
            <a:ext cx="972766" cy="836579"/>
          </a:xfrm>
          <a:prstGeom prst="rightArrow">
            <a:avLst/>
          </a:prstGeom>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pic>
        <p:nvPicPr>
          <p:cNvPr id="5" name="图片 4">
            <a:extLst>
              <a:ext uri="{FF2B5EF4-FFF2-40B4-BE49-F238E27FC236}">
                <a16:creationId xmlns:a16="http://schemas.microsoft.com/office/drawing/2014/main" id="{A89176D6-1C21-4640-ABC3-9C3AA9C6176F}"/>
              </a:ext>
            </a:extLst>
          </p:cNvPr>
          <p:cNvPicPr>
            <a:picLocks noChangeAspect="1"/>
          </p:cNvPicPr>
          <p:nvPr/>
        </p:nvPicPr>
        <p:blipFill>
          <a:blip r:embed="rId3"/>
          <a:stretch>
            <a:fillRect/>
          </a:stretch>
        </p:blipFill>
        <p:spPr>
          <a:xfrm>
            <a:off x="6619895" y="2029004"/>
            <a:ext cx="4518275" cy="4641724"/>
          </a:xfrm>
          <a:prstGeom prst="rect">
            <a:avLst/>
          </a:prstGeom>
        </p:spPr>
      </p:pic>
    </p:spTree>
    <p:extLst>
      <p:ext uri="{BB962C8B-B14F-4D97-AF65-F5344CB8AC3E}">
        <p14:creationId xmlns:p14="http://schemas.microsoft.com/office/powerpoint/2010/main" val="1154355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raClrScheme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10342</TotalTime>
  <Words>17938</Words>
  <Application>Microsoft Office PowerPoint</Application>
  <PresentationFormat>宽屏</PresentationFormat>
  <Paragraphs>2666</Paragraphs>
  <Slides>205</Slides>
  <Notes>180</Notes>
  <HiddenSlides>0</HiddenSlides>
  <MMClips>0</MMClips>
  <ScaleCrop>false</ScaleCrop>
  <HeadingPairs>
    <vt:vector size="6" baseType="variant">
      <vt:variant>
        <vt:lpstr>已用的字体</vt:lpstr>
      </vt:variant>
      <vt:variant>
        <vt:i4>13</vt:i4>
      </vt:variant>
      <vt:variant>
        <vt:lpstr>主题</vt:lpstr>
      </vt:variant>
      <vt:variant>
        <vt:i4>7</vt:i4>
      </vt:variant>
      <vt:variant>
        <vt:lpstr>幻灯片标题</vt:lpstr>
      </vt:variant>
      <vt:variant>
        <vt:i4>205</vt:i4>
      </vt:variant>
    </vt:vector>
  </HeadingPairs>
  <TitlesOfParts>
    <vt:vector size="225" baseType="lpstr">
      <vt:lpstr>Alibaba PuHuiTi B</vt:lpstr>
      <vt:lpstr>Alibaba PuHuiTi M</vt:lpstr>
      <vt:lpstr>Alibaba PuHuiTi R</vt:lpstr>
      <vt:lpstr>阿里巴巴普惠体</vt:lpstr>
      <vt:lpstr>等线</vt:lpstr>
      <vt:lpstr>黑体</vt:lpstr>
      <vt:lpstr>Arial</vt:lpstr>
      <vt:lpstr>Calibri</vt:lpstr>
      <vt:lpstr>Consolas</vt:lpstr>
      <vt:lpstr>Segoe UI</vt:lpstr>
      <vt:lpstr>Source Sans Pro</vt:lpstr>
      <vt:lpstr>Verdana</vt:lpstr>
      <vt:lpstr>Wingdings</vt:lpstr>
      <vt:lpstr>封面2</vt:lpstr>
      <vt:lpstr>目录</vt:lpstr>
      <vt:lpstr>学习目标</vt:lpstr>
      <vt:lpstr>章节页版式（一级+二级标题）</vt:lpstr>
      <vt:lpstr>章节页版式（一级标题）</vt:lpstr>
      <vt:lpstr>正文设计方案</vt:lpstr>
      <vt:lpstr>5_结束页设计方案</vt:lpstr>
      <vt:lpstr>MySQL高级之窗口函数</vt:lpstr>
      <vt:lpstr>PowerPoint 演示文稿</vt:lpstr>
      <vt:lpstr>PowerPoint 演示文稿</vt:lpstr>
      <vt:lpstr>MySQL8.0窗口函数概述</vt:lpstr>
      <vt:lpstr>MySQL8.0窗口函数概述</vt:lpstr>
      <vt:lpstr>MySQL8.0窗口函数概述</vt:lpstr>
      <vt:lpstr>MySQL8.0窗口函数概述</vt:lpstr>
      <vt:lpstr>MySQL8.0窗口函数概述</vt:lpstr>
      <vt:lpstr>MySQL8.0窗口函数概述</vt:lpstr>
      <vt:lpstr>MySQL8.0窗口函数概述</vt:lpstr>
      <vt:lpstr>窗口函数的基本语法</vt:lpstr>
      <vt:lpstr>窗口函数的基本语法</vt:lpstr>
      <vt:lpstr>窗口函数的基本语法</vt:lpstr>
      <vt:lpstr>窗口函数的基本语法</vt:lpstr>
      <vt:lpstr>窗口函数的基本语法</vt:lpstr>
      <vt:lpstr>窗口函数的基本语法</vt:lpstr>
      <vt:lpstr>窗口函数的基本语法</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窗口函数中OVER()子句详解</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OVER（ PARTITION BY )的使用</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排序函数</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ROWS和RANGE区别演示</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window frames 自定义窗口</vt:lpstr>
      <vt:lpstr>LEAD(X)函数</vt:lpstr>
      <vt:lpstr>分析函数详解</vt:lpstr>
      <vt:lpstr>分析函数详解</vt:lpstr>
      <vt:lpstr>分析函数详解</vt:lpstr>
      <vt:lpstr>分析函数详解</vt:lpstr>
      <vt:lpstr>分析函数详解</vt:lpstr>
      <vt:lpstr>分析函数详解</vt:lpstr>
      <vt:lpstr>分析函数详解</vt:lpstr>
      <vt:lpstr>分析函数详解</vt:lpstr>
      <vt:lpstr>分析函数详解</vt:lpstr>
      <vt:lpstr>LAG(X)函数</vt:lpstr>
      <vt:lpstr>分析函数详解</vt:lpstr>
      <vt:lpstr>分析函数详解</vt:lpstr>
      <vt:lpstr>分析函数详解</vt:lpstr>
      <vt:lpstr>分析函数详解</vt:lpstr>
      <vt:lpstr>分析函数详解</vt:lpstr>
      <vt:lpstr>分析函数详解</vt:lpstr>
      <vt:lpstr>分析函数详解</vt:lpstr>
      <vt:lpstr>分析函数详解</vt:lpstr>
      <vt:lpstr>FIRST_VALUE(x)与LAST_VALUE(x)</vt:lpstr>
      <vt:lpstr>分析函数详解</vt:lpstr>
      <vt:lpstr>分析函数详解</vt:lpstr>
      <vt:lpstr>分析函数详解</vt:lpstr>
      <vt:lpstr>分析函数详解</vt:lpstr>
      <vt:lpstr>分析函数详解</vt:lpstr>
      <vt:lpstr>分析函数详解</vt:lpstr>
      <vt:lpstr>分析函数详解</vt:lpstr>
      <vt:lpstr>分析函数详解</vt:lpstr>
      <vt:lpstr>NTH_VALUE(x,n) 函数</vt:lpstr>
      <vt:lpstr>分析函数详解</vt:lpstr>
      <vt:lpstr>分析函数详解</vt:lpstr>
      <vt:lpstr>分析函数详解</vt:lpstr>
      <vt:lpstr>分析函数详解</vt:lpstr>
      <vt:lpstr>分析函数详解</vt:lpstr>
      <vt:lpstr>分析函数详解</vt:lpstr>
      <vt:lpstr>分析函数详解</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PARTITION BY 与 ORDER BY</vt:lpstr>
      <vt:lpstr>分析函数 与 PARTITION BY ORDER BY组合</vt:lpstr>
      <vt:lpstr>分析函数 与 PARTITION BY ORDER BY组合</vt:lpstr>
      <vt:lpstr>分析函数 与 PARTITION BY ORDER BY组合</vt:lpstr>
      <vt:lpstr>分析函数 与 PARTITION BY ORDER BY组合</vt:lpstr>
      <vt:lpstr>分析函数 与 PARTITION BY ORDER BY组合</vt:lpstr>
      <vt:lpstr>分析函数 与 PARTITION BY ORDER BY组合</vt:lpstr>
      <vt:lpstr>PARTITION BY 与 ORDER BY</vt:lpstr>
      <vt:lpstr>PARTITION BY 与 ORDER BY</vt:lpstr>
      <vt:lpstr>PARTITION BY 与 ORDER BY</vt:lpstr>
      <vt:lpstr>窗口函数避坑指南</vt:lpstr>
      <vt:lpstr>窗口函数避坑指南</vt:lpstr>
      <vt:lpstr>不能在WHERE子句中使用窗口函数</vt:lpstr>
      <vt:lpstr>不能在WHERE子句中使用窗口函数</vt:lpstr>
      <vt:lpstr>不能在WHERE子句中使用窗口函数</vt:lpstr>
      <vt:lpstr>不能在WHERE子句中使用窗口函数</vt:lpstr>
      <vt:lpstr>不能在WHERE子句中使用窗口函数</vt:lpstr>
      <vt:lpstr>不能在HAVING子句中使用窗口函数</vt:lpstr>
      <vt:lpstr>不能在HAVING子句中使用窗口函数</vt:lpstr>
      <vt:lpstr>不能在HAVING子句中使用窗口函数</vt:lpstr>
      <vt:lpstr>不能在GROUP BY子句中使用窗口函数</vt:lpstr>
      <vt:lpstr>不能在GROUP BY子句中使用窗口函数</vt:lpstr>
      <vt:lpstr>不能在GROUP BY子句中使用窗口函数</vt:lpstr>
      <vt:lpstr>不能在GROUP BY子句中使用窗口函数</vt:lpstr>
      <vt:lpstr>在ORDER BY中使用窗口函数</vt:lpstr>
      <vt:lpstr>在ORDER BY中使用窗口函数</vt:lpstr>
      <vt:lpstr>窗口函数与GROUP BY一起使用</vt:lpstr>
      <vt:lpstr>窗口函数与GROUP BY一起使用</vt:lpstr>
      <vt:lpstr>窗口函数与GROUP BY一起使用</vt:lpstr>
      <vt:lpstr>窗口函数与GROUP BY一起使用</vt:lpstr>
      <vt:lpstr>窗口函数与GROUP BY一起使用</vt:lpstr>
      <vt:lpstr>Rank时使用聚合函数</vt:lpstr>
      <vt:lpstr>Rank时使用聚合函数</vt:lpstr>
      <vt:lpstr>Rank时使用聚合函数</vt:lpstr>
      <vt:lpstr>Rank时使用聚合函数</vt:lpstr>
      <vt:lpstr>利用GROUP BY计算环比</vt:lpstr>
      <vt:lpstr>利用GROUP BY计算环比</vt:lpstr>
      <vt:lpstr>利用GROUP BY计算环比</vt:lpstr>
      <vt:lpstr>对GROUP BY分组后的数据使用 PARTITION BY</vt:lpstr>
      <vt:lpstr>对GROUP BY分组后的数据使用 PARTITION BY</vt:lpstr>
      <vt:lpstr>对GROUP BY分组后的数据使用 PARTITION BY</vt:lpstr>
      <vt:lpstr>对GROUP BY分组后的数据使用 PARTITION BY</vt:lpstr>
      <vt:lpstr>MySQL窗口函数小结</vt:lpstr>
      <vt:lpstr>MySQL窗口函数小结</vt:lpstr>
      <vt:lpstr>MySQL窗口函数小结</vt:lpstr>
      <vt:lpstr>MySQL窗口函数小结</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Administrator</cp:lastModifiedBy>
  <cp:revision>1211</cp:revision>
  <dcterms:created xsi:type="dcterms:W3CDTF">2020-03-31T02:23:27Z</dcterms:created>
  <dcterms:modified xsi:type="dcterms:W3CDTF">2021-06-22T02:40:03Z</dcterms:modified>
</cp:coreProperties>
</file>